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4247" r:id="rId2"/>
    <p:sldMasterId id="2147484396" r:id="rId3"/>
    <p:sldMasterId id="2147484771" r:id="rId4"/>
  </p:sldMasterIdLst>
  <p:notesMasterIdLst>
    <p:notesMasterId r:id="rId66"/>
  </p:notesMasterIdLst>
  <p:handoutMasterIdLst>
    <p:handoutMasterId r:id="rId67"/>
  </p:handoutMasterIdLst>
  <p:sldIdLst>
    <p:sldId id="339" r:id="rId5"/>
    <p:sldId id="500" r:id="rId6"/>
    <p:sldId id="504" r:id="rId7"/>
    <p:sldId id="499" r:id="rId8"/>
    <p:sldId id="447" r:id="rId9"/>
    <p:sldId id="450" r:id="rId10"/>
    <p:sldId id="442" r:id="rId11"/>
    <p:sldId id="443" r:id="rId12"/>
    <p:sldId id="444" r:id="rId13"/>
    <p:sldId id="445" r:id="rId14"/>
    <p:sldId id="446" r:id="rId15"/>
    <p:sldId id="453" r:id="rId16"/>
    <p:sldId id="454" r:id="rId17"/>
    <p:sldId id="455" r:id="rId18"/>
    <p:sldId id="452" r:id="rId19"/>
    <p:sldId id="449" r:id="rId20"/>
    <p:sldId id="505" r:id="rId21"/>
    <p:sldId id="458" r:id="rId22"/>
    <p:sldId id="465" r:id="rId23"/>
    <p:sldId id="473" r:id="rId24"/>
    <p:sldId id="486" r:id="rId25"/>
    <p:sldId id="483" r:id="rId26"/>
    <p:sldId id="487" r:id="rId27"/>
    <p:sldId id="501" r:id="rId28"/>
    <p:sldId id="496" r:id="rId29"/>
    <p:sldId id="498" r:id="rId30"/>
    <p:sldId id="493" r:id="rId31"/>
    <p:sldId id="495" r:id="rId32"/>
    <p:sldId id="497" r:id="rId33"/>
    <p:sldId id="492" r:id="rId34"/>
    <p:sldId id="485" r:id="rId35"/>
    <p:sldId id="460" r:id="rId36"/>
    <p:sldId id="461" r:id="rId37"/>
    <p:sldId id="462" r:id="rId38"/>
    <p:sldId id="463" r:id="rId39"/>
    <p:sldId id="464" r:id="rId40"/>
    <p:sldId id="514" r:id="rId41"/>
    <p:sldId id="506" r:id="rId42"/>
    <p:sldId id="408" r:id="rId43"/>
    <p:sldId id="409" r:id="rId44"/>
    <p:sldId id="507" r:id="rId45"/>
    <p:sldId id="508" r:id="rId46"/>
    <p:sldId id="509" r:id="rId47"/>
    <p:sldId id="510" r:id="rId48"/>
    <p:sldId id="512" r:id="rId49"/>
    <p:sldId id="511" r:id="rId50"/>
    <p:sldId id="513" r:id="rId51"/>
    <p:sldId id="357" r:id="rId52"/>
    <p:sldId id="358" r:id="rId53"/>
    <p:sldId id="359" r:id="rId54"/>
    <p:sldId id="369" r:id="rId55"/>
    <p:sldId id="381" r:id="rId56"/>
    <p:sldId id="383" r:id="rId57"/>
    <p:sldId id="384" r:id="rId58"/>
    <p:sldId id="385" r:id="rId59"/>
    <p:sldId id="387" r:id="rId60"/>
    <p:sldId id="389" r:id="rId61"/>
    <p:sldId id="436" r:id="rId62"/>
    <p:sldId id="437" r:id="rId63"/>
    <p:sldId id="438" r:id="rId64"/>
    <p:sldId id="372" r:id="rId65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0102A62-8810-6E41-BD73-97436F187692}" type="datetimeFigureOut">
              <a:rPr lang="en-US"/>
              <a:pPr>
                <a:defRPr/>
              </a:pPr>
              <a:t>2/22/17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C80CBC9-532D-F14A-8031-293693222F8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82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874EBE6-C912-2949-88C8-98BBB9B9C99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2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B501AC1-25CF-124E-8012-F489F37181E0}" type="slidenum">
              <a:rPr lang="fr-FR" sz="1300">
                <a:ea typeface="ＭＳ Ｐゴシック" charset="0"/>
                <a:cs typeface="ＭＳ Ｐゴシック" charset="0"/>
              </a:rPr>
              <a:pPr eaLnBrk="1" hangingPunct="1"/>
              <a:t>7</a:t>
            </a:fld>
            <a:endParaRPr lang="fr-FR" sz="1300">
              <a:ea typeface="ＭＳ Ｐゴシック" charset="0"/>
              <a:cs typeface="ＭＳ Ｐゴシック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105DBA8-95D8-3A4B-9BD6-3DE81B75C2F6}" type="slidenum">
              <a:rPr lang="en-US" sz="1300">
                <a:latin typeface="Arial Narrow" charset="0"/>
                <a:ea typeface="ＭＳ Ｐゴシック" charset="0"/>
                <a:cs typeface="ＭＳ Ｐゴシック" charset="0"/>
              </a:rPr>
              <a:pPr eaLnBrk="1" hangingPunct="1"/>
              <a:t>43</a:t>
            </a:fld>
            <a:endParaRPr lang="en-US" sz="13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>
                <a:latin typeface="Times New Roman" charset="0"/>
                <a:ea typeface="MS PGothic" charset="0"/>
                <a:cs typeface="Arial" charset="0"/>
              </a:rPr>
              <a:t>Magnetic field lines form the guard rails of the „road“ that leads charged energetic particles from the Sun to the Earth-moon system. Assuming no pitch angle, the delay of harmful ions over the fast electrons fpropagating along the (curved) Parker magnetic field can be derived.</a:t>
            </a: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r>
              <a:rPr lang="de-DE">
                <a:latin typeface="Times New Roman" charset="0"/>
                <a:ea typeface="MS PGothic" charset="0"/>
                <a:cs typeface="Arial" charset="0"/>
              </a:rPr>
              <a:t>Thirty minutes after a warning can be issued, the hazardouis protons arrive in the Earth-moon system. Depending on the time necessary for EVA abort, the exposure of astronauts to the bulk protons can be reduced substantially with the early warning technique.</a:t>
            </a: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en-US">
              <a:solidFill>
                <a:schemeClr val="accent2"/>
              </a:solidFill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en-US">
              <a:solidFill>
                <a:schemeClr val="accent2"/>
              </a:solidFill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5B59855-2E3F-914B-B87B-A7E4DFF4E344}" type="slidenum">
              <a:rPr lang="de-DE" sz="13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45</a:t>
            </a:fld>
            <a:endParaRPr lang="de-DE" sz="13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1" name="Text Box 2"/>
          <p:cNvSpPr txBox="1">
            <a:spLocks noChangeArrowheads="1"/>
          </p:cNvSpPr>
          <p:nvPr/>
        </p:nvSpPr>
        <p:spPr bwMode="auto">
          <a:xfrm>
            <a:off x="1052513" y="798513"/>
            <a:ext cx="4997450" cy="3830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GB" sz="19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2" name="Rectangle 3"/>
          <p:cNvSpPr>
            <a:spLocks noGrp="1" noChangeArrowheads="1"/>
          </p:cNvSpPr>
          <p:nvPr>
            <p:ph type="body"/>
          </p:nvPr>
        </p:nvSpPr>
        <p:spPr>
          <a:xfrm>
            <a:off x="946150" y="4868863"/>
            <a:ext cx="5207000" cy="4630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1044575"/>
            <a:ext cx="5021263" cy="37671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68388" y="5175250"/>
            <a:ext cx="4770437" cy="41814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defRPr/>
            </a:pPr>
            <a:endParaRPr lang="fi-FI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1044575"/>
            <a:ext cx="5021263" cy="37671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68388" y="5175250"/>
            <a:ext cx="4770437" cy="41814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defRPr/>
            </a:pPr>
            <a:endParaRPr lang="fi-FI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1046163"/>
            <a:ext cx="5018087" cy="37655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68388" y="5175250"/>
            <a:ext cx="4770437" cy="41814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defRPr/>
            </a:pPr>
            <a:endParaRPr lang="fi-FI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1046163"/>
            <a:ext cx="5018087" cy="37655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68388" y="5175250"/>
            <a:ext cx="4770437" cy="41814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defRPr/>
            </a:pPr>
            <a:endParaRPr lang="fi-FI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BEA0AE1-09AA-304B-9226-C9AE54FF702F}" type="slidenum">
              <a:rPr lang="en-GB" sz="1300">
                <a:latin typeface="Arial Narrow" charset="0"/>
                <a:ea typeface="ＭＳ Ｐゴシック" charset="0"/>
                <a:cs typeface="ＭＳ Ｐゴシック" charset="0"/>
              </a:rPr>
              <a:pPr eaLnBrk="1" hangingPunct="1"/>
              <a:t>53</a:t>
            </a:fld>
            <a:endParaRPr lang="en-GB" sz="13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  <a:ea typeface="MS PGothic" charset="0"/>
                <a:cs typeface="Arial" charset="0"/>
              </a:rPr>
              <a:t>Findings from 2007.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76897DF-E87E-7049-ACE2-F9C6F5E12526}" type="slidenum">
              <a:rPr lang="en-GB" sz="1300">
                <a:latin typeface="Arial Narrow" charset="0"/>
                <a:ea typeface="ＭＳ Ｐゴシック" charset="0"/>
                <a:cs typeface="ＭＳ Ｐゴシック" charset="0"/>
              </a:rPr>
              <a:pPr eaLnBrk="1" hangingPunct="1"/>
              <a:t>56</a:t>
            </a:fld>
            <a:endParaRPr lang="en-GB" sz="13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MS PGothic" charset="0"/>
                <a:cs typeface="Arial" charset="0"/>
              </a:rPr>
              <a:t>Electron minute-by-minute observations used for matrix. Phi and intensity define location in matrix. Filled with proton intensity measured one hour later. Self-learning matrix as key for forecasting method.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965738" y="-12706350"/>
            <a:ext cx="35933063" cy="26950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56262" cy="45926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965738" y="-12706350"/>
            <a:ext cx="35933063" cy="26950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56262" cy="45926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4A439FD-22B6-C245-AC8D-01D4EB79CD05}" type="slidenum">
              <a:rPr lang="fr-FR" sz="1300">
                <a:ea typeface="ＭＳ Ｐゴシック" charset="0"/>
                <a:cs typeface="ＭＳ Ｐゴシック" charset="0"/>
              </a:rPr>
              <a:pPr eaLnBrk="1" hangingPunct="1"/>
              <a:t>13</a:t>
            </a:fld>
            <a:endParaRPr lang="fr-FR" sz="1300">
              <a:ea typeface="ＭＳ Ｐゴシック" charset="0"/>
              <a:cs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solidFill>
                  <a:srgbClr val="FF0000"/>
                </a:solidFill>
                <a:latin typeface="Arial" charset="0"/>
                <a:ea typeface="MS PGothic" charset="0"/>
                <a:cs typeface="Arial" charset="0"/>
              </a:rPr>
              <a:t>So far only electron-related radiative diagnostics – real bias, since observational bias towards the lighter electrons – see Larmor formula</a:t>
            </a:r>
          </a:p>
          <a:p>
            <a:r>
              <a:rPr lang="en-GB">
                <a:solidFill>
                  <a:srgbClr val="FF0000"/>
                </a:solidFill>
                <a:latin typeface="Arial" charset="0"/>
                <a:ea typeface="MS PGothic" charset="0"/>
                <a:cs typeface="Arial" charset="0"/>
              </a:rPr>
              <a:t>Show time history Masson et al 2009 of 2005 Jan 20, including photons above 60 MeV; show spectrum (SONG); discuss pion-decay radiation (see Vilmer et al. 20011; Vilmer et al. 2003). Consequence: acceleration of relativistic protons.</a:t>
            </a:r>
          </a:p>
          <a:p>
            <a:r>
              <a:rPr lang="en-GB">
                <a:solidFill>
                  <a:srgbClr val="FF0000"/>
                </a:solidFill>
                <a:latin typeface="Arial" charset="0"/>
                <a:ea typeface="MS PGothic" charset="0"/>
                <a:cs typeface="Arial" charset="0"/>
              </a:rPr>
              <a:t>Nuclear gamma-ray lines: which energies ? abundances ? </a:t>
            </a:r>
          </a:p>
          <a:p>
            <a:r>
              <a:rPr lang="en-GB">
                <a:solidFill>
                  <a:srgbClr val="FF0000"/>
                </a:solidFill>
                <a:latin typeface="Arial" charset="0"/>
                <a:ea typeface="MS PGothic" charset="0"/>
                <a:cs typeface="Arial" charset="0"/>
              </a:rPr>
              <a:t>Strong correlation between electron acceleration (relativistic) and relativistic proton acceleration (Shih et al. 2009). But differences in detail (Kiener et al 2006) in the course of an event</a:t>
            </a:r>
          </a:p>
          <a:p>
            <a:r>
              <a:rPr lang="en-GB">
                <a:solidFill>
                  <a:srgbClr val="FF0000"/>
                </a:solidFill>
                <a:latin typeface="Arial" charset="0"/>
                <a:ea typeface="MS PGothic" charset="0"/>
                <a:cs typeface="Arial" charset="0"/>
              </a:rPr>
              <a:t>Location of the gamma-ray sources (RHESSI – see Vilmer et al. 2011): new challenge for understanding the acceleration process</a:t>
            </a:r>
          </a:p>
          <a:p>
            <a:r>
              <a:rPr lang="en-GB">
                <a:solidFill>
                  <a:srgbClr val="FF0000"/>
                </a:solidFill>
                <a:latin typeface="Arial" charset="0"/>
                <a:ea typeface="MS PGothic" charset="0"/>
                <a:cs typeface="Arial" charset="0"/>
              </a:rPr>
              <a:t>Overview: the highest particle energies seen through the  radiative signatures = the eneries that flare-related acceleration processes have to achieve in certain extreme cases</a:t>
            </a:r>
          </a:p>
          <a:p>
            <a:endParaRPr lang="en-GB">
              <a:latin typeface="Arial" charset="0"/>
              <a:ea typeface="MS PGothic" charset="0"/>
              <a:cs typeface="Arial" charset="0"/>
            </a:endParaRPr>
          </a:p>
          <a:p>
            <a:pPr eaLnBrk="1" hangingPunct="1"/>
            <a:endParaRPr lang="en-GB">
              <a:latin typeface="Arial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965738" y="-12706350"/>
            <a:ext cx="35933063" cy="26950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56262" cy="45926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965738" y="-12706350"/>
            <a:ext cx="35933063" cy="26950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56262" cy="45926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0E7AB85-F584-DA43-AACE-EB9DD9BF4AD6}" type="slidenum">
              <a:rPr lang="fr-FR" sz="1300">
                <a:ea typeface="ＭＳ Ｐゴシック" charset="0"/>
                <a:cs typeface="ＭＳ Ｐゴシック" charset="0"/>
              </a:rPr>
              <a:pPr eaLnBrk="1" hangingPunct="1"/>
              <a:t>14</a:t>
            </a:fld>
            <a:endParaRPr lang="fr-FR" sz="1300">
              <a:ea typeface="ＭＳ Ｐゴシック" charset="0"/>
              <a:cs typeface="ＭＳ Ｐゴシック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1046163"/>
            <a:ext cx="5018087" cy="37655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68388" y="5175250"/>
            <a:ext cx="4770437" cy="41814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defRPr/>
            </a:pPr>
            <a:endParaRPr lang="fi-FI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0A4CC1-72C5-864F-B3C5-7BC235DC6C91}" type="slidenum">
              <a:rPr lang="fr-FR"/>
              <a:pPr/>
              <a:t>27</a:t>
            </a:fld>
            <a:endParaRPr lang="fr-FR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0A4CC1-72C5-864F-B3C5-7BC235DC6C91}" type="slidenum">
              <a:rPr lang="fr-FR"/>
              <a:pPr/>
              <a:t>28</a:t>
            </a:fld>
            <a:endParaRPr lang="fr-FR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1046163"/>
            <a:ext cx="5018087" cy="37655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68388" y="5175250"/>
            <a:ext cx="4770437" cy="41814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defRPr/>
            </a:pPr>
            <a:endParaRPr lang="fi-FI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1046163"/>
            <a:ext cx="5018087" cy="37655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68388" y="5175250"/>
            <a:ext cx="4770437" cy="41814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defRPr/>
            </a:pPr>
            <a:endParaRPr lang="fi-FI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6217358-DC85-EC49-8E38-B12516842E10}" type="slidenum">
              <a:rPr lang="en-US" sz="1300">
                <a:latin typeface="Arial Narrow" charset="0"/>
                <a:ea typeface="ＭＳ Ｐゴシック" charset="0"/>
                <a:cs typeface="ＭＳ Ｐゴシック" charset="0"/>
              </a:rPr>
              <a:pPr eaLnBrk="1" hangingPunct="1"/>
              <a:t>42</a:t>
            </a:fld>
            <a:endParaRPr lang="en-US" sz="13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chemeClr val="accent2"/>
                </a:solidFill>
                <a:latin typeface="Times New Roman" charset="0"/>
                <a:ea typeface="MS PGothic" charset="0"/>
                <a:cs typeface="Arial" charset="0"/>
              </a:rPr>
              <a:t>Astronauts venturing beyond the protective magnetic field of Earth face the direct effects of the Sun.</a:t>
            </a:r>
            <a:endParaRPr lang="de-DE"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r>
              <a:rPr lang="en-US">
                <a:solidFill>
                  <a:schemeClr val="accent2"/>
                </a:solidFill>
                <a:latin typeface="Times New Roman" charset="0"/>
                <a:ea typeface="MS PGothic" charset="0"/>
                <a:cs typeface="Arial" charset="0"/>
              </a:rPr>
              <a:t>Within even one hour, explorers can be engulfed with particles that cause harmful long- or short-term health effects and put missions at risk.  Although the inside of a spacecraft or lunar base or Martian moon  can be made relatively safe, “Staying Inside” hampers productivity.  “Going Outside” requires a space weather warning system.  </a:t>
            </a: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r>
              <a:rPr lang="de-DE">
                <a:latin typeface="Times New Roman" charset="0"/>
                <a:ea typeface="MS PGothic" charset="0"/>
                <a:cs typeface="Arial" charset="0"/>
              </a:rPr>
              <a:t>The top sketch depicts an artists‘ view of the radiation field in the inner heliosphere ten minutes after release of solar energetic particles from the Sun. Relativistic electrons have reached 1 AU at the time when hazardous protons (~30 MeV) are still within 0.2 AU from the flare location. The fast-moving (test-) particles probe the magnetic field ahead of the protons for instantaneous magnetic connectivity, which would not otherwise be possible.</a:t>
            </a: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en-US">
              <a:solidFill>
                <a:schemeClr val="accent2"/>
              </a:solidFill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en-US">
              <a:solidFill>
                <a:schemeClr val="accent2"/>
              </a:solidFill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rgbClr val="9999CC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CA667D5-B82C-B245-9760-11BBF7420C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6E559A1-C7F6-E04F-8E8B-12929A328AF2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814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9E3DC8D-A5F9-974E-A7E0-FAB44E828E3A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EE2C907-32FA-F64A-B0A4-837B8233A1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80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8DE92B6-12CA-5441-81B5-A3D381C52451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518A264-9CB3-E445-9FB2-C7DCE03F1D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1659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6E8104B-7B23-A449-B154-7CFDF8B99CA1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6290D7B-58AE-D24A-96F8-94AEC9D86C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0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47BA5-0393-F84B-B210-C82718AB7F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73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15616" y="2564904"/>
            <a:ext cx="6400800" cy="26887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11F44-89C3-B044-8417-97A17FF2716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2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6A9F5-265C-8742-8547-0B2C76959A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15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8C770-9587-5145-974D-B13E635474D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348880"/>
            <a:ext cx="403860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48880"/>
            <a:ext cx="403860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BF24C-7077-7348-A73D-2A539805011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227687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3140967"/>
            <a:ext cx="4040188" cy="29851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6016" y="227687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3068959"/>
            <a:ext cx="4041775" cy="3057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91D3-978F-D240-ADF6-BC6C49F188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33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95666-2F87-6642-AF24-90ABE7021CF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6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0E7FDC2-5352-8C43-A2E7-3D9426B949AC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144200C-867A-0F4B-9612-96DEF17B43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9000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0EEEC-503C-0247-B3DD-1B87382E0C1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40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23089-038A-5D47-A585-4B5B74C2A3E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21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auf Platzhalter ziehen oder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7689E-594A-E348-8A7F-F38026C5BB9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26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8983C-0B1D-CB41-B326-62ED212411A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30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67F12-EEC5-F246-AE1E-158595CA59C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18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re. Clip multimédia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'élément multimédia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C6733-D116-C34E-A9A0-89CE5C4A8AE3}" type="datetime1">
              <a:rPr lang="fr-FR"/>
              <a:pPr>
                <a:defRPr/>
              </a:pPr>
              <a:t>2/22/17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4E33F-998D-7246-BA50-4384D9F89E15}" type="slidenum">
              <a:rPr lang="fr-FR"/>
              <a:pPr>
                <a:defRPr/>
              </a:pPr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877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_tradnl" dirty="0">
                  <a:solidFill>
                    <a:srgbClr val="FFFFFF"/>
                  </a:solidFill>
                  <a:latin typeface="Garamond" pitchFamily="-111" charset="0"/>
                  <a:ea typeface="Arial"/>
                  <a:cs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_tradnl" dirty="0">
                  <a:solidFill>
                    <a:srgbClr val="FFFFFF"/>
                  </a:solidFill>
                  <a:latin typeface="Garamond" pitchFamily="-111" charset="0"/>
                  <a:ea typeface="Arial"/>
                  <a:cs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_tradnl" dirty="0">
                  <a:solidFill>
                    <a:srgbClr val="FFFFFF"/>
                  </a:solidFill>
                  <a:latin typeface="Garamond" pitchFamily="-111" charset="0"/>
                  <a:ea typeface="Arial"/>
                  <a:cs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_tradnl" dirty="0">
                  <a:solidFill>
                    <a:srgbClr val="FFFFFF"/>
                  </a:solidFill>
                  <a:latin typeface="Garamond" pitchFamily="-111" charset="0"/>
                  <a:ea typeface="Arial"/>
                  <a:cs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 dirty="0">
                <a:solidFill>
                  <a:srgbClr val="FFFFFF"/>
                </a:solidFill>
                <a:latin typeface="Garamond" pitchFamily="-111" charset="0"/>
                <a:ea typeface="Arial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81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4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1982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5793E-B0CA-FD41-9067-8C36704390BE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79906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3A071-AC77-CC41-B292-C659676765B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7065700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458A2-A03D-E948-8EC3-BD8ACEFAB64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358216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AD0FC-9892-A84D-A07F-0B88F9698CC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57648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327807E-6D5D-F240-8865-2F08EE3AEEA6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5ACAE30-E215-B64E-BC1D-229047D09BF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240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6EB89-0CDC-4845-A3E8-CBD76739E76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110693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D2A76-9045-3541-B755-231AA3A8E07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326291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orestplatform.org/files/horizon202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2"/>
          <a:stretch>
            <a:fillRect/>
          </a:stretch>
        </p:blipFill>
        <p:spPr bwMode="auto">
          <a:xfrm>
            <a:off x="0" y="6597650"/>
            <a:ext cx="8143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900113" y="6408738"/>
            <a:ext cx="1511300" cy="476250"/>
          </a:xfrm>
        </p:spPr>
        <p:txBody>
          <a:bodyPr/>
          <a:lstStyle>
            <a:lvl1pPr>
              <a:defRPr sz="1000" b="0"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Athens </a:t>
            </a:r>
          </a:p>
          <a:p>
            <a:pPr>
              <a:defRPr/>
            </a:pPr>
            <a:r>
              <a:rPr lang="en-US"/>
              <a:t>21-22.05.2015</a:t>
            </a:r>
            <a:endParaRPr lang="es-E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7D677-2349-2E4F-8AFC-5F26D80337BF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971360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38346-64F9-3A4C-9295-10AFF030494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0362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70A1A-7D5A-A240-8ECE-609848516BF3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9449771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0438A-D5D5-A241-8813-F3D4F6C4A823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729857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F2B0B-4635-394D-BE3D-D3588970D260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672014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ab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S_tradnl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3969C-E617-D343-B325-5D6B90EBFDC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31095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08671-AFCA-C348-8239-F23E8734689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3028118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_tradnl" dirty="0">
                  <a:solidFill>
                    <a:srgbClr val="FFFFFF"/>
                  </a:solidFill>
                  <a:latin typeface="Garamond" pitchFamily="-111" charset="0"/>
                  <a:ea typeface="Arial"/>
                  <a:cs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_tradnl" dirty="0">
                  <a:solidFill>
                    <a:srgbClr val="FFFFFF"/>
                  </a:solidFill>
                  <a:latin typeface="Garamond" pitchFamily="-111" charset="0"/>
                  <a:ea typeface="Arial"/>
                  <a:cs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_tradnl" dirty="0">
                  <a:solidFill>
                    <a:srgbClr val="FFFFFF"/>
                  </a:solidFill>
                  <a:latin typeface="Garamond" pitchFamily="-111" charset="0"/>
                  <a:ea typeface="Arial"/>
                  <a:cs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_tradnl" dirty="0">
                  <a:solidFill>
                    <a:srgbClr val="FFFFFF"/>
                  </a:solidFill>
                  <a:latin typeface="Garamond" pitchFamily="-111" charset="0"/>
                  <a:ea typeface="Arial"/>
                  <a:cs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 dirty="0">
                <a:solidFill>
                  <a:srgbClr val="FFFFFF"/>
                </a:solidFill>
                <a:latin typeface="Garamond" pitchFamily="-111" charset="0"/>
                <a:ea typeface="Arial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81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4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1982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17D62-97B8-C54B-BDC7-3EBB679A649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096244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3BC671F-3E02-2E44-9494-3B6261D0DAEF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615020D-2E43-9042-9AB5-0E3A906486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5570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2A128-D026-BA43-A6C3-44C3D5F11C9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5961888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4E9DD-20D4-124E-9082-CE41E5C91233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855398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41BA8-D1B1-334C-9F42-D7079841BE7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221742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8F0F1-74F2-2840-85D9-04E0B998387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5547685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D03B3-99D0-E149-AF96-93451305A9A9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0223970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orestplatform.org/files/horizon202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2"/>
          <a:stretch>
            <a:fillRect/>
          </a:stretch>
        </p:blipFill>
        <p:spPr bwMode="auto">
          <a:xfrm>
            <a:off x="0" y="6597650"/>
            <a:ext cx="8143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900113" y="6408738"/>
            <a:ext cx="1511300" cy="476250"/>
          </a:xfrm>
        </p:spPr>
        <p:txBody>
          <a:bodyPr/>
          <a:lstStyle>
            <a:lvl1pPr>
              <a:defRPr sz="1000" b="0"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Athens </a:t>
            </a:r>
          </a:p>
          <a:p>
            <a:pPr>
              <a:defRPr/>
            </a:pPr>
            <a:r>
              <a:rPr lang="en-US"/>
              <a:t>21-22.05.2015</a:t>
            </a:r>
            <a:endParaRPr lang="es-E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432C9-838D-7049-B4BA-1B27C014A04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785291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B778B-2C2E-DE47-B9FD-F7C292A8EA6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7740036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41F27-4821-6B45-88BD-809A973FFE9E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126163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0FD5C-34FD-F147-8B37-D6F56876532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2795822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420E0-41F0-554C-8097-15D06B2C979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48463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F7EE69F-65F4-9348-BEAB-F1BB0100D127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46A9276-E445-1B40-B156-E8CA43C725E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2908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ab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S_tradnl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53049-1508-8349-8F13-4F7C2EAD4C33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775206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4666E-B3EA-5648-AC29-759CFFEF1DB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0272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0D799B6-2524-4B47-B06F-5A5C392D6760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29723CA-FB81-4A4C-9784-D4F9F1D4D4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07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6A3CE04-3943-FD49-A606-5D49CE0D851E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71E32EE-72FA-6A46-B73F-BC9C3D803C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856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210479D-3A05-AB45-B020-49259A708181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50DECBB-FC02-7D44-9035-57230EC7A0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65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684CA6-EEE1-AC49-90C6-18FFA7BD47B8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7856EB1-13E4-944B-BC51-C50BA65A63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014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1154113" y="-12700"/>
            <a:ext cx="57038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966788"/>
            <a:ext cx="82296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999B3E5F-F7E8-D04B-8FC4-F43D4C4385B1}" type="datetime1">
              <a:rPr lang="en-US"/>
              <a:pPr>
                <a:defRPr/>
              </a:pPr>
              <a:t>2/22/17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Interaction of particles with matter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33D0852-52F2-C542-8E44-15113A2E299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hteck 6"/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rgbClr val="9999CC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033" name="Gruppierung 10"/>
          <p:cNvGrpSpPr>
            <a:grpSpLocks/>
          </p:cNvGrpSpPr>
          <p:nvPr userDrawn="1"/>
        </p:nvGrpSpPr>
        <p:grpSpPr bwMode="auto">
          <a:xfrm>
            <a:off x="6858000" y="-25400"/>
            <a:ext cx="2286000" cy="762000"/>
            <a:chOff x="6858000" y="0"/>
            <a:chExt cx="2286000" cy="762000"/>
          </a:xfrm>
        </p:grpSpPr>
        <p:sp>
          <p:nvSpPr>
            <p:cNvPr id="39946" name="Rectangle 9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defRPr/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6858000" y="0"/>
              <a:ext cx="2284413" cy="760413"/>
              <a:chOff x="4320" y="0"/>
              <a:chExt cx="1439" cy="479"/>
            </a:xfrm>
          </p:grpSpPr>
          <p:pic>
            <p:nvPicPr>
              <p:cNvPr id="1036" name="Picture 7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037" name="Picture 8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9" r:id="rId1"/>
    <p:sldLayoutId id="2147484930" r:id="rId2"/>
    <p:sldLayoutId id="2147484931" r:id="rId3"/>
    <p:sldLayoutId id="2147484932" r:id="rId4"/>
    <p:sldLayoutId id="2147484933" r:id="rId5"/>
    <p:sldLayoutId id="2147484934" r:id="rId6"/>
    <p:sldLayoutId id="2147484935" r:id="rId7"/>
    <p:sldLayoutId id="2147484936" r:id="rId8"/>
    <p:sldLayoutId id="2147484937" r:id="rId9"/>
    <p:sldLayoutId id="2147484938" r:id="rId10"/>
    <p:sldLayoutId id="2147484939" r:id="rId11"/>
    <p:sldLayoutId id="2147484940" r:id="rId12"/>
    <p:sldLayoutId id="2147484941" r:id="rId13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platzhalter 1"/>
          <p:cNvSpPr>
            <a:spLocks noGrp="1"/>
          </p:cNvSpPr>
          <p:nvPr>
            <p:ph type="title"/>
          </p:nvPr>
        </p:nvSpPr>
        <p:spPr bwMode="auto">
          <a:xfrm>
            <a:off x="468313" y="9080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536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95288" y="2276475"/>
            <a:ext cx="8291512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E3E19C-1BB9-7D41-B10E-6F2DBE2C385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2" r:id="rId1"/>
    <p:sldLayoutId id="2147484919" r:id="rId2"/>
    <p:sldLayoutId id="2147484920" r:id="rId3"/>
    <p:sldLayoutId id="2147484921" r:id="rId4"/>
    <p:sldLayoutId id="2147484922" r:id="rId5"/>
    <p:sldLayoutId id="2147484923" r:id="rId6"/>
    <p:sldLayoutId id="2147484924" r:id="rId7"/>
    <p:sldLayoutId id="2147484925" r:id="rId8"/>
    <p:sldLayoutId id="2147484926" r:id="rId9"/>
    <p:sldLayoutId id="2147484927" r:id="rId10"/>
    <p:sldLayoutId id="2147484928" r:id="rId11"/>
    <p:sldLayoutId id="21474849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charset="0"/>
                <a:ea typeface="Arial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A198BA57-F6AA-C042-9521-A1925079923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28676" name="Freeform 12"/>
          <p:cNvSpPr>
            <a:spLocks/>
          </p:cNvSpPr>
          <p:nvPr/>
        </p:nvSpPr>
        <p:spPr bwMode="hidden">
          <a:xfrm>
            <a:off x="0" y="0"/>
            <a:ext cx="9140825" cy="2060575"/>
          </a:xfrm>
          <a:custGeom>
            <a:avLst/>
            <a:gdLst>
              <a:gd name="T0" fmla="*/ 0 w 5740"/>
              <a:gd name="T1" fmla="*/ 0 h 1906"/>
              <a:gd name="T2" fmla="*/ 0 w 5740"/>
              <a:gd name="T3" fmla="*/ 2147483647 h 1906"/>
              <a:gd name="T4" fmla="*/ 2147483647 w 5740"/>
              <a:gd name="T5" fmla="*/ 2147483647 h 1906"/>
              <a:gd name="T6" fmla="*/ 2147483647 w 5740"/>
              <a:gd name="T7" fmla="*/ 0 h 1906"/>
              <a:gd name="T8" fmla="*/ 0 w 5740"/>
              <a:gd name="T9" fmla="*/ 0 h 1906"/>
              <a:gd name="T10" fmla="*/ 0 w 5740"/>
              <a:gd name="T11" fmla="*/ 0 h 19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0" h="1906">
                <a:moveTo>
                  <a:pt x="0" y="0"/>
                </a:moveTo>
                <a:lnTo>
                  <a:pt x="0" y="1906"/>
                </a:lnTo>
                <a:lnTo>
                  <a:pt x="5740" y="1906"/>
                </a:lnTo>
                <a:lnTo>
                  <a:pt x="574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187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Arial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879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44" r:id="rId1"/>
    <p:sldLayoutId id="2147484945" r:id="rId2"/>
    <p:sldLayoutId id="2147484946" r:id="rId3"/>
    <p:sldLayoutId id="2147484947" r:id="rId4"/>
    <p:sldLayoutId id="2147484948" r:id="rId5"/>
    <p:sldLayoutId id="2147484949" r:id="rId6"/>
    <p:sldLayoutId id="2147484950" r:id="rId7"/>
    <p:sldLayoutId id="2147484951" r:id="rId8"/>
    <p:sldLayoutId id="2147484952" r:id="rId9"/>
    <p:sldLayoutId id="2147484953" r:id="rId10"/>
    <p:sldLayoutId id="2147484954" r:id="rId11"/>
    <p:sldLayoutId id="2147484955" r:id="rId12"/>
    <p:sldLayoutId id="2147484956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charset="0"/>
          <a:cs typeface="Arial" pitchFamily="-11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charset="0"/>
          <a:cs typeface="Arial" pitchFamily="-11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charset="0"/>
          <a:cs typeface="Arial" pitchFamily="-11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charset="0"/>
          <a:cs typeface="Arial" pitchFamily="-11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Arial" pitchFamily="-111" charset="0"/>
          <a:cs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Arial" pitchFamily="-111" charset="0"/>
          <a:cs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Arial" pitchFamily="-111" charset="0"/>
          <a:cs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Arial" pitchFamily="-111" charset="0"/>
          <a:cs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charset="0"/>
                <a:ea typeface="Arial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FC472FA4-2CCC-C94E-9EDC-8D95C580DF0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43012" name="Freeform 12"/>
          <p:cNvSpPr>
            <a:spLocks/>
          </p:cNvSpPr>
          <p:nvPr/>
        </p:nvSpPr>
        <p:spPr bwMode="hidden">
          <a:xfrm>
            <a:off x="0" y="0"/>
            <a:ext cx="9140825" cy="2060575"/>
          </a:xfrm>
          <a:custGeom>
            <a:avLst/>
            <a:gdLst>
              <a:gd name="T0" fmla="*/ 0 w 5740"/>
              <a:gd name="T1" fmla="*/ 0 h 1906"/>
              <a:gd name="T2" fmla="*/ 0 w 5740"/>
              <a:gd name="T3" fmla="*/ 2147483647 h 1906"/>
              <a:gd name="T4" fmla="*/ 2147483647 w 5740"/>
              <a:gd name="T5" fmla="*/ 2147483647 h 1906"/>
              <a:gd name="T6" fmla="*/ 2147483647 w 5740"/>
              <a:gd name="T7" fmla="*/ 0 h 1906"/>
              <a:gd name="T8" fmla="*/ 0 w 5740"/>
              <a:gd name="T9" fmla="*/ 0 h 1906"/>
              <a:gd name="T10" fmla="*/ 0 w 5740"/>
              <a:gd name="T11" fmla="*/ 0 h 19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0" h="1906">
                <a:moveTo>
                  <a:pt x="0" y="0"/>
                </a:moveTo>
                <a:lnTo>
                  <a:pt x="0" y="1906"/>
                </a:lnTo>
                <a:lnTo>
                  <a:pt x="5740" y="1906"/>
                </a:lnTo>
                <a:lnTo>
                  <a:pt x="574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187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Arial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879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57" r:id="rId1"/>
    <p:sldLayoutId id="2147484958" r:id="rId2"/>
    <p:sldLayoutId id="2147484959" r:id="rId3"/>
    <p:sldLayoutId id="2147484960" r:id="rId4"/>
    <p:sldLayoutId id="2147484961" r:id="rId5"/>
    <p:sldLayoutId id="2147484962" r:id="rId6"/>
    <p:sldLayoutId id="2147484963" r:id="rId7"/>
    <p:sldLayoutId id="2147484964" r:id="rId8"/>
    <p:sldLayoutId id="2147484965" r:id="rId9"/>
    <p:sldLayoutId id="2147484966" r:id="rId10"/>
    <p:sldLayoutId id="2147484967" r:id="rId11"/>
    <p:sldLayoutId id="2147484968" r:id="rId12"/>
    <p:sldLayoutId id="2147484969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charset="0"/>
          <a:cs typeface="Arial" pitchFamily="-11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charset="0"/>
          <a:cs typeface="Arial" pitchFamily="-11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charset="0"/>
          <a:cs typeface="Arial" pitchFamily="-11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charset="0"/>
          <a:cs typeface="Arial" pitchFamily="-11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Arial" pitchFamily="-111" charset="0"/>
          <a:cs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Arial" pitchFamily="-111" charset="0"/>
          <a:cs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Arial" pitchFamily="-111" charset="0"/>
          <a:cs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Arial" pitchFamily="-111" charset="0"/>
          <a:cs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14.png"/><Relationship Id="rId5" Type="http://schemas.openxmlformats.org/officeDocument/2006/relationships/image" Target="../media/image13.jpeg"/><Relationship Id="rId6" Type="http://schemas.openxmlformats.org/officeDocument/2006/relationships/image" Target="../media/image1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jpeg"/><Relationship Id="rId7" Type="http://schemas.openxmlformats.org/officeDocument/2006/relationships/image" Target="../media/image41.png"/><Relationship Id="rId8" Type="http://schemas.openxmlformats.org/officeDocument/2006/relationships/image" Target="../media/image42.jpe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jpeg"/><Relationship Id="rId7" Type="http://schemas.openxmlformats.org/officeDocument/2006/relationships/image" Target="../media/image41.png"/><Relationship Id="rId8" Type="http://schemas.openxmlformats.org/officeDocument/2006/relationships/image" Target="../media/image42.jpe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ctrTitle"/>
          </p:nvPr>
        </p:nvSpPr>
        <p:spPr>
          <a:xfrm>
            <a:off x="179388" y="836613"/>
            <a:ext cx="8785225" cy="18002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latin typeface="Calibri" charset="0"/>
                <a:ea typeface="MS PGothic" charset="0"/>
                <a:cs typeface="+mj-cs"/>
              </a:rPr>
              <a:t>Relativistic Electron Alert System for Exploration (</a:t>
            </a:r>
            <a:r>
              <a:rPr lang="en-US" b="1" dirty="0" err="1" smtClean="0">
                <a:latin typeface="Calibri" charset="0"/>
                <a:ea typeface="MS PGothic" charset="0"/>
                <a:cs typeface="+mj-cs"/>
              </a:rPr>
              <a:t>REleASE</a:t>
            </a:r>
            <a:r>
              <a:rPr lang="en-US" b="1" dirty="0" smtClean="0">
                <a:latin typeface="Calibri" charset="0"/>
                <a:ea typeface="MS PGothic" charset="0"/>
                <a:cs typeface="+mj-cs"/>
              </a:rPr>
              <a:t>) </a:t>
            </a:r>
            <a:br>
              <a:rPr lang="en-US" b="1" dirty="0" smtClean="0">
                <a:latin typeface="Calibri" charset="0"/>
                <a:ea typeface="MS PGothic" charset="0"/>
                <a:cs typeface="+mj-cs"/>
              </a:rPr>
            </a:br>
            <a:r>
              <a:rPr lang="en-US" b="1" dirty="0" smtClean="0">
                <a:latin typeface="Calibri" charset="0"/>
                <a:ea typeface="MS PGothic" charset="0"/>
                <a:cs typeface="+mj-cs"/>
              </a:rPr>
              <a:t>and the UMASEP forecasting schemes </a:t>
            </a:r>
            <a:endParaRPr lang="en-US" dirty="0">
              <a:latin typeface="Calibri" charset="0"/>
              <a:ea typeface="MS PGothic" charset="0"/>
              <a:cs typeface="+mj-cs"/>
            </a:endParaRPr>
          </a:p>
        </p:txBody>
      </p:sp>
      <p:sp>
        <p:nvSpPr>
          <p:cNvPr id="59394" name="Untertitel 2"/>
          <p:cNvSpPr>
            <a:spLocks noGrp="1"/>
          </p:cNvSpPr>
          <p:nvPr>
            <p:ph type="subTitle" idx="1"/>
          </p:nvPr>
        </p:nvSpPr>
        <p:spPr>
          <a:xfrm>
            <a:off x="3132138" y="4941888"/>
            <a:ext cx="5824537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t>Prof. Dr. Bernd Heber, Christian-Albrechts-Universität zu Kiel, Deutschland. </a:t>
            </a:r>
          </a:p>
        </p:txBody>
      </p:sp>
      <p:pic>
        <p:nvPicPr>
          <p:cNvPr id="59395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708275"/>
            <a:ext cx="4546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es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077072"/>
            <a:ext cx="3219124" cy="2414343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>
              <a:defRPr/>
            </a:pPr>
            <a:r>
              <a:rPr lang="fr-FR" sz="2800" dirty="0" err="1">
                <a:solidFill>
                  <a:srgbClr val="000090"/>
                </a:solidFill>
              </a:rPr>
              <a:t>Solar</a:t>
            </a:r>
            <a:r>
              <a:rPr lang="fr-FR" sz="2800" dirty="0">
                <a:solidFill>
                  <a:srgbClr val="000090"/>
                </a:solidFill>
              </a:rPr>
              <a:t> </a:t>
            </a:r>
            <a:r>
              <a:rPr lang="fr-FR" sz="2800" dirty="0" err="1">
                <a:solidFill>
                  <a:srgbClr val="000090"/>
                </a:solidFill>
              </a:rPr>
              <a:t>flares</a:t>
            </a:r>
            <a:endParaRPr lang="fr-FR" sz="2800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fr-FR" sz="2400" dirty="0" err="1">
                <a:solidFill>
                  <a:srgbClr val="000090"/>
                </a:solidFill>
              </a:rPr>
              <a:t>Electromagnetic</a:t>
            </a:r>
            <a:r>
              <a:rPr lang="fr-FR" sz="2400" dirty="0">
                <a:solidFill>
                  <a:srgbClr val="000090"/>
                </a:solidFill>
              </a:rPr>
              <a:t> (EM) </a:t>
            </a:r>
            <a:r>
              <a:rPr lang="fr-FR" sz="2400" dirty="0" err="1">
                <a:solidFill>
                  <a:srgbClr val="000090"/>
                </a:solidFill>
              </a:rPr>
              <a:t>emissions</a:t>
            </a:r>
            <a:endParaRPr lang="fr-FR" sz="6600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950" y="1052513"/>
            <a:ext cx="4618038" cy="10810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Where does the radiation comes from?</a:t>
            </a:r>
          </a:p>
          <a:p>
            <a:pPr>
              <a:lnSpc>
                <a:spcPct val="50000"/>
              </a:lnSpc>
              <a:defRPr/>
            </a:pPr>
            <a:endParaRPr lang="en-GB" sz="2000" dirty="0" smtClean="0">
              <a:solidFill>
                <a:srgbClr val="00009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68613" name="ZoneTexte 3"/>
          <p:cNvSpPr txBox="1">
            <a:spLocks noChangeArrowheads="1"/>
          </p:cNvSpPr>
          <p:nvPr/>
        </p:nvSpPr>
        <p:spPr bwMode="auto">
          <a:xfrm rot="5400000">
            <a:off x="6375400" y="3741738"/>
            <a:ext cx="495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90"/>
                </a:solidFill>
              </a:rPr>
              <a:t>https://ase.tufts.edu/cosmos/print_images.asp?id=27</a:t>
            </a:r>
          </a:p>
        </p:txBody>
      </p:sp>
      <p:pic>
        <p:nvPicPr>
          <p:cNvPr id="68614" name="Image 4" descr="Fig6_5r_flare_lightcurv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069975"/>
            <a:ext cx="3633788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1079500"/>
            <a:ext cx="184150" cy="52403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90"/>
              </a:solidFill>
            </a:endParaRPr>
          </a:p>
        </p:txBody>
      </p:sp>
      <p:sp>
        <p:nvSpPr>
          <p:cNvPr id="68616" name="ZoneTexte 6"/>
          <p:cNvSpPr txBox="1">
            <a:spLocks noChangeArrowheads="1"/>
          </p:cNvSpPr>
          <p:nvPr/>
        </p:nvSpPr>
        <p:spPr bwMode="auto">
          <a:xfrm>
            <a:off x="457200" y="6403975"/>
            <a:ext cx="444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90"/>
                </a:solidFill>
              </a:rPr>
              <a:t>(1) </a:t>
            </a:r>
            <a:r>
              <a:rPr lang="el-GR" sz="1800">
                <a:solidFill>
                  <a:srgbClr val="000090"/>
                </a:solidFill>
              </a:rPr>
              <a:t>ν</a:t>
            </a:r>
            <a:r>
              <a:rPr lang="en-GB" sz="1800">
                <a:solidFill>
                  <a:srgbClr val="000090"/>
                </a:solidFill>
              </a:rPr>
              <a:t> ≥ 1 GHz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C9724-4BFB-F14F-9115-78C060DD7C7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5148263" y="1052513"/>
            <a:ext cx="3240087" cy="5762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5148263" y="2276475"/>
            <a:ext cx="3240087" cy="2305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5148263" y="5084763"/>
            <a:ext cx="3240087" cy="865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5" name="Gruppierung 14"/>
          <p:cNvGrpSpPr>
            <a:grpSpLocks/>
          </p:cNvGrpSpPr>
          <p:nvPr/>
        </p:nvGrpSpPr>
        <p:grpSpPr bwMode="auto">
          <a:xfrm>
            <a:off x="471488" y="2133600"/>
            <a:ext cx="3813175" cy="3743325"/>
            <a:chOff x="471549" y="2132856"/>
            <a:chExt cx="3812892" cy="3744416"/>
          </a:xfrm>
        </p:grpSpPr>
        <p:pic>
          <p:nvPicPr>
            <p:cNvPr id="68623" name="Picture 3" descr="HXR20050120_Kruck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549" y="2132856"/>
              <a:ext cx="3812892" cy="37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13"/>
            <p:cNvSpPr/>
            <p:nvPr/>
          </p:nvSpPr>
          <p:spPr>
            <a:xfrm>
              <a:off x="2195446" y="4868916"/>
              <a:ext cx="1728659" cy="36046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>
              <a:defRPr/>
            </a:pPr>
            <a:r>
              <a:rPr lang="fr-FR" sz="2800" dirty="0" err="1">
                <a:solidFill>
                  <a:srgbClr val="000090"/>
                </a:solidFill>
              </a:rPr>
              <a:t>Solar</a:t>
            </a:r>
            <a:r>
              <a:rPr lang="fr-FR" sz="2800" dirty="0">
                <a:solidFill>
                  <a:srgbClr val="000090"/>
                </a:solidFill>
              </a:rPr>
              <a:t> </a:t>
            </a:r>
            <a:r>
              <a:rPr lang="fr-FR" sz="2800" dirty="0" err="1">
                <a:solidFill>
                  <a:srgbClr val="000090"/>
                </a:solidFill>
              </a:rPr>
              <a:t>flares</a:t>
            </a:r>
            <a:endParaRPr lang="fr-FR" sz="2800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fr-FR" sz="2400" dirty="0" err="1">
                <a:solidFill>
                  <a:srgbClr val="000090"/>
                </a:solidFill>
              </a:rPr>
              <a:t>Electromagnetic</a:t>
            </a:r>
            <a:r>
              <a:rPr lang="fr-FR" sz="2400" dirty="0">
                <a:solidFill>
                  <a:srgbClr val="000090"/>
                </a:solidFill>
              </a:rPr>
              <a:t> (EM) </a:t>
            </a:r>
            <a:r>
              <a:rPr lang="fr-FR" sz="2400" dirty="0" err="1">
                <a:solidFill>
                  <a:srgbClr val="000090"/>
                </a:solidFill>
              </a:rPr>
              <a:t>emissions</a:t>
            </a:r>
            <a:endParaRPr lang="fr-FR" sz="6600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08050"/>
            <a:ext cx="4797425" cy="5257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What is causing these time profile?</a:t>
            </a:r>
          </a:p>
          <a:p>
            <a:pPr lvl="1">
              <a:defRPr/>
            </a:pPr>
            <a:r>
              <a:rPr lang="en-GB" sz="2400" dirty="0" smtClean="0">
                <a:solidFill>
                  <a:srgbClr val="000090"/>
                </a:solidFill>
              </a:rPr>
              <a:t>Heated plasma</a:t>
            </a:r>
          </a:p>
          <a:p>
            <a:pPr>
              <a:lnSpc>
                <a:spcPct val="50000"/>
              </a:lnSpc>
              <a:defRPr/>
            </a:pPr>
            <a:endParaRPr lang="en-GB" sz="2000" dirty="0" smtClean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  <a:defRPr/>
            </a:pPr>
            <a:endParaRPr lang="en-GB" sz="2000" dirty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  <a:defRPr/>
            </a:pPr>
            <a:r>
              <a:rPr lang="en-GB" sz="3600" dirty="0" smtClean="0">
                <a:solidFill>
                  <a:srgbClr val="000090"/>
                </a:solidFill>
              </a:rPr>
              <a:t>What about ions?</a:t>
            </a:r>
          </a:p>
          <a:p>
            <a:pPr marL="0" indent="0">
              <a:buFont typeface="Arial" charset="0"/>
              <a:buNone/>
              <a:defRPr/>
            </a:pP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69637" name="ZoneTexte 3"/>
          <p:cNvSpPr txBox="1">
            <a:spLocks noChangeArrowheads="1"/>
          </p:cNvSpPr>
          <p:nvPr/>
        </p:nvSpPr>
        <p:spPr bwMode="auto">
          <a:xfrm rot="5400000">
            <a:off x="6375400" y="3741738"/>
            <a:ext cx="495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90"/>
                </a:solidFill>
              </a:rPr>
              <a:t>https://ase.tufts.edu/cosmos/print_images.asp?id=27</a:t>
            </a:r>
          </a:p>
        </p:txBody>
      </p:sp>
      <p:pic>
        <p:nvPicPr>
          <p:cNvPr id="69638" name="Image 4" descr="Fig6_5r_flare_lightcurv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069975"/>
            <a:ext cx="3633788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1079500"/>
            <a:ext cx="184150" cy="52403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9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57B6B-EACC-3147-9F41-FCEE004D50D6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5148263" y="1052513"/>
            <a:ext cx="3240087" cy="10810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5148263" y="4581525"/>
            <a:ext cx="3240087" cy="1079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7" name="Grouper 8"/>
          <p:cNvGrpSpPr>
            <a:grpSpLocks/>
          </p:cNvGrpSpPr>
          <p:nvPr/>
        </p:nvGrpSpPr>
        <p:grpSpPr bwMode="auto">
          <a:xfrm>
            <a:off x="28575" y="2133600"/>
            <a:ext cx="5033963" cy="4103688"/>
            <a:chOff x="783157" y="2239314"/>
            <a:chExt cx="3593266" cy="3213490"/>
          </a:xfrm>
        </p:grpSpPr>
        <p:pic>
          <p:nvPicPr>
            <p:cNvPr id="70668" name="Image 6" descr="RHESSI_specrum_Lin_201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157" y="2239314"/>
              <a:ext cx="3593266" cy="3213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9" name="ZoneTexte 7"/>
            <p:cNvSpPr txBox="1">
              <a:spLocks noChangeArrowheads="1"/>
            </p:cNvSpPr>
            <p:nvPr/>
          </p:nvSpPr>
          <p:spPr bwMode="auto">
            <a:xfrm>
              <a:off x="2174449" y="2566324"/>
              <a:ext cx="13505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fr-FR" sz="1400" i="1">
                  <a:solidFill>
                    <a:srgbClr val="FF0000"/>
                  </a:solidFill>
                </a:rPr>
                <a:t>T</a:t>
              </a:r>
              <a:r>
                <a:rPr lang="fr-FR" sz="1400">
                  <a:solidFill>
                    <a:srgbClr val="FF0000"/>
                  </a:solidFill>
                </a:rPr>
                <a:t> ≈ 40 MK</a:t>
              </a:r>
              <a:endParaRPr lang="en-GB" sz="1400">
                <a:solidFill>
                  <a:srgbClr val="FF0000"/>
                </a:solidFill>
              </a:endParaRPr>
            </a:p>
          </p:txBody>
        </p:sp>
      </p:grpSp>
      <p:sp>
        <p:nvSpPr>
          <p:cNvPr id="70658" name="ZoneTexte 9"/>
          <p:cNvSpPr txBox="1">
            <a:spLocks noChangeArrowheads="1"/>
          </p:cNvSpPr>
          <p:nvPr/>
        </p:nvSpPr>
        <p:spPr bwMode="auto">
          <a:xfrm rot="-5400000">
            <a:off x="-992981" y="3582194"/>
            <a:ext cx="2855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90"/>
                </a:solidFill>
              </a:rPr>
              <a:t>R.P. Lin 2011 Spa Sci Rev 159, 421</a:t>
            </a:r>
            <a:endParaRPr lang="en-GB" sz="140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94755-2C3D-0F45-BCD8-1B780BF1D94A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>
              <a:defRPr/>
            </a:pPr>
            <a:r>
              <a:rPr lang="fr-FR" sz="2800" dirty="0" err="1">
                <a:solidFill>
                  <a:srgbClr val="000090"/>
                </a:solidFill>
              </a:rPr>
              <a:t>Solar</a:t>
            </a:r>
            <a:r>
              <a:rPr lang="fr-FR" sz="2800" dirty="0">
                <a:solidFill>
                  <a:srgbClr val="000090"/>
                </a:solidFill>
              </a:rPr>
              <a:t> </a:t>
            </a:r>
            <a:r>
              <a:rPr lang="fr-FR" sz="2800" dirty="0" err="1">
                <a:solidFill>
                  <a:srgbClr val="000090"/>
                </a:solidFill>
              </a:rPr>
              <a:t>flares</a:t>
            </a:r>
            <a:r>
              <a:rPr lang="fr-FR" sz="2800" dirty="0">
                <a:solidFill>
                  <a:srgbClr val="000090"/>
                </a:solidFill>
              </a:rPr>
              <a:t> – proton </a:t>
            </a:r>
            <a:r>
              <a:rPr lang="fr-FR" sz="2800" dirty="0" err="1">
                <a:solidFill>
                  <a:srgbClr val="000090"/>
                </a:solidFill>
              </a:rPr>
              <a:t>acceleration</a:t>
            </a:r>
            <a:endParaRPr lang="fr-FR" sz="2800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fr-FR" sz="2400" dirty="0" err="1">
                <a:solidFill>
                  <a:srgbClr val="000090"/>
                </a:solidFill>
              </a:rPr>
              <a:t>Nuclear</a:t>
            </a:r>
            <a:r>
              <a:rPr lang="fr-FR" sz="2400" dirty="0">
                <a:solidFill>
                  <a:srgbClr val="000090"/>
                </a:solidFill>
              </a:rPr>
              <a:t> gamma-ray </a:t>
            </a:r>
            <a:r>
              <a:rPr lang="fr-FR" sz="2400" dirty="0" err="1">
                <a:solidFill>
                  <a:srgbClr val="000090"/>
                </a:solidFill>
              </a:rPr>
              <a:t>lines</a:t>
            </a:r>
            <a:endParaRPr lang="fr-FR" sz="6600" dirty="0">
              <a:solidFill>
                <a:srgbClr val="000090"/>
              </a:solidFill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 bwMode="auto">
          <a:xfrm>
            <a:off x="5095875" y="1600200"/>
            <a:ext cx="38687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>
                <a:solidFill>
                  <a:srgbClr val="000090"/>
                </a:solidFill>
                <a:latin typeface="Calibri" charset="0"/>
              </a:rPr>
              <a:t>Accelerated ions impinging on atmospheric ions: (narrow) de-excitation lines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>
                <a:solidFill>
                  <a:srgbClr val="000090"/>
                </a:solidFill>
                <a:latin typeface="Calibri" charset="0"/>
              </a:rPr>
              <a:t>Accelerated ions impinging on atmospheric protons: broad de-excitation lines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>
                <a:solidFill>
                  <a:srgbClr val="000090"/>
                </a:solidFill>
                <a:latin typeface="Calibri" charset="0"/>
              </a:rPr>
              <a:t>Neutron capture line: 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b="1">
                <a:solidFill>
                  <a:srgbClr val="FF0000"/>
                </a:solidFill>
                <a:latin typeface="Calibri" charset="0"/>
              </a:rPr>
              <a:t>???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GB" sz="2000" i="1">
                <a:solidFill>
                  <a:srgbClr val="000090"/>
                </a:solidFill>
                <a:latin typeface="Calibri" charset="0"/>
              </a:rPr>
              <a:t>p(</a:t>
            </a:r>
            <a:r>
              <a:rPr lang="en-GB" sz="2000">
                <a:solidFill>
                  <a:srgbClr val="000090"/>
                </a:solidFill>
                <a:latin typeface="Calibri" charset="0"/>
              </a:rPr>
              <a:t>&gt; 30 MeV</a:t>
            </a:r>
            <a:r>
              <a:rPr lang="en-GB" sz="2000" i="1">
                <a:solidFill>
                  <a:srgbClr val="000090"/>
                </a:solidFill>
                <a:latin typeface="Calibri" charset="0"/>
              </a:rPr>
              <a:t>)+X </a:t>
            </a:r>
            <a:r>
              <a:rPr lang="en-GB" sz="2000">
                <a:solidFill>
                  <a:srgbClr val="000090"/>
                </a:solidFill>
                <a:latin typeface="Calibri" charset="0"/>
              </a:rPr>
              <a:t>-&gt; X’</a:t>
            </a:r>
            <a:r>
              <a:rPr lang="en-GB" altLang="ja-JP" sz="2000" i="1">
                <a:solidFill>
                  <a:srgbClr val="000090"/>
                </a:solidFill>
                <a:latin typeface="Calibri" charset="0"/>
              </a:rPr>
              <a:t>+n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GB" sz="2000" i="1">
                <a:solidFill>
                  <a:srgbClr val="000090"/>
                </a:solidFill>
                <a:latin typeface="Calibri" charset="0"/>
              </a:rPr>
              <a:t>n (thermalised) + p -&gt; </a:t>
            </a:r>
            <a:r>
              <a:rPr lang="en-GB" sz="2000" i="1" baseline="30000">
                <a:solidFill>
                  <a:srgbClr val="000090"/>
                </a:solidFill>
                <a:latin typeface="Calibri" charset="0"/>
              </a:rPr>
              <a:t>2</a:t>
            </a:r>
            <a:r>
              <a:rPr lang="en-GB" sz="2000" i="1">
                <a:solidFill>
                  <a:srgbClr val="000090"/>
                </a:solidFill>
                <a:latin typeface="Calibri" charset="0"/>
              </a:rPr>
              <a:t>H* -&gt; </a:t>
            </a:r>
            <a:r>
              <a:rPr lang="en-GB" sz="2000" i="1" baseline="30000">
                <a:solidFill>
                  <a:srgbClr val="000090"/>
                </a:solidFill>
                <a:latin typeface="Calibri" charset="0"/>
              </a:rPr>
              <a:t>2</a:t>
            </a:r>
            <a:r>
              <a:rPr lang="en-GB" sz="2000" i="1">
                <a:solidFill>
                  <a:srgbClr val="000090"/>
                </a:solidFill>
                <a:latin typeface="Calibri" charset="0"/>
              </a:rPr>
              <a:t>H + </a:t>
            </a:r>
            <a:r>
              <a:rPr lang="en-GB" sz="2000">
                <a:solidFill>
                  <a:srgbClr val="000090"/>
                </a:solidFill>
                <a:latin typeface="Calibri" charset="0"/>
              </a:rPr>
              <a:t>γ (2.223 MeV)</a:t>
            </a:r>
          </a:p>
        </p:txBody>
      </p:sp>
      <p:sp>
        <p:nvSpPr>
          <p:cNvPr id="6" name="Ellipse 5"/>
          <p:cNvSpPr/>
          <p:nvPr/>
        </p:nvSpPr>
        <p:spPr>
          <a:xfrm>
            <a:off x="3276600" y="4365625"/>
            <a:ext cx="1608138" cy="1270000"/>
          </a:xfrm>
          <a:prstGeom prst="ellipse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Rechteck 3"/>
          <p:cNvSpPr/>
          <p:nvPr/>
        </p:nvSpPr>
        <p:spPr>
          <a:xfrm>
            <a:off x="827088" y="2276475"/>
            <a:ext cx="2376487" cy="345598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666" name="Textfeld 4"/>
          <p:cNvSpPr txBox="1">
            <a:spLocks noChangeArrowheads="1"/>
          </p:cNvSpPr>
          <p:nvPr/>
        </p:nvSpPr>
        <p:spPr bwMode="auto">
          <a:xfrm>
            <a:off x="2700338" y="3357563"/>
            <a:ext cx="43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?</a:t>
            </a:r>
          </a:p>
        </p:txBody>
      </p:sp>
      <p:sp>
        <p:nvSpPr>
          <p:cNvPr id="70667" name="Textfeld 10"/>
          <p:cNvSpPr txBox="1">
            <a:spLocks noChangeArrowheads="1"/>
          </p:cNvSpPr>
          <p:nvPr/>
        </p:nvSpPr>
        <p:spPr bwMode="auto">
          <a:xfrm>
            <a:off x="323850" y="1341438"/>
            <a:ext cx="4733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What does the spectrum tells us?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998663"/>
            <a:ext cx="3505200" cy="4846637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endParaRPr lang="fr-FR" sz="2000">
              <a:solidFill>
                <a:srgbClr val="000090"/>
              </a:solidFill>
              <a:latin typeface="Calibri" charset="0"/>
            </a:endParaRPr>
          </a:p>
          <a:p>
            <a:pPr eaLnBrk="1" hangingPunct="1"/>
            <a:r>
              <a:rPr lang="fr-FR" sz="2800">
                <a:solidFill>
                  <a:srgbClr val="000090"/>
                </a:solidFill>
                <a:latin typeface="Calibri" charset="0"/>
              </a:rPr>
              <a:t>At even higher ion energies: Gamma rays </a:t>
            </a:r>
            <a:r>
              <a:rPr lang="fr-FR" sz="2800" i="1">
                <a:solidFill>
                  <a:srgbClr val="000090"/>
                </a:solidFill>
                <a:latin typeface="Calibri" charset="0"/>
              </a:rPr>
              <a:t>h</a:t>
            </a:r>
            <a:r>
              <a:rPr lang="fr-FR" sz="2800" i="1">
                <a:solidFill>
                  <a:srgbClr val="000090"/>
                </a:solidFill>
                <a:latin typeface="Calibri" charset="0"/>
                <a:sym typeface="Symbol" charset="0"/>
              </a:rPr>
              <a:t> </a:t>
            </a:r>
            <a:r>
              <a:rPr lang="fr-FR" sz="2800">
                <a:solidFill>
                  <a:srgbClr val="000090"/>
                </a:solidFill>
                <a:latin typeface="Calibri" charset="0"/>
                <a:sym typeface="Symbol" charset="0"/>
              </a:rPr>
              <a:t>&gt; 60 MeV: </a:t>
            </a:r>
            <a:r>
              <a:rPr lang="fr-FR" sz="2800" baseline="30000">
                <a:solidFill>
                  <a:srgbClr val="000090"/>
                </a:solidFill>
                <a:latin typeface="Calibri" charset="0"/>
                <a:sym typeface="Symbol" charset="0"/>
              </a:rPr>
              <a:t>0</a:t>
            </a:r>
            <a:r>
              <a:rPr lang="fr-FR" sz="2800">
                <a:solidFill>
                  <a:srgbClr val="000090"/>
                </a:solidFill>
                <a:latin typeface="Calibri" charset="0"/>
                <a:sym typeface="Symbol" charset="0"/>
              </a:rPr>
              <a:t> decay </a:t>
            </a:r>
            <a:r>
              <a:rPr lang="fr-FR" sz="2800">
                <a:solidFill>
                  <a:srgbClr val="000090"/>
                </a:solidFill>
                <a:latin typeface="Calibri" charset="0"/>
              </a:rPr>
              <a:t>from p&gt;300 MeV</a:t>
            </a:r>
          </a:p>
          <a:p>
            <a:pPr eaLnBrk="1" hangingPunct="1">
              <a:lnSpc>
                <a:spcPct val="50000"/>
              </a:lnSpc>
            </a:pPr>
            <a:endParaRPr lang="fr-FR" sz="2800">
              <a:solidFill>
                <a:srgbClr val="000090"/>
              </a:solidFill>
              <a:latin typeface="Calibri" charset="0"/>
            </a:endParaRPr>
          </a:p>
          <a:p>
            <a:pPr eaLnBrk="1" hangingPunct="1"/>
            <a:r>
              <a:rPr lang="fr-FR" sz="2800">
                <a:solidFill>
                  <a:srgbClr val="000090"/>
                </a:solidFill>
                <a:latin typeface="Calibri" charset="0"/>
              </a:rPr>
              <a:t>Protons (ions) &gt; 300 MeV/nuc -&gt;</a:t>
            </a:r>
          </a:p>
          <a:p>
            <a:pPr lvl="1"/>
            <a:r>
              <a:rPr lang="fr-FR" sz="2400">
                <a:solidFill>
                  <a:srgbClr val="000090"/>
                </a:solidFill>
                <a:latin typeface="Calibri" charset="0"/>
                <a:cs typeface="ＭＳ Ｐゴシック" charset="0"/>
              </a:rPr>
              <a:t>π</a:t>
            </a:r>
            <a:r>
              <a:rPr lang="fr-FR" sz="2400" baseline="30000">
                <a:solidFill>
                  <a:srgbClr val="000090"/>
                </a:solidFill>
                <a:latin typeface="Calibri" charset="0"/>
                <a:cs typeface="ＭＳ Ｐゴシック" charset="0"/>
              </a:rPr>
              <a:t>+/-</a:t>
            </a:r>
            <a:r>
              <a:rPr lang="fr-FR" sz="2400">
                <a:solidFill>
                  <a:srgbClr val="000090"/>
                </a:solidFill>
                <a:latin typeface="Calibri" charset="0"/>
                <a:cs typeface="ＭＳ Ｐゴシック" charset="0"/>
              </a:rPr>
              <a:t> -&gt; μ</a:t>
            </a:r>
            <a:r>
              <a:rPr lang="fr-FR" sz="2400" baseline="30000">
                <a:solidFill>
                  <a:srgbClr val="000090"/>
                </a:solidFill>
                <a:latin typeface="Calibri" charset="0"/>
                <a:cs typeface="ＭＳ Ｐゴシック" charset="0"/>
              </a:rPr>
              <a:t>+/-</a:t>
            </a:r>
            <a:r>
              <a:rPr lang="fr-FR" sz="2400">
                <a:solidFill>
                  <a:srgbClr val="000090"/>
                </a:solidFill>
                <a:latin typeface="Calibri" charset="0"/>
                <a:cs typeface="ＭＳ Ｐゴシック" charset="0"/>
              </a:rPr>
              <a:t> -&gt; e</a:t>
            </a:r>
            <a:r>
              <a:rPr lang="fr-FR" sz="2400" baseline="30000">
                <a:solidFill>
                  <a:srgbClr val="000090"/>
                </a:solidFill>
                <a:latin typeface="Calibri" charset="0"/>
                <a:cs typeface="ＭＳ Ｐゴシック" charset="0"/>
              </a:rPr>
              <a:t>+/-</a:t>
            </a:r>
            <a:r>
              <a:rPr lang="fr-FR" sz="2400">
                <a:solidFill>
                  <a:srgbClr val="000090"/>
                </a:solidFill>
                <a:latin typeface="Calibri" charset="0"/>
                <a:cs typeface="ＭＳ Ｐゴシック" charset="0"/>
              </a:rPr>
              <a:t>  </a:t>
            </a:r>
          </a:p>
          <a:p>
            <a:pPr lvl="1"/>
            <a:r>
              <a:rPr lang="fr-FR" sz="2400">
                <a:solidFill>
                  <a:srgbClr val="000090"/>
                </a:solidFill>
                <a:latin typeface="Calibri" charset="0"/>
                <a:cs typeface="ＭＳ Ｐゴシック" charset="0"/>
              </a:rPr>
              <a:t>π</a:t>
            </a:r>
            <a:r>
              <a:rPr lang="fr-FR" sz="2400" baseline="30000">
                <a:solidFill>
                  <a:srgbClr val="000090"/>
                </a:solidFill>
                <a:latin typeface="Calibri" charset="0"/>
                <a:cs typeface="ＭＳ Ｐゴシック" charset="0"/>
              </a:rPr>
              <a:t>0</a:t>
            </a:r>
            <a:r>
              <a:rPr lang="fr-FR" sz="2400">
                <a:solidFill>
                  <a:srgbClr val="000090"/>
                </a:solidFill>
                <a:latin typeface="Calibri" charset="0"/>
                <a:cs typeface="ＭＳ Ｐゴシック" charset="0"/>
              </a:rPr>
              <a:t>  -&gt; 2γ (67 MeV)</a:t>
            </a:r>
          </a:p>
        </p:txBody>
      </p:sp>
      <p:pic>
        <p:nvPicPr>
          <p:cNvPr id="71682" name="Picture 3" descr="Masson_Fig1"/>
          <p:cNvPicPr>
            <a:picLocks noChangeAspect="1" noChangeArrowheads="1"/>
          </p:cNvPicPr>
          <p:nvPr/>
        </p:nvPicPr>
        <p:blipFill>
          <a:blip r:embed="rId3">
            <a:lum bright="-2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1598613"/>
            <a:ext cx="4846638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 rot="5400000">
            <a:off x="7161212" y="3200401"/>
            <a:ext cx="3521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40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Masson et al. 2009 Solar Phys. 257, 305 </a:t>
            </a:r>
            <a:r>
              <a:rPr lang="fr-FR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grpSp>
        <p:nvGrpSpPr>
          <p:cNvPr id="71684" name="Group 6"/>
          <p:cNvGrpSpPr>
            <a:grpSpLocks/>
          </p:cNvGrpSpPr>
          <p:nvPr/>
        </p:nvGrpSpPr>
        <p:grpSpPr bwMode="auto">
          <a:xfrm>
            <a:off x="5346700" y="5378450"/>
            <a:ext cx="1295400" cy="336550"/>
            <a:chOff x="3168" y="3388"/>
            <a:chExt cx="816" cy="212"/>
          </a:xfrm>
        </p:grpSpPr>
        <p:sp>
          <p:nvSpPr>
            <p:cNvPr id="71691" name="Line 7"/>
            <p:cNvSpPr>
              <a:spLocks noChangeShapeType="1"/>
            </p:cNvSpPr>
            <p:nvPr/>
          </p:nvSpPr>
          <p:spPr bwMode="auto">
            <a:xfrm>
              <a:off x="3168" y="340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2" name="Text Box 8"/>
            <p:cNvSpPr txBox="1">
              <a:spLocks noChangeArrowheads="1"/>
            </p:cNvSpPr>
            <p:nvPr/>
          </p:nvSpPr>
          <p:spPr bwMode="auto">
            <a:xfrm>
              <a:off x="3350" y="3388"/>
              <a:ext cx="4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fr-FR" sz="1600">
                  <a:solidFill>
                    <a:srgbClr val="000090"/>
                  </a:solidFill>
                  <a:ea typeface="ＭＳ Ｐゴシック" charset="0"/>
                  <a:cs typeface="ＭＳ Ｐゴシック" charset="0"/>
                </a:rPr>
                <a:t>5 min</a:t>
              </a:r>
              <a:endParaRPr lang="fr-FR">
                <a:solidFill>
                  <a:srgbClr val="00009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1685" name="Line 9"/>
          <p:cNvSpPr>
            <a:spLocks noChangeShapeType="1"/>
          </p:cNvSpPr>
          <p:nvPr/>
        </p:nvSpPr>
        <p:spPr bwMode="auto">
          <a:xfrm>
            <a:off x="3429000" y="2209800"/>
            <a:ext cx="19177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6" name="Line 10"/>
          <p:cNvSpPr>
            <a:spLocks noChangeShapeType="1"/>
          </p:cNvSpPr>
          <p:nvPr/>
        </p:nvSpPr>
        <p:spPr bwMode="auto">
          <a:xfrm>
            <a:off x="3352800" y="3657600"/>
            <a:ext cx="2282825" cy="55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>
              <a:defRPr/>
            </a:pPr>
            <a:r>
              <a:rPr lang="fr-FR" sz="2800" dirty="0" err="1">
                <a:solidFill>
                  <a:srgbClr val="000090"/>
                </a:solidFill>
              </a:rPr>
              <a:t>Solar</a:t>
            </a:r>
            <a:r>
              <a:rPr lang="fr-FR" sz="2800" dirty="0">
                <a:solidFill>
                  <a:srgbClr val="000090"/>
                </a:solidFill>
              </a:rPr>
              <a:t> </a:t>
            </a:r>
            <a:r>
              <a:rPr lang="fr-FR" sz="2800" dirty="0" err="1">
                <a:solidFill>
                  <a:srgbClr val="000090"/>
                </a:solidFill>
              </a:rPr>
              <a:t>flares</a:t>
            </a:r>
            <a:r>
              <a:rPr lang="fr-FR" sz="2800" dirty="0">
                <a:solidFill>
                  <a:srgbClr val="000090"/>
                </a:solidFill>
              </a:rPr>
              <a:t> – proton </a:t>
            </a:r>
            <a:r>
              <a:rPr lang="fr-FR" sz="2800" dirty="0" err="1">
                <a:solidFill>
                  <a:srgbClr val="000090"/>
                </a:solidFill>
              </a:rPr>
              <a:t>acceleration</a:t>
            </a:r>
            <a:endParaRPr lang="fr-FR" sz="2800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fr-FR" sz="2400" dirty="0">
                <a:solidFill>
                  <a:srgbClr val="000090"/>
                </a:solidFill>
              </a:rPr>
              <a:t>Pion-</a:t>
            </a:r>
            <a:r>
              <a:rPr lang="fr-FR" sz="2400" dirty="0" err="1">
                <a:solidFill>
                  <a:srgbClr val="000090"/>
                </a:solidFill>
              </a:rPr>
              <a:t>decay</a:t>
            </a:r>
            <a:r>
              <a:rPr lang="fr-FR" sz="2400" dirty="0">
                <a:solidFill>
                  <a:srgbClr val="000090"/>
                </a:solidFill>
              </a:rPr>
              <a:t> gamma rays</a:t>
            </a:r>
            <a:endParaRPr lang="fr-FR" sz="6600" dirty="0">
              <a:solidFill>
                <a:srgbClr val="00009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5C8D75-5C8B-E24B-A8C8-E27317D770D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56100" y="1989138"/>
            <a:ext cx="4648200" cy="5197475"/>
          </a:xfrm>
        </p:spPr>
        <p:txBody>
          <a:bodyPr/>
          <a:lstStyle/>
          <a:p>
            <a:r>
              <a:rPr lang="en-GB" sz="2800">
                <a:solidFill>
                  <a:srgbClr val="000090"/>
                </a:solidFill>
                <a:latin typeface="Calibri" charset="0"/>
              </a:rPr>
              <a:t>Imaging of the 2.223 MeV line (p</a:t>
            </a:r>
            <a:r>
              <a:rPr lang="en-GB" sz="2800">
                <a:solidFill>
                  <a:srgbClr val="000090"/>
                </a:solidFill>
                <a:latin typeface="Calibri" charset="0"/>
                <a:sym typeface="Symbol" charset="0"/>
              </a:rPr>
              <a:t>30 MeV) and of HXR bremsstrahlung (e</a:t>
            </a:r>
            <a:r>
              <a:rPr lang="en-GB" sz="2800" baseline="30000">
                <a:solidFill>
                  <a:srgbClr val="000090"/>
                </a:solidFill>
                <a:latin typeface="Calibri" charset="0"/>
                <a:sym typeface="Symbol" charset="0"/>
              </a:rPr>
              <a:t>-</a:t>
            </a:r>
            <a:r>
              <a:rPr lang="en-GB" sz="2800">
                <a:solidFill>
                  <a:srgbClr val="000090"/>
                </a:solidFill>
                <a:latin typeface="Calibri" charset="0"/>
                <a:sym typeface="Symbol" charset="0"/>
              </a:rPr>
              <a:t>200 keV): consistently (4/5 cases) different sources (see Vilmer et al. 2011, Spa Sci Rev).</a:t>
            </a:r>
            <a:endParaRPr lang="fr-FR" sz="2800">
              <a:solidFill>
                <a:srgbClr val="000090"/>
              </a:solidFill>
              <a:latin typeface="Calibri" charset="0"/>
            </a:endParaRPr>
          </a:p>
          <a:p>
            <a:endParaRPr lang="fr-FR" sz="2800">
              <a:solidFill>
                <a:srgbClr val="000090"/>
              </a:solidFill>
              <a:latin typeface="Calibri" charset="0"/>
            </a:endParaRPr>
          </a:p>
          <a:p>
            <a:r>
              <a:rPr lang="fr-FR" sz="2800">
                <a:solidFill>
                  <a:srgbClr val="000090"/>
                </a:solidFill>
                <a:latin typeface="Calibri" charset="0"/>
              </a:rPr>
              <a:t>Different acceleration regions ?</a:t>
            </a:r>
          </a:p>
          <a:p>
            <a:pPr lvl="1" eaLnBrk="1" hangingPunct="1">
              <a:lnSpc>
                <a:spcPct val="50000"/>
              </a:lnSpc>
            </a:pPr>
            <a:endParaRPr lang="fr-FR" sz="1800">
              <a:solidFill>
                <a:srgbClr val="000090"/>
              </a:solidFill>
              <a:latin typeface="Calibri" charset="0"/>
            </a:endParaRPr>
          </a:p>
        </p:txBody>
      </p:sp>
      <p:grpSp>
        <p:nvGrpSpPr>
          <p:cNvPr id="73730" name="Group 6"/>
          <p:cNvGrpSpPr>
            <a:grpSpLocks/>
          </p:cNvGrpSpPr>
          <p:nvPr/>
        </p:nvGrpSpPr>
        <p:grpSpPr bwMode="auto">
          <a:xfrm>
            <a:off x="385763" y="1731963"/>
            <a:ext cx="3657600" cy="3394075"/>
            <a:chOff x="0" y="1091"/>
            <a:chExt cx="2304" cy="2138"/>
          </a:xfrm>
        </p:grpSpPr>
        <p:pic>
          <p:nvPicPr>
            <p:cNvPr id="73750" name="Picture 7" descr="Hurford_al_2006ApJ_fg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91"/>
              <a:ext cx="2304" cy="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751" name="Group 8"/>
            <p:cNvGrpSpPr>
              <a:grpSpLocks/>
            </p:cNvGrpSpPr>
            <p:nvPr/>
          </p:nvGrpSpPr>
          <p:grpSpPr bwMode="auto">
            <a:xfrm>
              <a:off x="1200" y="1139"/>
              <a:ext cx="871" cy="198"/>
              <a:chOff x="1248" y="816"/>
              <a:chExt cx="871" cy="198"/>
            </a:xfrm>
          </p:grpSpPr>
          <p:sp>
            <p:nvSpPr>
              <p:cNvPr id="73752" name="Line 9"/>
              <p:cNvSpPr>
                <a:spLocks noChangeShapeType="1"/>
              </p:cNvSpPr>
              <p:nvPr/>
            </p:nvSpPr>
            <p:spPr bwMode="auto">
              <a:xfrm>
                <a:off x="1597" y="1014"/>
                <a:ext cx="14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Text Box 10"/>
              <p:cNvSpPr txBox="1">
                <a:spLocks noChangeArrowheads="1"/>
              </p:cNvSpPr>
              <p:nvPr/>
            </p:nvSpPr>
            <p:spPr bwMode="auto">
              <a:xfrm>
                <a:off x="1248" y="816"/>
                <a:ext cx="87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E74B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GB" sz="1400">
                    <a:ea typeface="ＭＳ Ｐゴシック" charset="0"/>
                    <a:cs typeface="ＭＳ Ｐゴシック" charset="0"/>
                  </a:rPr>
                  <a:t>20</a:t>
                </a:r>
                <a:r>
                  <a:rPr lang="en-GB" sz="1400">
                    <a:ea typeface="ＭＳ Ｐゴシック" charset="0"/>
                    <a:cs typeface="ＭＳ Ｐゴシック" charset="0"/>
                    <a:sym typeface="Symbol" charset="0"/>
                  </a:rPr>
                  <a:t>14 000 km</a:t>
                </a:r>
                <a:endParaRPr lang="en-GB"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62470" name="Text Box 11"/>
          <p:cNvSpPr txBox="1">
            <a:spLocks noChangeArrowheads="1"/>
          </p:cNvSpPr>
          <p:nvPr/>
        </p:nvSpPr>
        <p:spPr bwMode="auto">
          <a:xfrm rot="16200000">
            <a:off x="-1187450" y="3165475"/>
            <a:ext cx="28733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fr-FR" sz="1400" dirty="0" err="1">
                <a:solidFill>
                  <a:srgbClr val="1D24CC"/>
                </a:solidFill>
                <a:latin typeface="+mn-lt"/>
              </a:rPr>
              <a:t>Hurford</a:t>
            </a:r>
            <a:r>
              <a:rPr lang="fr-FR" sz="1400" dirty="0">
                <a:solidFill>
                  <a:srgbClr val="1D24CC"/>
                </a:solidFill>
                <a:latin typeface="+mn-lt"/>
              </a:rPr>
              <a:t> et al., 2006 </a:t>
            </a:r>
            <a:r>
              <a:rPr lang="fr-FR" sz="1400" dirty="0" err="1">
                <a:solidFill>
                  <a:srgbClr val="1D24CC"/>
                </a:solidFill>
                <a:latin typeface="+mn-lt"/>
              </a:rPr>
              <a:t>ApJ</a:t>
            </a:r>
            <a:r>
              <a:rPr lang="fr-FR" sz="1400" dirty="0">
                <a:solidFill>
                  <a:srgbClr val="1D24CC"/>
                </a:solidFill>
                <a:latin typeface="+mn-lt"/>
              </a:rPr>
              <a:t> 644, </a:t>
            </a:r>
            <a:r>
              <a:rPr lang="fr-FR" sz="1400" dirty="0" smtClean="0">
                <a:solidFill>
                  <a:srgbClr val="1D24CC"/>
                </a:solidFill>
                <a:latin typeface="+mn-lt"/>
              </a:rPr>
              <a:t>L93</a:t>
            </a:r>
            <a:endParaRPr lang="fr-FR" sz="1400" dirty="0">
              <a:solidFill>
                <a:srgbClr val="1D24CC"/>
              </a:solidFill>
              <a:latin typeface="+mn-lt"/>
            </a:endParaRPr>
          </a:p>
        </p:txBody>
      </p:sp>
      <p:grpSp>
        <p:nvGrpSpPr>
          <p:cNvPr id="73732" name="Group 12"/>
          <p:cNvGrpSpPr>
            <a:grpSpLocks/>
          </p:cNvGrpSpPr>
          <p:nvPr/>
        </p:nvGrpSpPr>
        <p:grpSpPr bwMode="auto">
          <a:xfrm>
            <a:off x="2328863" y="2709863"/>
            <a:ext cx="1239837" cy="534987"/>
            <a:chOff x="1224" y="1707"/>
            <a:chExt cx="781" cy="337"/>
          </a:xfrm>
        </p:grpSpPr>
        <p:sp>
          <p:nvSpPr>
            <p:cNvPr id="73748" name="Oval 13"/>
            <p:cNvSpPr>
              <a:spLocks noChangeArrowheads="1"/>
            </p:cNvSpPr>
            <p:nvPr/>
          </p:nvSpPr>
          <p:spPr bwMode="auto">
            <a:xfrm rot="-1140000">
              <a:off x="1224" y="1840"/>
              <a:ext cx="240" cy="204"/>
            </a:xfrm>
            <a:prstGeom prst="ellipse">
              <a:avLst/>
            </a:prstGeom>
            <a:solidFill>
              <a:srgbClr val="FF0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3749" name="Oval 14"/>
            <p:cNvSpPr>
              <a:spLocks noChangeArrowheads="1"/>
            </p:cNvSpPr>
            <p:nvPr/>
          </p:nvSpPr>
          <p:spPr bwMode="auto">
            <a:xfrm rot="-1320000">
              <a:off x="1849" y="1707"/>
              <a:ext cx="156" cy="138"/>
            </a:xfrm>
            <a:prstGeom prst="ellipse">
              <a:avLst/>
            </a:prstGeom>
            <a:solidFill>
              <a:srgbClr val="FF0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8143" name="Group 15"/>
          <p:cNvGrpSpPr>
            <a:grpSpLocks/>
          </p:cNvGrpSpPr>
          <p:nvPr/>
        </p:nvGrpSpPr>
        <p:grpSpPr bwMode="auto">
          <a:xfrm>
            <a:off x="2252663" y="2747963"/>
            <a:ext cx="1028700" cy="530225"/>
            <a:chOff x="1176" y="1731"/>
            <a:chExt cx="648" cy="334"/>
          </a:xfrm>
        </p:grpSpPr>
        <p:sp>
          <p:nvSpPr>
            <p:cNvPr id="73746" name="Oval 16"/>
            <p:cNvSpPr>
              <a:spLocks noChangeArrowheads="1"/>
            </p:cNvSpPr>
            <p:nvPr/>
          </p:nvSpPr>
          <p:spPr bwMode="auto">
            <a:xfrm rot="-1080000">
              <a:off x="1176" y="1906"/>
              <a:ext cx="118" cy="15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3747" name="Oval 17"/>
            <p:cNvSpPr>
              <a:spLocks noChangeArrowheads="1"/>
            </p:cNvSpPr>
            <p:nvPr/>
          </p:nvSpPr>
          <p:spPr bwMode="auto">
            <a:xfrm rot="-1080000">
              <a:off x="1754" y="1731"/>
              <a:ext cx="70" cy="9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2473" name="Group 18"/>
          <p:cNvGrpSpPr>
            <a:grpSpLocks/>
          </p:cNvGrpSpPr>
          <p:nvPr/>
        </p:nvGrpSpPr>
        <p:grpSpPr bwMode="auto">
          <a:xfrm>
            <a:off x="2443163" y="2754313"/>
            <a:ext cx="1946275" cy="1347787"/>
            <a:chOff x="1680" y="1773"/>
            <a:chExt cx="1226" cy="849"/>
          </a:xfrm>
        </p:grpSpPr>
        <p:sp>
          <p:nvSpPr>
            <p:cNvPr id="73743" name="Text Box 19"/>
            <p:cNvSpPr txBox="1">
              <a:spLocks noChangeArrowheads="1"/>
            </p:cNvSpPr>
            <p:nvPr/>
          </p:nvSpPr>
          <p:spPr bwMode="auto">
            <a:xfrm>
              <a:off x="2150" y="2334"/>
              <a:ext cx="7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>
                  <a:solidFill>
                    <a:srgbClr val="1D24CC"/>
                  </a:solidFill>
                  <a:ea typeface="ＭＳ Ｐゴシック" charset="0"/>
                  <a:cs typeface="ＭＳ Ｐゴシック" charset="0"/>
                </a:rPr>
                <a:t>protons</a:t>
              </a:r>
              <a:endParaRPr lang="en-GB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44" name="Line 20"/>
            <p:cNvSpPr>
              <a:spLocks noChangeShapeType="1"/>
            </p:cNvSpPr>
            <p:nvPr/>
          </p:nvSpPr>
          <p:spPr bwMode="auto">
            <a:xfrm flipH="1" flipV="1">
              <a:off x="1680" y="2061"/>
              <a:ext cx="528" cy="336"/>
            </a:xfrm>
            <a:prstGeom prst="line">
              <a:avLst/>
            </a:prstGeom>
            <a:noFill/>
            <a:ln w="25400">
              <a:solidFill>
                <a:srgbClr val="1D24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5" name="Line 21"/>
            <p:cNvSpPr>
              <a:spLocks noChangeShapeType="1"/>
            </p:cNvSpPr>
            <p:nvPr/>
          </p:nvSpPr>
          <p:spPr bwMode="auto">
            <a:xfrm flipH="1" flipV="1">
              <a:off x="2208" y="1773"/>
              <a:ext cx="192" cy="624"/>
            </a:xfrm>
            <a:prstGeom prst="line">
              <a:avLst/>
            </a:prstGeom>
            <a:noFill/>
            <a:ln w="25400">
              <a:solidFill>
                <a:srgbClr val="1D24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3735" name="Group 22"/>
          <p:cNvGrpSpPr>
            <a:grpSpLocks/>
          </p:cNvGrpSpPr>
          <p:nvPr/>
        </p:nvGrpSpPr>
        <p:grpSpPr bwMode="auto">
          <a:xfrm>
            <a:off x="2546350" y="1143000"/>
            <a:ext cx="1954213" cy="1828800"/>
            <a:chOff x="1361" y="720"/>
            <a:chExt cx="1231" cy="1152"/>
          </a:xfrm>
        </p:grpSpPr>
        <p:sp>
          <p:nvSpPr>
            <p:cNvPr id="73740" name="Text Box 23"/>
            <p:cNvSpPr txBox="1">
              <a:spLocks noChangeArrowheads="1"/>
            </p:cNvSpPr>
            <p:nvPr/>
          </p:nvSpPr>
          <p:spPr bwMode="auto">
            <a:xfrm>
              <a:off x="1697" y="720"/>
              <a:ext cx="8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>
                  <a:solidFill>
                    <a:srgbClr val="FF1A34"/>
                  </a:solidFill>
                  <a:ea typeface="ＭＳ Ｐゴシック" charset="0"/>
                  <a:cs typeface="ＭＳ Ｐゴシック" charset="0"/>
                </a:rPr>
                <a:t>electrons</a:t>
              </a:r>
              <a:endParaRPr lang="en-GB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41" name="Line 24"/>
            <p:cNvSpPr>
              <a:spLocks noChangeShapeType="1"/>
            </p:cNvSpPr>
            <p:nvPr/>
          </p:nvSpPr>
          <p:spPr bwMode="auto">
            <a:xfrm flipH="1">
              <a:off x="1985" y="1008"/>
              <a:ext cx="96" cy="480"/>
            </a:xfrm>
            <a:prstGeom prst="line">
              <a:avLst/>
            </a:prstGeom>
            <a:noFill/>
            <a:ln w="25400">
              <a:solidFill>
                <a:srgbClr val="FF1A3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Line 25"/>
            <p:cNvSpPr>
              <a:spLocks noChangeShapeType="1"/>
            </p:cNvSpPr>
            <p:nvPr/>
          </p:nvSpPr>
          <p:spPr bwMode="auto">
            <a:xfrm flipH="1">
              <a:off x="1361" y="1008"/>
              <a:ext cx="624" cy="864"/>
            </a:xfrm>
            <a:prstGeom prst="line">
              <a:avLst/>
            </a:prstGeom>
            <a:noFill/>
            <a:ln w="25400">
              <a:solidFill>
                <a:srgbClr val="FF1A3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>
              <a:defRPr/>
            </a:pPr>
            <a:r>
              <a:rPr lang="fr-FR" sz="2800" dirty="0" err="1">
                <a:solidFill>
                  <a:srgbClr val="000090"/>
                </a:solidFill>
              </a:rPr>
              <a:t>Solar</a:t>
            </a:r>
            <a:r>
              <a:rPr lang="fr-FR" sz="2800" dirty="0">
                <a:solidFill>
                  <a:srgbClr val="000090"/>
                </a:solidFill>
              </a:rPr>
              <a:t> </a:t>
            </a:r>
            <a:r>
              <a:rPr lang="fr-FR" sz="2800" dirty="0" err="1">
                <a:solidFill>
                  <a:srgbClr val="000090"/>
                </a:solidFill>
              </a:rPr>
              <a:t>flares</a:t>
            </a:r>
            <a:r>
              <a:rPr lang="fr-FR" sz="2800" dirty="0">
                <a:solidFill>
                  <a:srgbClr val="000090"/>
                </a:solidFill>
              </a:rPr>
              <a:t> – proton </a:t>
            </a:r>
            <a:r>
              <a:rPr lang="fr-FR" sz="2800" dirty="0" err="1">
                <a:solidFill>
                  <a:srgbClr val="000090"/>
                </a:solidFill>
              </a:rPr>
              <a:t>acceleration</a:t>
            </a:r>
            <a:endParaRPr lang="fr-FR" sz="2800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fr-FR" sz="2400" dirty="0">
                <a:solidFill>
                  <a:srgbClr val="000090"/>
                </a:solidFill>
              </a:rPr>
              <a:t>Imaging observations</a:t>
            </a:r>
            <a:endParaRPr lang="fr-FR" sz="6600" dirty="0">
              <a:solidFill>
                <a:srgbClr val="00009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2CD42-6151-F842-9C51-4422CB2B163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>
              <a:defRPr/>
            </a:pPr>
            <a:r>
              <a:rPr lang="fr-FR" sz="2800" dirty="0" err="1">
                <a:solidFill>
                  <a:srgbClr val="000090"/>
                </a:solidFill>
              </a:rPr>
              <a:t>Solar</a:t>
            </a:r>
            <a:r>
              <a:rPr lang="fr-FR" sz="2800" dirty="0">
                <a:solidFill>
                  <a:srgbClr val="000090"/>
                </a:solidFill>
              </a:rPr>
              <a:t> </a:t>
            </a:r>
            <a:r>
              <a:rPr lang="fr-FR" sz="2800" dirty="0" err="1">
                <a:solidFill>
                  <a:srgbClr val="000090"/>
                </a:solidFill>
              </a:rPr>
              <a:t>flares</a:t>
            </a:r>
            <a:endParaRPr lang="fr-FR" sz="2800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fr-FR" sz="2400" dirty="0" err="1">
                <a:solidFill>
                  <a:srgbClr val="000090"/>
                </a:solidFill>
              </a:rPr>
              <a:t>Electromagnetic</a:t>
            </a:r>
            <a:r>
              <a:rPr lang="fr-FR" sz="2400" dirty="0">
                <a:solidFill>
                  <a:srgbClr val="000090"/>
                </a:solidFill>
              </a:rPr>
              <a:t> (EM) </a:t>
            </a:r>
            <a:r>
              <a:rPr lang="fr-FR" sz="2400" dirty="0" err="1">
                <a:solidFill>
                  <a:srgbClr val="000090"/>
                </a:solidFill>
              </a:rPr>
              <a:t>emissions</a:t>
            </a:r>
            <a:endParaRPr lang="fr-FR" sz="6600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08050"/>
            <a:ext cx="4797425" cy="5257800"/>
          </a:xfrm>
        </p:spPr>
        <p:txBody>
          <a:bodyPr>
            <a:noAutofit/>
          </a:bodyPr>
          <a:lstStyle/>
          <a:p>
            <a:pPr marL="0" indent="0">
              <a:lnSpc>
                <a:spcPct val="50000"/>
              </a:lnSpc>
              <a:buFont typeface="Arial" charset="0"/>
              <a:buNone/>
              <a:defRPr/>
            </a:pPr>
            <a:endParaRPr lang="en-GB" sz="2000" dirty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Remember:</a:t>
            </a:r>
            <a:endParaRPr lang="en-GB" sz="2800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Free magnetic energy is partially converted into acceleration of particles.</a:t>
            </a:r>
          </a:p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Electrons and ions interact in the chromosphere /lower corona =&gt; Hard X-rays</a:t>
            </a:r>
          </a:p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Ions need a minimum energy to be visible in gamma rays!</a:t>
            </a:r>
          </a:p>
          <a:p>
            <a:pPr>
              <a:defRPr/>
            </a:pPr>
            <a:r>
              <a:rPr lang="en-GB" sz="2800" dirty="0" err="1" smtClean="0">
                <a:solidFill>
                  <a:srgbClr val="000090"/>
                </a:solidFill>
              </a:rPr>
              <a:t>Ohmic</a:t>
            </a:r>
            <a:r>
              <a:rPr lang="en-GB" sz="2800" dirty="0" smtClean="0">
                <a:solidFill>
                  <a:srgbClr val="000090"/>
                </a:solidFill>
              </a:rPr>
              <a:t> heating by electrons of the coronal plasma</a:t>
            </a:r>
          </a:p>
          <a:p>
            <a:pPr marL="0" indent="0">
              <a:buFont typeface="Arial" charset="0"/>
              <a:buNone/>
              <a:defRPr/>
            </a:pP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75781" name="ZoneTexte 3"/>
          <p:cNvSpPr txBox="1">
            <a:spLocks noChangeArrowheads="1"/>
          </p:cNvSpPr>
          <p:nvPr/>
        </p:nvSpPr>
        <p:spPr bwMode="auto">
          <a:xfrm rot="5400000">
            <a:off x="6375400" y="3741738"/>
            <a:ext cx="495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90"/>
                </a:solidFill>
              </a:rPr>
              <a:t>https://ase.tufts.edu/cosmos/print_images.asp?id=27</a:t>
            </a:r>
          </a:p>
        </p:txBody>
      </p:sp>
      <p:pic>
        <p:nvPicPr>
          <p:cNvPr id="75782" name="Image 4" descr="Fig6_5r_flare_lightcurv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069975"/>
            <a:ext cx="3633788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1079500"/>
            <a:ext cx="184150" cy="52403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9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EA57F-B577-1F4C-94EB-1581C1AE918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5148263" y="1052513"/>
            <a:ext cx="3240087" cy="647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5148263" y="5300663"/>
            <a:ext cx="3240087" cy="3603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179388" y="981075"/>
            <a:ext cx="4608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600" b="1">
                <a:solidFill>
                  <a:srgbClr val="000000"/>
                </a:solidFill>
                <a:latin typeface="Book Antiqua" charset="0"/>
                <a:cs typeface="Arial" charset="0"/>
              </a:rPr>
              <a:t>Solar flares (first aspects) </a:t>
            </a:r>
          </a:p>
        </p:txBody>
      </p:sp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179388" y="2420938"/>
            <a:ext cx="460851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4638" indent="-274638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Aft>
                <a:spcPct val="50000"/>
              </a:spcAft>
              <a:buSzPct val="150000"/>
              <a:buFontTx/>
              <a:buChar char="•"/>
            </a:pPr>
            <a:r>
              <a:rPr lang="en-GB" sz="2800" b="1" dirty="0">
                <a:solidFill>
                  <a:srgbClr val="000000"/>
                </a:solidFill>
                <a:latin typeface="Book Antiqua" charset="0"/>
                <a:cs typeface="Arial" charset="0"/>
              </a:rPr>
              <a:t>All radiation investigated so far comes from closed magnetic regions in the chromosphere and </a:t>
            </a: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corona</a:t>
            </a:r>
            <a:endParaRPr lang="en-GB" sz="2800" b="1" dirty="0">
              <a:solidFill>
                <a:srgbClr val="000000"/>
              </a:solidFill>
              <a:latin typeface="Book Antiqua" charset="0"/>
              <a:cs typeface="Arial" charset="0"/>
            </a:endParaRP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7451725" y="5661025"/>
            <a:ext cx="1223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solidFill>
                  <a:srgbClr val="0000FF"/>
                </a:solidFill>
                <a:latin typeface="Book Antiqua" charset="0"/>
                <a:cs typeface="Arial" charset="0"/>
              </a:rPr>
              <a:t>Parker (1963)</a:t>
            </a:r>
          </a:p>
        </p:txBody>
      </p:sp>
      <p:pic>
        <p:nvPicPr>
          <p:cNvPr id="76805" name="Image 4" descr="Fig6_5r_flare_lightcurv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908050"/>
            <a:ext cx="373697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5219700" y="1053108"/>
            <a:ext cx="3240088" cy="647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5148263" y="5300663"/>
            <a:ext cx="3240087" cy="3603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Repetition from previous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lecture: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Solar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flares (Lecture Ludwig Klein)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UMASEP: the basic idea </a:t>
            </a:r>
            <a:endParaRPr lang="en-US" dirty="0" smtClean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Repetition from previous lecture: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Particle transport (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Neus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Agueda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)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RELEASE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: the basic idea</a:t>
            </a:r>
          </a:p>
          <a:p>
            <a:pPr eaLnBrk="1" hangingPunct="1"/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>
                <a:latin typeface="Calibri" charset="0"/>
                <a:ea typeface="MS PGothic" charset="0"/>
                <a:cs typeface="MS PGothic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79479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79388" y="981075"/>
            <a:ext cx="4608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600" b="1">
                <a:solidFill>
                  <a:srgbClr val="000000"/>
                </a:solidFill>
                <a:latin typeface="Book Antiqua" charset="0"/>
                <a:cs typeface="Arial" charset="0"/>
              </a:rPr>
              <a:t>Solar flares (first aspects) </a:t>
            </a:r>
          </a:p>
        </p:txBody>
      </p: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179388" y="2420938"/>
            <a:ext cx="42481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4638" indent="-274638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Aft>
                <a:spcPct val="50000"/>
              </a:spcAft>
              <a:buSzPct val="150000"/>
              <a:buFontTx/>
              <a:buChar char="•"/>
            </a:pPr>
            <a:r>
              <a:rPr lang="en-GB" sz="2800" b="1">
                <a:solidFill>
                  <a:srgbClr val="000000"/>
                </a:solidFill>
                <a:latin typeface="Book Antiqua" charset="0"/>
                <a:cs typeface="Arial" charset="0"/>
              </a:rPr>
              <a:t>What about interplanetary space?</a:t>
            </a:r>
          </a:p>
          <a:p>
            <a:pPr>
              <a:spcAft>
                <a:spcPct val="50000"/>
              </a:spcAft>
              <a:buSzPct val="150000"/>
              <a:buFontTx/>
              <a:buChar char="•"/>
            </a:pPr>
            <a:r>
              <a:rPr lang="en-GB" sz="2800" b="1">
                <a:solidFill>
                  <a:srgbClr val="000000"/>
                </a:solidFill>
                <a:latin typeface="Book Antiqua" charset="0"/>
                <a:cs typeface="Arial" charset="0"/>
              </a:rPr>
              <a:t>How to get from X-rays to Protons?</a:t>
            </a:r>
          </a:p>
        </p:txBody>
      </p:sp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7451725" y="5661025"/>
            <a:ext cx="1223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solidFill>
                  <a:srgbClr val="0000FF"/>
                </a:solidFill>
                <a:latin typeface="Book Antiqua" charset="0"/>
                <a:cs typeface="Arial" charset="0"/>
              </a:rPr>
              <a:t>Parker (1963)</a:t>
            </a:r>
          </a:p>
        </p:txBody>
      </p:sp>
      <p:grpSp>
        <p:nvGrpSpPr>
          <p:cNvPr id="78853" name="Grouper 5"/>
          <p:cNvGrpSpPr>
            <a:grpSpLocks/>
          </p:cNvGrpSpPr>
          <p:nvPr/>
        </p:nvGrpSpPr>
        <p:grpSpPr bwMode="auto">
          <a:xfrm>
            <a:off x="4254500" y="2349500"/>
            <a:ext cx="4864100" cy="3116263"/>
            <a:chOff x="4185659" y="1096433"/>
            <a:chExt cx="4864344" cy="3117145"/>
          </a:xfrm>
        </p:grpSpPr>
        <p:pic>
          <p:nvPicPr>
            <p:cNvPr id="78854" name="Image 4" descr="SEP_SXR_1997110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0"/>
            <a:stretch>
              <a:fillRect/>
            </a:stretch>
          </p:blipFill>
          <p:spPr bwMode="auto">
            <a:xfrm>
              <a:off x="4185659" y="1096433"/>
              <a:ext cx="4479475" cy="2938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5" name="ZoneTexte 12"/>
            <p:cNvSpPr txBox="1">
              <a:spLocks noChangeArrowheads="1"/>
            </p:cNvSpPr>
            <p:nvPr/>
          </p:nvSpPr>
          <p:spPr bwMode="auto">
            <a:xfrm rot="5400000">
              <a:off x="7491553" y="2655128"/>
              <a:ext cx="28091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000090"/>
                  </a:solidFill>
                </a:rPr>
                <a:t>© cdaw.gsfc.nasa.gov/CME_list</a:t>
              </a:r>
            </a:p>
          </p:txBody>
        </p:sp>
        <p:sp>
          <p:nvSpPr>
            <p:cNvPr id="78856" name="ZoneTexte 13"/>
            <p:cNvSpPr txBox="1">
              <a:spLocks noChangeArrowheads="1"/>
            </p:cNvSpPr>
            <p:nvPr/>
          </p:nvSpPr>
          <p:spPr bwMode="auto">
            <a:xfrm>
              <a:off x="6013450" y="1767114"/>
              <a:ext cx="10985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200" i="1">
                  <a:solidFill>
                    <a:srgbClr val="FF0000"/>
                  </a:solidFill>
                </a:rPr>
                <a:t>E </a:t>
              </a:r>
              <a:r>
                <a:rPr lang="en-GB" sz="1200">
                  <a:solidFill>
                    <a:srgbClr val="FF0000"/>
                  </a:solidFill>
                </a:rPr>
                <a:t>&gt; 10 MeV</a:t>
              </a:r>
            </a:p>
            <a:p>
              <a:pPr eaLnBrk="1" hangingPunct="1"/>
              <a:r>
                <a:rPr lang="en-GB" sz="1200" i="1">
                  <a:solidFill>
                    <a:srgbClr val="0000FF"/>
                  </a:solidFill>
                </a:rPr>
                <a:t>E</a:t>
              </a:r>
              <a:r>
                <a:rPr lang="en-GB" sz="1200">
                  <a:solidFill>
                    <a:srgbClr val="0000FF"/>
                  </a:solidFill>
                </a:rPr>
                <a:t> &gt; 50 MeV</a:t>
              </a:r>
            </a:p>
            <a:p>
              <a:pPr eaLnBrk="1" hangingPunct="1"/>
              <a:r>
                <a:rPr lang="en-GB" sz="1200" i="1">
                  <a:solidFill>
                    <a:srgbClr val="30FF55"/>
                  </a:solidFill>
                </a:rPr>
                <a:t>E </a:t>
              </a:r>
              <a:r>
                <a:rPr lang="en-GB" sz="1200">
                  <a:solidFill>
                    <a:srgbClr val="30FF55"/>
                  </a:solidFill>
                </a:rPr>
                <a:t>&gt; 100 MeV</a:t>
              </a:r>
            </a:p>
          </p:txBody>
        </p:sp>
        <p:sp>
          <p:nvSpPr>
            <p:cNvPr id="78857" name="ZoneTexte 14"/>
            <p:cNvSpPr txBox="1">
              <a:spLocks noChangeArrowheads="1"/>
            </p:cNvSpPr>
            <p:nvPr/>
          </p:nvSpPr>
          <p:spPr bwMode="auto">
            <a:xfrm>
              <a:off x="6013450" y="2700564"/>
              <a:ext cx="13081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200" i="1">
                  <a:solidFill>
                    <a:srgbClr val="FF0000"/>
                  </a:solidFill>
                </a:rPr>
                <a:t>hν </a:t>
              </a:r>
              <a:r>
                <a:rPr lang="en-GB" sz="1200">
                  <a:solidFill>
                    <a:srgbClr val="FF0000"/>
                  </a:solidFill>
                </a:rPr>
                <a:t>= 0.1-0.8 nm</a:t>
              </a:r>
            </a:p>
            <a:p>
              <a:pPr eaLnBrk="1" hangingPunct="1"/>
              <a:r>
                <a:rPr lang="en-GB" sz="1200" i="1">
                  <a:solidFill>
                    <a:srgbClr val="30FF55"/>
                  </a:solidFill>
                </a:rPr>
                <a:t>hν </a:t>
              </a:r>
              <a:r>
                <a:rPr lang="en-GB" sz="1200">
                  <a:solidFill>
                    <a:srgbClr val="30FF55"/>
                  </a:solidFill>
                </a:rPr>
                <a:t>= 0.05-0.4 nm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63" y="1428750"/>
            <a:ext cx="8358187" cy="452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n"/>
              <a:defRPr/>
            </a:pPr>
            <a:r>
              <a:rPr lang="en-US" sz="2000" dirty="0" smtClean="0">
                <a:ea typeface="+mn-ea"/>
              </a:rPr>
              <a:t>The UMASEP scheme infer a magnetic connection along which energetic protons are arriving near Earth, by investigating the solar electromagnetic (EM) flux and the particle flux at near-earth.  </a:t>
            </a:r>
          </a:p>
          <a:p>
            <a:pPr>
              <a:buFont typeface="Wingdings" pitchFamily="2" charset="2"/>
              <a:buChar char="n"/>
              <a:defRPr/>
            </a:pPr>
            <a:endParaRPr lang="en-US" sz="20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r>
              <a:rPr lang="en-US" sz="2000" dirty="0" smtClean="0">
                <a:ea typeface="+mn-ea"/>
              </a:rPr>
              <a:t>.</a:t>
            </a:r>
          </a:p>
          <a:p>
            <a:pPr>
              <a:buFont typeface="Wingdings" pitchFamily="2" charset="2"/>
              <a:buChar char="n"/>
              <a:defRPr/>
            </a:pPr>
            <a:endParaRPr lang="en-US" sz="14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2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2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2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2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2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2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1400" dirty="0" smtClean="0">
              <a:ea typeface="+mn-ea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sz="2000" dirty="0" smtClean="0">
                <a:ea typeface="+mn-ea"/>
              </a:rPr>
              <a:t>Refs. </a:t>
            </a:r>
            <a:r>
              <a:rPr lang="en-US" sz="1600" dirty="0" err="1" smtClean="0">
                <a:ea typeface="+mn-ea"/>
              </a:rPr>
              <a:t>Núñez</a:t>
            </a:r>
            <a:r>
              <a:rPr lang="en-US" sz="1600" dirty="0" smtClean="0">
                <a:ea typeface="+mn-ea"/>
              </a:rPr>
              <a:t>, M. 2011</a:t>
            </a:r>
            <a:r>
              <a:rPr lang="en-US" sz="1600" i="1" dirty="0" smtClean="0">
                <a:ea typeface="+mn-ea"/>
              </a:rPr>
              <a:t>, Space Weather</a:t>
            </a:r>
            <a:r>
              <a:rPr lang="en-US" sz="1600" dirty="0" smtClean="0">
                <a:ea typeface="+mn-ea"/>
              </a:rPr>
              <a:t>, 9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600" dirty="0" smtClean="0">
                <a:ea typeface="+mn-ea"/>
              </a:rPr>
              <a:t>           </a:t>
            </a:r>
            <a:r>
              <a:rPr lang="en-US" sz="1600" dirty="0" err="1" smtClean="0">
                <a:ea typeface="+mn-ea"/>
              </a:rPr>
              <a:t>Núñez</a:t>
            </a:r>
            <a:r>
              <a:rPr lang="en-US" sz="1600" dirty="0" smtClean="0">
                <a:ea typeface="+mn-ea"/>
              </a:rPr>
              <a:t>, M., 2015, </a:t>
            </a:r>
            <a:r>
              <a:rPr lang="en-US" sz="1600" i="1" dirty="0" smtClean="0">
                <a:ea typeface="+mn-ea"/>
              </a:rPr>
              <a:t>Space Weather</a:t>
            </a:r>
            <a:r>
              <a:rPr lang="en-US" sz="1600" dirty="0" smtClean="0">
                <a:ea typeface="+mn-ea"/>
              </a:rPr>
              <a:t>, 13 </a:t>
            </a:r>
            <a:r>
              <a:rPr lang="en-US" sz="2000" dirty="0" smtClean="0">
                <a:ea typeface="+mn-ea"/>
              </a:rPr>
              <a:t/>
            </a:r>
            <a:br>
              <a:rPr lang="en-US" sz="2000" dirty="0" smtClean="0">
                <a:ea typeface="+mn-ea"/>
              </a:rPr>
            </a:br>
            <a:r>
              <a:rPr lang="en-US" sz="2200" dirty="0" smtClean="0">
                <a:ea typeface="+mn-ea"/>
              </a:rPr>
              <a:t/>
            </a:r>
            <a:br>
              <a:rPr lang="en-US" sz="2200" dirty="0" smtClean="0">
                <a:ea typeface="+mn-ea"/>
              </a:rPr>
            </a:br>
            <a:endParaRPr lang="en-US" sz="2200" dirty="0">
              <a:ea typeface="+mn-ea"/>
            </a:endParaRPr>
          </a:p>
        </p:txBody>
      </p:sp>
      <p:grpSp>
        <p:nvGrpSpPr>
          <p:cNvPr id="81922" name="80 Grupo"/>
          <p:cNvGrpSpPr>
            <a:grpSpLocks/>
          </p:cNvGrpSpPr>
          <p:nvPr/>
        </p:nvGrpSpPr>
        <p:grpSpPr bwMode="auto">
          <a:xfrm>
            <a:off x="2786063" y="3429000"/>
            <a:ext cx="4954587" cy="2376488"/>
            <a:chOff x="1857356" y="928670"/>
            <a:chExt cx="6429420" cy="5715040"/>
          </a:xfrm>
        </p:grpSpPr>
        <p:sp>
          <p:nvSpPr>
            <p:cNvPr id="23" name="22 Rectángulo"/>
            <p:cNvSpPr/>
            <p:nvPr/>
          </p:nvSpPr>
          <p:spPr>
            <a:xfrm>
              <a:off x="1857356" y="928670"/>
              <a:ext cx="6429420" cy="5715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Garamond"/>
                <a:ea typeface="Arial"/>
                <a:cs typeface="Arial"/>
              </a:endParaRPr>
            </a:p>
          </p:txBody>
        </p:sp>
        <p:sp>
          <p:nvSpPr>
            <p:cNvPr id="81939" name="23 CuadroTexto"/>
            <p:cNvSpPr txBox="1">
              <a:spLocks noChangeArrowheads="1"/>
            </p:cNvSpPr>
            <p:nvPr/>
          </p:nvSpPr>
          <p:spPr bwMode="auto">
            <a:xfrm>
              <a:off x="6650350" y="987967"/>
              <a:ext cx="1563365" cy="1554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r" eaLnBrk="1" hangingPunct="1"/>
              <a:r>
                <a:rPr lang="en-US" sz="1800" b="1">
                  <a:solidFill>
                    <a:srgbClr val="0000F2"/>
                  </a:solidFill>
                  <a:latin typeface="Garamond" charset="0"/>
                  <a:cs typeface="Arial" charset="0"/>
                </a:rPr>
                <a:t>UMASEP</a:t>
              </a:r>
            </a:p>
            <a:p>
              <a:pPr algn="r" eaLnBrk="1" hangingPunct="1"/>
              <a:r>
                <a:rPr lang="en-US" sz="1800" b="1">
                  <a:solidFill>
                    <a:srgbClr val="0000F2"/>
                  </a:solidFill>
                  <a:latin typeface="Garamond" charset="0"/>
                  <a:cs typeface="Arial" charset="0"/>
                </a:rPr>
                <a:t>scheme</a:t>
              </a:r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8638" y="274638"/>
            <a:ext cx="8472487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ea typeface="+mj-ea"/>
              </a:rPr>
              <a:t>The UMASEP scheme (</a:t>
            </a:r>
            <a:r>
              <a:rPr lang="en-US" sz="2800" dirty="0" err="1" smtClean="0">
                <a:solidFill>
                  <a:schemeClr val="tx1"/>
                </a:solidFill>
                <a:ea typeface="+mj-ea"/>
              </a:rPr>
              <a:t>Núñez</a:t>
            </a:r>
            <a:r>
              <a:rPr lang="en-US" sz="2800" dirty="0" smtClean="0">
                <a:solidFill>
                  <a:schemeClr val="tx1"/>
                </a:solidFill>
                <a:ea typeface="+mj-ea"/>
              </a:rPr>
              <a:t> 2011, 2015)</a:t>
            </a:r>
            <a:endParaRPr lang="en-US" sz="2800" dirty="0">
              <a:solidFill>
                <a:schemeClr val="tx1"/>
              </a:solidFill>
              <a:ea typeface="+mj-ea"/>
            </a:endParaRPr>
          </a:p>
        </p:txBody>
      </p:sp>
      <p:cxnSp>
        <p:nvCxnSpPr>
          <p:cNvPr id="7" name="6 Conector angular"/>
          <p:cNvCxnSpPr/>
          <p:nvPr/>
        </p:nvCxnSpPr>
        <p:spPr>
          <a:xfrm>
            <a:off x="1643063" y="4143375"/>
            <a:ext cx="2786062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6429375" y="4645025"/>
            <a:ext cx="1743075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3000375" y="3857625"/>
            <a:ext cx="1427163" cy="10842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sp>
        <p:nvSpPr>
          <p:cNvPr id="81928" name="12 CuadroTexto"/>
          <p:cNvSpPr txBox="1">
            <a:spLocks noChangeArrowheads="1"/>
          </p:cNvSpPr>
          <p:nvPr/>
        </p:nvSpPr>
        <p:spPr bwMode="auto">
          <a:xfrm>
            <a:off x="3038475" y="3916363"/>
            <a:ext cx="1317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FFFF"/>
                </a:solidFill>
                <a:latin typeface="Garamond" charset="0"/>
                <a:cs typeface="Arial" charset="0"/>
              </a:rPr>
              <a:t>d /dt ?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071813" y="5156200"/>
            <a:ext cx="714375" cy="500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000375" y="5084763"/>
            <a:ext cx="714375" cy="500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3714750" y="5297488"/>
            <a:ext cx="7143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3786188" y="5370513"/>
            <a:ext cx="642937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V="1">
            <a:off x="1357313" y="5341938"/>
            <a:ext cx="1509712" cy="28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V="1">
            <a:off x="1357313" y="5227638"/>
            <a:ext cx="1370012" cy="30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6" name="21 CuadroTexto"/>
          <p:cNvSpPr txBox="1">
            <a:spLocks noChangeArrowheads="1"/>
          </p:cNvSpPr>
          <p:nvPr/>
        </p:nvSpPr>
        <p:spPr bwMode="auto">
          <a:xfrm>
            <a:off x="928688" y="3582988"/>
            <a:ext cx="257175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Garamond" charset="0"/>
                <a:cs typeface="Arial" charset="0"/>
              </a:rPr>
              <a:t>Solar EM flux</a:t>
            </a:r>
          </a:p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Garamond" charset="0"/>
                <a:cs typeface="Arial" charset="0"/>
              </a:rPr>
              <a:t>(Soft X-rays – thermal)</a:t>
            </a:r>
          </a:p>
          <a:p>
            <a:pPr eaLnBrk="1" hangingPunct="1"/>
            <a:endParaRPr lang="en-US" sz="1400" dirty="0">
              <a:solidFill>
                <a:srgbClr val="FFFFFF"/>
              </a:solidFill>
              <a:latin typeface="Garamond" charset="0"/>
              <a:cs typeface="Arial" charset="0"/>
            </a:endParaRPr>
          </a:p>
          <a:p>
            <a:pPr eaLnBrk="1" hangingPunct="1"/>
            <a:endParaRPr lang="en-US" dirty="0">
              <a:solidFill>
                <a:srgbClr val="FFFFFF"/>
              </a:solidFill>
              <a:latin typeface="Garamond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Garamond" charset="0"/>
                <a:cs typeface="Arial" charset="0"/>
              </a:rPr>
              <a:t>Particle flux</a:t>
            </a:r>
          </a:p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Garamond" charset="0"/>
                <a:cs typeface="Arial" charset="0"/>
              </a:rPr>
              <a:t>(Near-Earth)</a:t>
            </a:r>
          </a:p>
        </p:txBody>
      </p:sp>
      <p:sp>
        <p:nvSpPr>
          <p:cNvPr id="81937" name="24 CuadroTexto"/>
          <p:cNvSpPr txBox="1">
            <a:spLocks noChangeArrowheads="1"/>
          </p:cNvSpPr>
          <p:nvPr/>
        </p:nvSpPr>
        <p:spPr bwMode="auto">
          <a:xfrm>
            <a:off x="7850188" y="4714875"/>
            <a:ext cx="1617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 SEP event 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predictions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79388" y="981075"/>
            <a:ext cx="31684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6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The Physics behind …</a:t>
            </a:r>
            <a:endParaRPr lang="en-GB" sz="3600" b="1" dirty="0">
              <a:solidFill>
                <a:srgbClr val="000000"/>
              </a:solidFill>
              <a:latin typeface="Book Antiqua" charset="0"/>
              <a:cs typeface="Arial" charset="0"/>
            </a:endParaRPr>
          </a:p>
        </p:txBody>
      </p:sp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7451725" y="5661025"/>
            <a:ext cx="1223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solidFill>
                  <a:srgbClr val="0000FF"/>
                </a:solidFill>
                <a:latin typeface="Book Antiqua" charset="0"/>
                <a:cs typeface="Arial" charset="0"/>
              </a:rPr>
              <a:t>Parker (1963)</a:t>
            </a:r>
          </a:p>
        </p:txBody>
      </p:sp>
      <p:sp>
        <p:nvSpPr>
          <p:cNvPr id="79876" name="Rechteck 1"/>
          <p:cNvSpPr>
            <a:spLocks noChangeArrowheads="1"/>
          </p:cNvSpPr>
          <p:nvPr/>
        </p:nvSpPr>
        <p:spPr bwMode="auto">
          <a:xfrm>
            <a:off x="323850" y="5589588"/>
            <a:ext cx="6173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http://cafehayek.com/2014/03/then-a-miracle-occurs.html</a:t>
            </a:r>
          </a:p>
        </p:txBody>
      </p:sp>
      <p:pic>
        <p:nvPicPr>
          <p:cNvPr id="79877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1196752"/>
            <a:ext cx="5832475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r 5"/>
          <p:cNvGrpSpPr>
            <a:grpSpLocks/>
          </p:cNvGrpSpPr>
          <p:nvPr/>
        </p:nvGrpSpPr>
        <p:grpSpPr bwMode="auto">
          <a:xfrm>
            <a:off x="179512" y="2348880"/>
            <a:ext cx="4864100" cy="3116263"/>
            <a:chOff x="4185659" y="1096433"/>
            <a:chExt cx="4864344" cy="3117145"/>
          </a:xfrm>
        </p:grpSpPr>
        <p:pic>
          <p:nvPicPr>
            <p:cNvPr id="9" name="Image 4" descr="SEP_SXR_1997110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0"/>
            <a:stretch>
              <a:fillRect/>
            </a:stretch>
          </p:blipFill>
          <p:spPr bwMode="auto">
            <a:xfrm>
              <a:off x="4185659" y="1096433"/>
              <a:ext cx="4479475" cy="2938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12"/>
            <p:cNvSpPr txBox="1">
              <a:spLocks noChangeArrowheads="1"/>
            </p:cNvSpPr>
            <p:nvPr/>
          </p:nvSpPr>
          <p:spPr bwMode="auto">
            <a:xfrm rot="5400000">
              <a:off x="7491553" y="2655128"/>
              <a:ext cx="28091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000090"/>
                  </a:solidFill>
                </a:rPr>
                <a:t>© cdaw.gsfc.nasa.gov/CME_list</a:t>
              </a:r>
            </a:p>
          </p:txBody>
        </p:sp>
        <p:sp>
          <p:nvSpPr>
            <p:cNvPr id="11" name="ZoneTexte 13"/>
            <p:cNvSpPr txBox="1">
              <a:spLocks noChangeArrowheads="1"/>
            </p:cNvSpPr>
            <p:nvPr/>
          </p:nvSpPr>
          <p:spPr bwMode="auto">
            <a:xfrm>
              <a:off x="6013450" y="1767114"/>
              <a:ext cx="10985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200" i="1">
                  <a:solidFill>
                    <a:srgbClr val="FF0000"/>
                  </a:solidFill>
                </a:rPr>
                <a:t>E </a:t>
              </a:r>
              <a:r>
                <a:rPr lang="en-GB" sz="1200">
                  <a:solidFill>
                    <a:srgbClr val="FF0000"/>
                  </a:solidFill>
                </a:rPr>
                <a:t>&gt; 10 MeV</a:t>
              </a:r>
            </a:p>
            <a:p>
              <a:pPr eaLnBrk="1" hangingPunct="1"/>
              <a:r>
                <a:rPr lang="en-GB" sz="1200" i="1">
                  <a:solidFill>
                    <a:srgbClr val="0000FF"/>
                  </a:solidFill>
                </a:rPr>
                <a:t>E</a:t>
              </a:r>
              <a:r>
                <a:rPr lang="en-GB" sz="1200">
                  <a:solidFill>
                    <a:srgbClr val="0000FF"/>
                  </a:solidFill>
                </a:rPr>
                <a:t> &gt; 50 MeV</a:t>
              </a:r>
            </a:p>
            <a:p>
              <a:pPr eaLnBrk="1" hangingPunct="1"/>
              <a:r>
                <a:rPr lang="en-GB" sz="1200" i="1">
                  <a:solidFill>
                    <a:srgbClr val="30FF55"/>
                  </a:solidFill>
                </a:rPr>
                <a:t>E </a:t>
              </a:r>
              <a:r>
                <a:rPr lang="en-GB" sz="1200">
                  <a:solidFill>
                    <a:srgbClr val="30FF55"/>
                  </a:solidFill>
                </a:rPr>
                <a:t>&gt; 100 MeV</a:t>
              </a:r>
            </a:p>
          </p:txBody>
        </p:sp>
        <p:sp>
          <p:nvSpPr>
            <p:cNvPr id="12" name="ZoneTexte 14"/>
            <p:cNvSpPr txBox="1">
              <a:spLocks noChangeArrowheads="1"/>
            </p:cNvSpPr>
            <p:nvPr/>
          </p:nvSpPr>
          <p:spPr bwMode="auto">
            <a:xfrm>
              <a:off x="6013450" y="2700564"/>
              <a:ext cx="13081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200" i="1" dirty="0" err="1">
                  <a:solidFill>
                    <a:srgbClr val="FF0000"/>
                  </a:solidFill>
                </a:rPr>
                <a:t>hν</a:t>
              </a:r>
              <a:r>
                <a:rPr lang="en-GB" sz="1200" i="1" dirty="0">
                  <a:solidFill>
                    <a:srgbClr val="FF0000"/>
                  </a:solidFill>
                </a:rPr>
                <a:t> </a:t>
              </a:r>
              <a:r>
                <a:rPr lang="en-GB" sz="1200" dirty="0">
                  <a:solidFill>
                    <a:srgbClr val="FF0000"/>
                  </a:solidFill>
                </a:rPr>
                <a:t>= 0.1-0.8 nm</a:t>
              </a:r>
            </a:p>
            <a:p>
              <a:pPr eaLnBrk="1" hangingPunct="1"/>
              <a:r>
                <a:rPr lang="en-GB" sz="1200" i="1" dirty="0" err="1">
                  <a:solidFill>
                    <a:srgbClr val="30FF55"/>
                  </a:solidFill>
                </a:rPr>
                <a:t>hν</a:t>
              </a:r>
              <a:r>
                <a:rPr lang="en-GB" sz="1200" i="1" dirty="0">
                  <a:solidFill>
                    <a:srgbClr val="30FF55"/>
                  </a:solidFill>
                </a:rPr>
                <a:t> </a:t>
              </a:r>
              <a:r>
                <a:rPr lang="en-GB" sz="1200" dirty="0">
                  <a:solidFill>
                    <a:srgbClr val="30FF55"/>
                  </a:solidFill>
                </a:rPr>
                <a:t>= 0.05-0.4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757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The Neupert Effect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3276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The time integral of the hard X-ray emission closely matches the temporal variation of the soft X-ray emission.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Implies that accelerated electrons that produce the hard X-rays also heat the plasma that produces the soft X-rays.</a:t>
            </a:r>
          </a:p>
        </p:txBody>
      </p:sp>
      <p:pic>
        <p:nvPicPr>
          <p:cNvPr id="82947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Bild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150" y="3429000"/>
            <a:ext cx="4114800" cy="3048000"/>
          </a:xfr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932363" y="908050"/>
            <a:ext cx="3810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cs typeface="+mj-cs"/>
              </a:rPr>
              <a:t>10 April 2002</a:t>
            </a:r>
          </a:p>
        </p:txBody>
      </p:sp>
      <p:pic>
        <p:nvPicPr>
          <p:cNvPr id="87044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09800"/>
            <a:ext cx="4114800" cy="1828800"/>
          </a:xfrm>
        </p:spPr>
      </p:pic>
      <p:pic>
        <p:nvPicPr>
          <p:cNvPr id="87045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4114800" cy="1828800"/>
          </a:xfrm>
        </p:spPr>
      </p:pic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4724400" y="18288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2000">
                <a:solidFill>
                  <a:srgbClr val="1F497D"/>
                </a:solidFill>
              </a:rPr>
              <a:t>GOES 10  1 - 8 Å</a:t>
            </a: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4724400" y="32766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2000">
                <a:solidFill>
                  <a:srgbClr val="1F497D"/>
                </a:solidFill>
              </a:rPr>
              <a:t>Time derivative GOES 1 - 8 Å</a:t>
            </a:r>
          </a:p>
        </p:txBody>
      </p:sp>
      <p:grpSp>
        <p:nvGrpSpPr>
          <p:cNvPr id="87048" name="Group 22"/>
          <p:cNvGrpSpPr>
            <a:grpSpLocks/>
          </p:cNvGrpSpPr>
          <p:nvPr/>
        </p:nvGrpSpPr>
        <p:grpSpPr bwMode="auto">
          <a:xfrm>
            <a:off x="4724400" y="4343400"/>
            <a:ext cx="3886200" cy="1524000"/>
            <a:chOff x="2976" y="2976"/>
            <a:chExt cx="2448" cy="960"/>
          </a:xfrm>
        </p:grpSpPr>
        <p:sp>
          <p:nvSpPr>
            <p:cNvPr id="8207" name="Rectangle 15"/>
            <p:cNvSpPr>
              <a:spLocks noChangeArrowheads="1"/>
            </p:cNvSpPr>
            <p:nvPr/>
          </p:nvSpPr>
          <p:spPr bwMode="auto">
            <a:xfrm>
              <a:off x="2976" y="2976"/>
              <a:ext cx="2448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r>
                <a:rPr lang="en-US" sz="2000">
                  <a:solidFill>
                    <a:srgbClr val="1F497D"/>
                  </a:solidFill>
                </a:rPr>
                <a:t>RHESSI Light Curves</a:t>
              </a:r>
              <a:br>
                <a:rPr lang="en-US" sz="2000">
                  <a:solidFill>
                    <a:srgbClr val="1F497D"/>
                  </a:solidFill>
                </a:rPr>
              </a:br>
              <a:r>
                <a:rPr lang="en-US" sz="2000">
                  <a:solidFill>
                    <a:srgbClr val="1F497D"/>
                  </a:solidFill>
                </a:rPr>
                <a:t>	6 – 12 keV</a:t>
              </a:r>
              <a:br>
                <a:rPr lang="en-US" sz="2000">
                  <a:solidFill>
                    <a:srgbClr val="1F497D"/>
                  </a:solidFill>
                </a:rPr>
              </a:br>
              <a:r>
                <a:rPr lang="en-US" sz="2000">
                  <a:solidFill>
                    <a:srgbClr val="1F497D"/>
                  </a:solidFill>
                </a:rPr>
                <a:t>	12 – 25 keV</a:t>
              </a:r>
              <a:br>
                <a:rPr lang="en-US" sz="2000">
                  <a:solidFill>
                    <a:srgbClr val="1F497D"/>
                  </a:solidFill>
                </a:rPr>
              </a:br>
              <a:r>
                <a:rPr lang="en-US" sz="2000">
                  <a:solidFill>
                    <a:srgbClr val="1F497D"/>
                  </a:solidFill>
                </a:rPr>
                <a:t>	25 – 50 keV</a:t>
              </a:r>
              <a:br>
                <a:rPr lang="en-US" sz="2000">
                  <a:solidFill>
                    <a:srgbClr val="1F497D"/>
                  </a:solidFill>
                </a:rPr>
              </a:br>
              <a:r>
                <a:rPr lang="en-US" sz="2000">
                  <a:solidFill>
                    <a:srgbClr val="1F497D"/>
                  </a:solidFill>
                </a:rPr>
                <a:t>	50 – 100 keV</a:t>
              </a:r>
            </a:p>
          </p:txBody>
        </p:sp>
        <p:sp>
          <p:nvSpPr>
            <p:cNvPr id="8208" name="Line 16"/>
            <p:cNvSpPr>
              <a:spLocks noChangeShapeType="1"/>
            </p:cNvSpPr>
            <p:nvPr/>
          </p:nvSpPr>
          <p:spPr bwMode="auto">
            <a:xfrm>
              <a:off x="3024" y="3264"/>
              <a:ext cx="432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09" name="Line 17"/>
            <p:cNvSpPr>
              <a:spLocks noChangeShapeType="1"/>
            </p:cNvSpPr>
            <p:nvPr/>
          </p:nvSpPr>
          <p:spPr bwMode="auto">
            <a:xfrm>
              <a:off x="3024" y="3456"/>
              <a:ext cx="432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10" name="Line 18"/>
            <p:cNvSpPr>
              <a:spLocks noChangeShapeType="1"/>
            </p:cNvSpPr>
            <p:nvPr/>
          </p:nvSpPr>
          <p:spPr bwMode="auto">
            <a:xfrm>
              <a:off x="3024" y="3648"/>
              <a:ext cx="432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11" name="Line 19"/>
            <p:cNvSpPr>
              <a:spLocks noChangeShapeType="1"/>
            </p:cNvSpPr>
            <p:nvPr/>
          </p:nvSpPr>
          <p:spPr bwMode="auto">
            <a:xfrm>
              <a:off x="3024" y="3840"/>
              <a:ext cx="43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212" name="Line 20"/>
          <p:cNvSpPr>
            <a:spLocks noChangeShapeType="1"/>
          </p:cNvSpPr>
          <p:nvPr/>
        </p:nvSpPr>
        <p:spPr bwMode="auto">
          <a:xfrm>
            <a:off x="1839913" y="585788"/>
            <a:ext cx="0" cy="530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V="1">
            <a:off x="2033588" y="609600"/>
            <a:ext cx="0" cy="5281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98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" y="1295400"/>
            <a:ext cx="7848600" cy="5273675"/>
          </a:xfrm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944563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cs typeface="+mj-cs"/>
              </a:rPr>
              <a:t>SXR:HXR Ratio vs. Flare Size</a:t>
            </a:r>
            <a:r>
              <a:rPr lang="en-US" sz="1600" dirty="0" smtClean="0">
                <a:cs typeface="+mj-cs"/>
              </a:rPr>
              <a:t/>
            </a:r>
            <a:br>
              <a:rPr lang="en-US" sz="1600" dirty="0" smtClean="0">
                <a:cs typeface="+mj-cs"/>
              </a:rPr>
            </a:br>
            <a:r>
              <a:rPr lang="en-US" sz="1600" dirty="0" smtClean="0">
                <a:cs typeface="+mj-cs"/>
              </a:rPr>
              <a:t>A. </a:t>
            </a:r>
            <a:r>
              <a:rPr lang="en-US" sz="1600" dirty="0" err="1" smtClean="0">
                <a:cs typeface="+mj-cs"/>
              </a:rPr>
              <a:t>Veronig</a:t>
            </a:r>
            <a:r>
              <a:rPr lang="en-US" sz="1600" dirty="0" smtClean="0">
                <a:cs typeface="+mj-cs"/>
              </a:rPr>
              <a:t> et al. A&amp;A, in press (2002)</a:t>
            </a:r>
          </a:p>
        </p:txBody>
      </p:sp>
    </p:spTree>
    <p:extLst>
      <p:ext uri="{BB962C8B-B14F-4D97-AF65-F5344CB8AC3E}">
        <p14:creationId xmlns:p14="http://schemas.microsoft.com/office/powerpoint/2010/main" val="213257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8909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From remote sensing to in-situ observations?</a:t>
            </a:r>
          </a:p>
        </p:txBody>
      </p:sp>
      <p:sp>
        <p:nvSpPr>
          <p:cNvPr id="8909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B6574B2-213A-B34C-913E-5D75ED7B711E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2/22/17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Interaction of particles with matter</a:t>
            </a:r>
            <a:endParaRPr lang="de-DE"/>
          </a:p>
        </p:txBody>
      </p:sp>
      <p:sp>
        <p:nvSpPr>
          <p:cNvPr id="89093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84B9036-9F7D-8046-9437-9D79ECACEB88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9094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764704"/>
            <a:ext cx="4322595" cy="6093296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693368"/>
            <a:ext cx="4114800" cy="30480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8" y="2474168"/>
            <a:ext cx="4114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578" y="721568"/>
            <a:ext cx="4114800" cy="1828800"/>
          </a:xfrm>
          <a:prstGeom prst="rect">
            <a:avLst/>
          </a:prstGeom>
        </p:spPr>
      </p:pic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1725291" y="850156"/>
            <a:ext cx="0" cy="530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V="1">
            <a:off x="1918966" y="873968"/>
            <a:ext cx="0" cy="5281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4" name="Gerade Verbindung 3"/>
          <p:cNvCxnSpPr/>
          <p:nvPr/>
        </p:nvCxnSpPr>
        <p:spPr>
          <a:xfrm flipH="1" flipV="1">
            <a:off x="6660232" y="836712"/>
            <a:ext cx="72008" cy="56886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164288" y="1628800"/>
            <a:ext cx="172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 event!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688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 Box 3"/>
          <p:cNvSpPr txBox="1">
            <a:spLocks noChangeArrowheads="1"/>
          </p:cNvSpPr>
          <p:nvPr/>
        </p:nvSpPr>
        <p:spPr bwMode="auto">
          <a:xfrm>
            <a:off x="1331640" y="11458"/>
            <a:ext cx="660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600" b="1" dirty="0" smtClean="0">
                <a:solidFill>
                  <a:schemeClr val="bg1"/>
                </a:solidFill>
                <a:latin typeface="Book Antiqua" charset="0"/>
                <a:cs typeface="Arial" charset="0"/>
              </a:rPr>
              <a:t>What is the problem?</a:t>
            </a:r>
            <a:endParaRPr lang="en-GB" sz="3600" b="1" dirty="0">
              <a:solidFill>
                <a:schemeClr val="bg1"/>
              </a:solidFill>
              <a:latin typeface="Book Antiqua" charset="0"/>
              <a:cs typeface="Arial" charset="0"/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392488" cy="412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2D spi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026" y="908720"/>
            <a:ext cx="4283968" cy="407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6804248" y="2708920"/>
            <a:ext cx="360040" cy="360040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Gerade Verbindung 3"/>
          <p:cNvCxnSpPr/>
          <p:nvPr/>
        </p:nvCxnSpPr>
        <p:spPr>
          <a:xfrm>
            <a:off x="4139952" y="1268760"/>
            <a:ext cx="2592288" cy="144016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4139952" y="3068960"/>
            <a:ext cx="2664296" cy="1584176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8415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79388" y="981075"/>
            <a:ext cx="59047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6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The Physics behind …</a:t>
            </a:r>
            <a:endParaRPr lang="en-GB" sz="3600" b="1" dirty="0">
              <a:solidFill>
                <a:srgbClr val="000000"/>
              </a:solidFill>
              <a:latin typeface="Book Antiqua" charset="0"/>
              <a:cs typeface="Arial" charset="0"/>
            </a:endParaRPr>
          </a:p>
        </p:txBody>
      </p:sp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7451725" y="5661025"/>
            <a:ext cx="1223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solidFill>
                  <a:srgbClr val="0000FF"/>
                </a:solidFill>
                <a:latin typeface="Book Antiqua" charset="0"/>
                <a:cs typeface="Arial" charset="0"/>
              </a:rPr>
              <a:t>Parker (1963)</a:t>
            </a:r>
          </a:p>
        </p:txBody>
      </p:sp>
      <p:sp>
        <p:nvSpPr>
          <p:cNvPr id="79876" name="Rechteck 1"/>
          <p:cNvSpPr>
            <a:spLocks noChangeArrowheads="1"/>
          </p:cNvSpPr>
          <p:nvPr/>
        </p:nvSpPr>
        <p:spPr bwMode="auto">
          <a:xfrm>
            <a:off x="323850" y="5589588"/>
            <a:ext cx="6173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http://cafehayek.com/2014/03/then-a-miracle-occurs.html</a:t>
            </a:r>
          </a:p>
        </p:txBody>
      </p:sp>
      <p:pic>
        <p:nvPicPr>
          <p:cNvPr id="79877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276475"/>
            <a:ext cx="5832475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539552" y="3789040"/>
            <a:ext cx="4320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How do we know that particles leave the corona?</a:t>
            </a:r>
            <a:endParaRPr lang="en-GB" sz="2800" b="1" dirty="0">
              <a:solidFill>
                <a:srgbClr val="000000"/>
              </a:solidFill>
              <a:latin typeface="Book Antiqu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5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Bild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-171400"/>
            <a:ext cx="5844703" cy="965200"/>
          </a:xfrm>
        </p:spPr>
        <p:txBody>
          <a:bodyPr/>
          <a:lstStyle/>
          <a:p>
            <a:pPr eaLnBrk="1"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dirty="0">
                <a:latin typeface="Calibri" charset="0"/>
                <a:ea typeface="MS PGothic" charset="0"/>
              </a:rPr>
              <a:t>Injection into the </a:t>
            </a:r>
            <a:r>
              <a:rPr lang="en-US" dirty="0" smtClean="0">
                <a:latin typeface="Calibri" charset="0"/>
                <a:ea typeface="MS PGothic" charset="0"/>
              </a:rPr>
              <a:t>IPM</a:t>
            </a:r>
            <a:endParaRPr lang="en-US" dirty="0">
              <a:latin typeface="Calibri" charset="0"/>
              <a:ea typeface="MS PGothic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4320358" cy="432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680200" y="6342063"/>
            <a:ext cx="178752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7200">
              <a:buSzPct val="45000"/>
              <a:defRPr/>
            </a:pPr>
            <a:r>
              <a:rPr lang="en-US" sz="1600" i="1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f</a:t>
            </a:r>
            <a:r>
              <a:rPr lang="en-US" sz="1600" baseline="-33000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p</a:t>
            </a: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(kHz) = 9 </a:t>
            </a: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√</a:t>
            </a:r>
            <a:r>
              <a:rPr lang="en-US" sz="1600" i="1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n</a:t>
            </a:r>
            <a:r>
              <a:rPr lang="en-US" sz="1600" baseline="-33000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e</a:t>
            </a: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(cm</a:t>
            </a:r>
            <a:r>
              <a:rPr lang="en-US" sz="1600" baseline="33000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–3</a:t>
            </a: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)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7766050" y="6338888"/>
            <a:ext cx="555625" cy="6350"/>
          </a:xfrm>
          <a:prstGeom prst="line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7234238" y="4024313"/>
            <a:ext cx="600075" cy="296862"/>
          </a:xfrm>
          <a:prstGeom prst="line">
            <a:avLst/>
          </a:prstGeom>
          <a:noFill/>
          <a:ln w="9360" cap="sq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7434263" y="4225925"/>
            <a:ext cx="506412" cy="444500"/>
          </a:xfrm>
          <a:prstGeom prst="line">
            <a:avLst/>
          </a:prstGeom>
          <a:noFill/>
          <a:ln w="9360" cap="sq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7800975" y="4387850"/>
            <a:ext cx="301625" cy="500063"/>
          </a:xfrm>
          <a:prstGeom prst="line">
            <a:avLst/>
          </a:prstGeom>
          <a:noFill/>
          <a:ln w="9360" cap="sq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/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7964488" y="3981450"/>
            <a:ext cx="73818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9pPr>
          </a:lstStyle>
          <a:p>
            <a:pPr defTabSz="457200">
              <a:buSzPct val="45000"/>
              <a:defRPr/>
            </a:pPr>
            <a:r>
              <a:rPr lang="en-US" sz="1800" b="1">
                <a:solidFill>
                  <a:srgbClr val="C0C0C0"/>
                </a:solidFill>
              </a:rPr>
              <a:t>Type II</a:t>
            </a:r>
          </a:p>
        </p:txBody>
      </p:sp>
      <p:sp>
        <p:nvSpPr>
          <p:cNvPr id="13326" name="Freeform 14"/>
          <p:cNvSpPr>
            <a:spLocks noChangeArrowheads="1"/>
          </p:cNvSpPr>
          <p:nvPr/>
        </p:nvSpPr>
        <p:spPr bwMode="auto">
          <a:xfrm>
            <a:off x="2576513" y="5676900"/>
            <a:ext cx="361950" cy="641350"/>
          </a:xfrm>
          <a:custGeom>
            <a:avLst/>
            <a:gdLst>
              <a:gd name="T0" fmla="*/ 11802505 w 1110"/>
              <a:gd name="T1" fmla="*/ 209541336 h 1962"/>
              <a:gd name="T2" fmla="*/ 31473346 w 1110"/>
              <a:gd name="T3" fmla="*/ 79178940 h 1962"/>
              <a:gd name="T4" fmla="*/ 117918745 w 1110"/>
              <a:gd name="T5" fmla="*/ 83025732 h 1962"/>
              <a:gd name="T6" fmla="*/ 106116240 w 1110"/>
              <a:gd name="T7" fmla="*/ 0 h 196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10" h="1962">
                <a:moveTo>
                  <a:pt x="111" y="1961"/>
                </a:moveTo>
                <a:cubicBezTo>
                  <a:pt x="74" y="1295"/>
                  <a:pt x="0" y="666"/>
                  <a:pt x="296" y="741"/>
                </a:cubicBezTo>
                <a:cubicBezTo>
                  <a:pt x="742" y="852"/>
                  <a:pt x="1072" y="1332"/>
                  <a:pt x="1109" y="777"/>
                </a:cubicBezTo>
                <a:lnTo>
                  <a:pt x="998" y="0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6561138" y="5810250"/>
            <a:ext cx="2281237" cy="1588"/>
          </a:xfrm>
          <a:prstGeom prst="line">
            <a:avLst/>
          </a:prstGeom>
          <a:noFill/>
          <a:ln w="9360" cap="sq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251520" y="1412776"/>
            <a:ext cx="3456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This is a radio </a:t>
            </a:r>
            <a:r>
              <a:rPr lang="en-GB" sz="2800" b="1" dirty="0" err="1" smtClean="0">
                <a:solidFill>
                  <a:srgbClr val="000000"/>
                </a:solidFill>
                <a:latin typeface="Book Antiqua" charset="0"/>
                <a:cs typeface="Arial" charset="0"/>
              </a:rPr>
              <a:t>spectogram</a:t>
            </a: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What does it show?</a:t>
            </a:r>
          </a:p>
          <a:p>
            <a:pPr>
              <a:spcBef>
                <a:spcPct val="50000"/>
              </a:spcBef>
            </a:pP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What is causing this features?</a:t>
            </a:r>
            <a:endParaRPr lang="en-GB" sz="2800" b="1" dirty="0">
              <a:solidFill>
                <a:srgbClr val="000000"/>
              </a:solidFill>
              <a:latin typeface="Book Antiqu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781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A931C-73DD-6641-8221-8B70A8B3C5D7}" type="slidenum">
              <a:rPr lang="fr-FR"/>
              <a:pPr/>
              <a:t>27</a:t>
            </a:fld>
            <a:endParaRPr lang="fr-FR"/>
          </a:p>
        </p:txBody>
      </p:sp>
      <p:sp>
        <p:nvSpPr>
          <p:cNvPr id="34818" name="Oval 2"/>
          <p:cNvSpPr>
            <a:spLocks noChangeArrowheads="1"/>
          </p:cNvSpPr>
          <p:nvPr/>
        </p:nvSpPr>
        <p:spPr bwMode="auto">
          <a:xfrm rot="-2608932">
            <a:off x="1905000" y="2200275"/>
            <a:ext cx="377825" cy="544513"/>
          </a:xfrm>
          <a:prstGeom prst="ellipse">
            <a:avLst/>
          </a:prstGeom>
          <a:solidFill>
            <a:srgbClr val="FFEE46">
              <a:alpha val="52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 rot="-2608932">
            <a:off x="1585380" y="2717805"/>
            <a:ext cx="241300" cy="392113"/>
          </a:xfrm>
          <a:prstGeom prst="ellipse">
            <a:avLst/>
          </a:prstGeom>
          <a:solidFill>
            <a:srgbClr val="00FF00">
              <a:alpha val="52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 rot="-2608932">
            <a:off x="2348447" y="1546220"/>
            <a:ext cx="457200" cy="773113"/>
          </a:xfrm>
          <a:prstGeom prst="ellipse">
            <a:avLst/>
          </a:prstGeom>
          <a:solidFill>
            <a:srgbClr val="FF0000">
              <a:alpha val="5200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427538" y="1371600"/>
            <a:ext cx="4537075" cy="5297488"/>
          </a:xfrm>
        </p:spPr>
        <p:txBody>
          <a:bodyPr/>
          <a:lstStyle/>
          <a:p>
            <a:r>
              <a:rPr lang="it-IT" sz="2000" dirty="0">
                <a:solidFill>
                  <a:srgbClr val="000090"/>
                </a:solidFill>
              </a:rPr>
              <a:t>e </a:t>
            </a:r>
            <a:r>
              <a:rPr lang="it-IT" sz="2000" dirty="0" err="1">
                <a:solidFill>
                  <a:srgbClr val="000090"/>
                </a:solidFill>
              </a:rPr>
              <a:t>beam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rising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through</a:t>
            </a:r>
            <a:r>
              <a:rPr lang="it-IT" sz="2000" dirty="0">
                <a:solidFill>
                  <a:srgbClr val="000090"/>
                </a:solidFill>
              </a:rPr>
              <a:t> corona 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 </a:t>
            </a:r>
            <a:r>
              <a:rPr lang="it-IT" sz="2000" dirty="0" err="1">
                <a:solidFill>
                  <a:srgbClr val="000090"/>
                </a:solidFill>
              </a:rPr>
              <a:t>Langmuir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waves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at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decreasing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</a:t>
            </a:r>
            <a:endParaRPr lang="it-IT" sz="2000" dirty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</a:pPr>
            <a:endParaRPr lang="it-IT" sz="2000" dirty="0">
              <a:solidFill>
                <a:srgbClr val="000090"/>
              </a:solidFill>
            </a:endParaRPr>
          </a:p>
          <a:p>
            <a:r>
              <a:rPr lang="it-IT" sz="2000" dirty="0" err="1">
                <a:solidFill>
                  <a:srgbClr val="000090"/>
                </a:solidFill>
              </a:rPr>
              <a:t>Coupling</a:t>
            </a:r>
            <a:r>
              <a:rPr lang="it-IT" sz="2000" dirty="0">
                <a:solidFill>
                  <a:srgbClr val="000090"/>
                </a:solidFill>
              </a:rPr>
              <a:t> with </a:t>
            </a:r>
            <a:r>
              <a:rPr lang="it-IT" sz="2000" dirty="0" err="1">
                <a:solidFill>
                  <a:srgbClr val="000090"/>
                </a:solidFill>
              </a:rPr>
              <a:t>ion</a:t>
            </a:r>
            <a:r>
              <a:rPr lang="it-IT" sz="2000" dirty="0">
                <a:solidFill>
                  <a:srgbClr val="000090"/>
                </a:solidFill>
              </a:rPr>
              <a:t> sound </a:t>
            </a:r>
            <a:r>
              <a:rPr lang="it-IT" sz="2000" dirty="0" err="1">
                <a:solidFill>
                  <a:srgbClr val="000090"/>
                </a:solidFill>
              </a:rPr>
              <a:t>waves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</a:p>
          <a:p>
            <a:pPr>
              <a:buFontTx/>
              <a:buNone/>
            </a:pPr>
            <a:r>
              <a:rPr lang="it-IT" sz="2000" dirty="0">
                <a:solidFill>
                  <a:srgbClr val="000090"/>
                </a:solidFill>
              </a:rPr>
              <a:t>	(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</a:t>
            </a:r>
            <a:r>
              <a:rPr lang="it-IT" sz="2000" baseline="-25000" dirty="0" err="1">
                <a:solidFill>
                  <a:srgbClr val="000090"/>
                </a:solidFill>
                <a:sym typeface="Symbol" charset="0"/>
              </a:rPr>
              <a:t>S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&lt;&lt;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L</a:t>
            </a:r>
            <a:r>
              <a:rPr lang="it-IT" sz="2000" dirty="0">
                <a:solidFill>
                  <a:srgbClr val="000090"/>
                </a:solidFill>
              </a:rPr>
              <a:t>) or </a:t>
            </a:r>
            <a:r>
              <a:rPr lang="it-IT" sz="2000" dirty="0" err="1">
                <a:solidFill>
                  <a:srgbClr val="000090"/>
                </a:solidFill>
              </a:rPr>
              <a:t>Langmuir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waves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</a:p>
          <a:p>
            <a:pPr>
              <a:buFontTx/>
              <a:buNone/>
            </a:pPr>
            <a:r>
              <a:rPr lang="it-IT" sz="2000" dirty="0">
                <a:solidFill>
                  <a:srgbClr val="000090"/>
                </a:solidFill>
              </a:rPr>
              <a:t>	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</a:t>
            </a:r>
            <a:r>
              <a:rPr lang="it-IT" sz="2000" dirty="0">
                <a:solidFill>
                  <a:srgbClr val="000090"/>
                </a:solidFill>
              </a:rPr>
              <a:t> EM </a:t>
            </a:r>
            <a:r>
              <a:rPr lang="it-IT" sz="2000" dirty="0" err="1">
                <a:solidFill>
                  <a:srgbClr val="000090"/>
                </a:solidFill>
              </a:rPr>
              <a:t>waves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smtClean="0">
                <a:solidFill>
                  <a:srgbClr val="000090"/>
                </a:solidFill>
              </a:rPr>
              <a:t>(T=</a:t>
            </a:r>
            <a:r>
              <a:rPr lang="it-IT" sz="2000" dirty="0" err="1" smtClean="0">
                <a:solidFill>
                  <a:srgbClr val="000090"/>
                </a:solidFill>
              </a:rPr>
              <a:t>transverse</a:t>
            </a:r>
            <a:r>
              <a:rPr lang="it-IT" sz="2000" dirty="0" smtClean="0">
                <a:solidFill>
                  <a:srgbClr val="000090"/>
                </a:solidFill>
              </a:rPr>
              <a:t>) </a:t>
            </a:r>
            <a:r>
              <a:rPr lang="it-IT" sz="2000" dirty="0" err="1" smtClean="0">
                <a:solidFill>
                  <a:srgbClr val="000090"/>
                </a:solidFill>
              </a:rPr>
              <a:t>at</a:t>
            </a:r>
            <a:endParaRPr lang="it-IT" sz="2000" dirty="0">
              <a:solidFill>
                <a:srgbClr val="000090"/>
              </a:solidFill>
            </a:endParaRPr>
          </a:p>
          <a:p>
            <a:pPr lvl="1"/>
            <a:r>
              <a:rPr lang="it-IT" sz="2000" dirty="0">
                <a:solidFill>
                  <a:srgbClr val="000090"/>
                </a:solidFill>
                <a:sym typeface="Symbol" charset="0"/>
              </a:rPr>
              <a:t>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T 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= 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L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+ </a:t>
            </a:r>
            <a:r>
              <a:rPr lang="it-IT" sz="2000" baseline="-25000" dirty="0" err="1">
                <a:solidFill>
                  <a:srgbClr val="000090"/>
                </a:solidFill>
                <a:sym typeface="Symbol" charset="0"/>
              </a:rPr>
              <a:t>S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 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L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 </a:t>
            </a:r>
            <a:r>
              <a:rPr lang="it-IT" sz="2000" baseline="-25000" dirty="0" smtClean="0">
                <a:solidFill>
                  <a:srgbClr val="000090"/>
                </a:solidFill>
                <a:sym typeface="Symbol" charset="0"/>
              </a:rPr>
              <a:t>pe </a:t>
            </a:r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~ √</a:t>
            </a:r>
            <a:r>
              <a:rPr lang="it-IT" sz="2000" i="1" dirty="0" smtClean="0">
                <a:solidFill>
                  <a:srgbClr val="000090"/>
                </a:solidFill>
                <a:sym typeface="Symbol" charset="0"/>
              </a:rPr>
              <a:t>n</a:t>
            </a:r>
            <a:r>
              <a:rPr lang="it-IT" sz="2000" baseline="-25000" dirty="0" smtClean="0">
                <a:solidFill>
                  <a:srgbClr val="000090"/>
                </a:solidFill>
                <a:sym typeface="Symbol" charset="0"/>
              </a:rPr>
              <a:t>e</a:t>
            </a:r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 “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fundamental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”</a:t>
            </a:r>
          </a:p>
          <a:p>
            <a:pPr lvl="1"/>
            <a:r>
              <a:rPr lang="it-IT" sz="2000" dirty="0">
                <a:solidFill>
                  <a:srgbClr val="000090"/>
                </a:solidFill>
                <a:sym typeface="Symbol" charset="0"/>
              </a:rPr>
              <a:t>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T 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= 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L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+ 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L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= 2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L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 2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pe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“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harmonic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”</a:t>
            </a:r>
            <a:endParaRPr lang="it-IT" sz="2000" dirty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</a:pPr>
            <a:endParaRPr lang="it-IT" sz="2000" dirty="0">
              <a:solidFill>
                <a:srgbClr val="000090"/>
              </a:solidFill>
            </a:endParaRPr>
          </a:p>
          <a:p>
            <a:r>
              <a:rPr lang="it-IT" sz="2000" dirty="0">
                <a:solidFill>
                  <a:srgbClr val="000090"/>
                </a:solidFill>
              </a:rPr>
              <a:t>Short </a:t>
            </a:r>
            <a:r>
              <a:rPr lang="it-IT" sz="2000" dirty="0" err="1">
                <a:solidFill>
                  <a:srgbClr val="000090"/>
                </a:solidFill>
              </a:rPr>
              <a:t>burst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that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drifts</a:t>
            </a:r>
            <a:r>
              <a:rPr lang="it-IT" sz="2000" dirty="0">
                <a:solidFill>
                  <a:srgbClr val="000090"/>
                </a:solidFill>
              </a:rPr>
              <a:t> from high 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to 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low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 </a:t>
            </a:r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(“</a:t>
            </a:r>
            <a:r>
              <a:rPr lang="it-IT" sz="2000" dirty="0" err="1" smtClean="0">
                <a:solidFill>
                  <a:srgbClr val="000090"/>
                </a:solidFill>
                <a:sym typeface="Symbol" charset="0"/>
              </a:rPr>
              <a:t>type</a:t>
            </a:r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 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III” 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burst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); 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lower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  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greater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height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</a:t>
            </a:r>
          </a:p>
          <a:p>
            <a:pPr>
              <a:lnSpc>
                <a:spcPct val="50000"/>
              </a:lnSpc>
            </a:pPr>
            <a:endParaRPr lang="it-IT" sz="2000" dirty="0">
              <a:solidFill>
                <a:srgbClr val="000090"/>
              </a:solidFill>
              <a:sym typeface="Symbol" charset="0"/>
            </a:endParaRPr>
          </a:p>
          <a:p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Radio image: 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-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dependent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height</a:t>
            </a:r>
            <a:endParaRPr lang="it-IT" sz="2000" dirty="0">
              <a:solidFill>
                <a:srgbClr val="000090"/>
              </a:solidFill>
              <a:sym typeface="Symbol" charset="0"/>
            </a:endParaRPr>
          </a:p>
        </p:txBody>
      </p:sp>
      <p:grpSp>
        <p:nvGrpSpPr>
          <p:cNvPr id="34822" name="Group 6"/>
          <p:cNvGrpSpPr>
            <a:grpSpLocks/>
          </p:cNvGrpSpPr>
          <p:nvPr/>
        </p:nvGrpSpPr>
        <p:grpSpPr bwMode="auto">
          <a:xfrm>
            <a:off x="611188" y="1557338"/>
            <a:ext cx="2433637" cy="2447925"/>
            <a:chOff x="385" y="981"/>
            <a:chExt cx="1533" cy="1542"/>
          </a:xfrm>
        </p:grpSpPr>
        <p:grpSp>
          <p:nvGrpSpPr>
            <p:cNvPr id="34823" name="Group 7"/>
            <p:cNvGrpSpPr>
              <a:grpSpLocks/>
            </p:cNvGrpSpPr>
            <p:nvPr/>
          </p:nvGrpSpPr>
          <p:grpSpPr bwMode="auto">
            <a:xfrm>
              <a:off x="884" y="981"/>
              <a:ext cx="1034" cy="1001"/>
              <a:chOff x="884" y="981"/>
              <a:chExt cx="1034" cy="1001"/>
            </a:xfrm>
          </p:grpSpPr>
          <p:sp>
            <p:nvSpPr>
              <p:cNvPr id="34824" name="Freeform 8"/>
              <p:cNvSpPr>
                <a:spLocks/>
              </p:cNvSpPr>
              <p:nvPr/>
            </p:nvSpPr>
            <p:spPr bwMode="auto">
              <a:xfrm>
                <a:off x="884" y="981"/>
                <a:ext cx="590" cy="862"/>
              </a:xfrm>
              <a:custGeom>
                <a:avLst/>
                <a:gdLst>
                  <a:gd name="T0" fmla="*/ 0 w 590"/>
                  <a:gd name="T1" fmla="*/ 862 h 862"/>
                  <a:gd name="T2" fmla="*/ 318 w 590"/>
                  <a:gd name="T3" fmla="*/ 499 h 862"/>
                  <a:gd name="T4" fmla="*/ 590 w 590"/>
                  <a:gd name="T5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0" h="862">
                    <a:moveTo>
                      <a:pt x="0" y="862"/>
                    </a:moveTo>
                    <a:cubicBezTo>
                      <a:pt x="110" y="752"/>
                      <a:pt x="220" y="643"/>
                      <a:pt x="318" y="499"/>
                    </a:cubicBezTo>
                    <a:cubicBezTo>
                      <a:pt x="416" y="355"/>
                      <a:pt x="545" y="83"/>
                      <a:pt x="590" y="0"/>
                    </a:cubicBezTo>
                  </a:path>
                </a:pathLst>
              </a:custGeom>
              <a:noFill/>
              <a:ln w="25400" cap="flat" cmpd="sng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825" name="Freeform 9"/>
              <p:cNvSpPr>
                <a:spLocks/>
              </p:cNvSpPr>
              <p:nvPr/>
            </p:nvSpPr>
            <p:spPr bwMode="auto">
              <a:xfrm rot="4991618" flipH="1">
                <a:off x="1192" y="1256"/>
                <a:ext cx="590" cy="862"/>
              </a:xfrm>
              <a:custGeom>
                <a:avLst/>
                <a:gdLst>
                  <a:gd name="T0" fmla="*/ 0 w 590"/>
                  <a:gd name="T1" fmla="*/ 862 h 862"/>
                  <a:gd name="T2" fmla="*/ 318 w 590"/>
                  <a:gd name="T3" fmla="*/ 499 h 862"/>
                  <a:gd name="T4" fmla="*/ 590 w 590"/>
                  <a:gd name="T5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0" h="862">
                    <a:moveTo>
                      <a:pt x="0" y="862"/>
                    </a:moveTo>
                    <a:cubicBezTo>
                      <a:pt x="110" y="752"/>
                      <a:pt x="220" y="643"/>
                      <a:pt x="318" y="499"/>
                    </a:cubicBezTo>
                    <a:cubicBezTo>
                      <a:pt x="416" y="355"/>
                      <a:pt x="545" y="83"/>
                      <a:pt x="590" y="0"/>
                    </a:cubicBezTo>
                  </a:path>
                </a:pathLst>
              </a:custGeom>
              <a:noFill/>
              <a:ln w="25400" cap="flat" cmpd="sng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4826" name="Arc 10"/>
            <p:cNvSpPr>
              <a:spLocks/>
            </p:cNvSpPr>
            <p:nvPr/>
          </p:nvSpPr>
          <p:spPr bwMode="auto">
            <a:xfrm>
              <a:off x="385" y="1661"/>
              <a:ext cx="862" cy="8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99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1692275" y="1524000"/>
            <a:ext cx="1279525" cy="14017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2940050" y="1371600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sz="1800">
                <a:solidFill>
                  <a:srgbClr val="FF3300"/>
                </a:solidFill>
              </a:rPr>
              <a:t>e beam</a:t>
            </a:r>
          </a:p>
        </p:txBody>
      </p:sp>
      <p:grpSp>
        <p:nvGrpSpPr>
          <p:cNvPr id="34829" name="Group 13"/>
          <p:cNvGrpSpPr>
            <a:grpSpLocks/>
          </p:cNvGrpSpPr>
          <p:nvPr/>
        </p:nvGrpSpPr>
        <p:grpSpPr bwMode="auto">
          <a:xfrm>
            <a:off x="357188" y="4149725"/>
            <a:ext cx="2951162" cy="2525713"/>
            <a:chOff x="225" y="2614"/>
            <a:chExt cx="1859" cy="1591"/>
          </a:xfrm>
        </p:grpSpPr>
        <p:sp>
          <p:nvSpPr>
            <p:cNvPr id="34830" name="Line 14"/>
            <p:cNvSpPr>
              <a:spLocks noChangeShapeType="1"/>
            </p:cNvSpPr>
            <p:nvPr/>
          </p:nvSpPr>
          <p:spPr bwMode="auto">
            <a:xfrm rot="10800000" flipV="1">
              <a:off x="476" y="2614"/>
              <a:ext cx="0" cy="13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31" name="Line 15"/>
            <p:cNvSpPr>
              <a:spLocks noChangeShapeType="1"/>
            </p:cNvSpPr>
            <p:nvPr/>
          </p:nvSpPr>
          <p:spPr bwMode="auto">
            <a:xfrm>
              <a:off x="476" y="3975"/>
              <a:ext cx="140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32" name="Text Box 16"/>
            <p:cNvSpPr txBox="1">
              <a:spLocks noChangeArrowheads="1"/>
            </p:cNvSpPr>
            <p:nvPr/>
          </p:nvSpPr>
          <p:spPr bwMode="auto">
            <a:xfrm>
              <a:off x="1104" y="3974"/>
              <a:ext cx="9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1800"/>
                <a:t>Height (time) </a:t>
              </a:r>
            </a:p>
          </p:txBody>
        </p:sp>
        <p:sp>
          <p:nvSpPr>
            <p:cNvPr id="34833" name="Text Box 17"/>
            <p:cNvSpPr txBox="1">
              <a:spLocks noChangeArrowheads="1"/>
            </p:cNvSpPr>
            <p:nvPr/>
          </p:nvSpPr>
          <p:spPr bwMode="auto">
            <a:xfrm rot="-5400000">
              <a:off x="-57" y="305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1800"/>
                <a:t>Frequency</a:t>
              </a:r>
              <a:endParaRPr lang="it-IT" sz="1800">
                <a:solidFill>
                  <a:srgbClr val="FFFF00"/>
                </a:solidFill>
              </a:endParaRPr>
            </a:p>
          </p:txBody>
        </p:sp>
      </p:grpSp>
      <p:sp>
        <p:nvSpPr>
          <p:cNvPr id="34834" name="Freeform 18"/>
          <p:cNvSpPr>
            <a:spLocks/>
          </p:cNvSpPr>
          <p:nvPr/>
        </p:nvSpPr>
        <p:spPr bwMode="auto">
          <a:xfrm>
            <a:off x="971550" y="2974975"/>
            <a:ext cx="647700" cy="2941636"/>
          </a:xfrm>
          <a:custGeom>
            <a:avLst/>
            <a:gdLst>
              <a:gd name="T0" fmla="*/ 424 w 424"/>
              <a:gd name="T1" fmla="*/ 0 h 1905"/>
              <a:gd name="T2" fmla="*/ 61 w 424"/>
              <a:gd name="T3" fmla="*/ 454 h 1905"/>
              <a:gd name="T4" fmla="*/ 61 w 424"/>
              <a:gd name="T5" fmla="*/ 1905 h 1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4" h="1905">
                <a:moveTo>
                  <a:pt x="424" y="0"/>
                </a:moveTo>
                <a:cubicBezTo>
                  <a:pt x="273" y="68"/>
                  <a:pt x="122" y="137"/>
                  <a:pt x="61" y="454"/>
                </a:cubicBezTo>
                <a:cubicBezTo>
                  <a:pt x="0" y="771"/>
                  <a:pt x="30" y="1338"/>
                  <a:pt x="61" y="1905"/>
                </a:cubicBezTo>
              </a:path>
            </a:pathLst>
          </a:custGeom>
          <a:noFill/>
          <a:ln w="158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835" name="Freeform 19"/>
          <p:cNvSpPr>
            <a:spLocks/>
          </p:cNvSpPr>
          <p:nvPr/>
        </p:nvSpPr>
        <p:spPr bwMode="auto">
          <a:xfrm>
            <a:off x="2235199" y="1989138"/>
            <a:ext cx="765175" cy="2284416"/>
          </a:xfrm>
          <a:custGeom>
            <a:avLst/>
            <a:gdLst>
              <a:gd name="T0" fmla="*/ 317 w 552"/>
              <a:gd name="T1" fmla="*/ 0 h 1451"/>
              <a:gd name="T2" fmla="*/ 499 w 552"/>
              <a:gd name="T3" fmla="*/ 771 h 1451"/>
              <a:gd name="T4" fmla="*/ 0 w 552"/>
              <a:gd name="T5" fmla="*/ 1451 h 1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2" h="1451">
                <a:moveTo>
                  <a:pt x="317" y="0"/>
                </a:moveTo>
                <a:cubicBezTo>
                  <a:pt x="434" y="264"/>
                  <a:pt x="552" y="529"/>
                  <a:pt x="499" y="771"/>
                </a:cubicBezTo>
                <a:cubicBezTo>
                  <a:pt x="446" y="1013"/>
                  <a:pt x="223" y="1232"/>
                  <a:pt x="0" y="1451"/>
                </a:cubicBezTo>
              </a:path>
            </a:pathLst>
          </a:cu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4836" name="Group 20"/>
          <p:cNvGrpSpPr>
            <a:grpSpLocks/>
          </p:cNvGrpSpPr>
          <p:nvPr/>
        </p:nvGrpSpPr>
        <p:grpSpPr bwMode="auto">
          <a:xfrm>
            <a:off x="1654175" y="2819400"/>
            <a:ext cx="754063" cy="304800"/>
            <a:chOff x="1042" y="1776"/>
            <a:chExt cx="475" cy="192"/>
          </a:xfrm>
        </p:grpSpPr>
        <p:sp>
          <p:nvSpPr>
            <p:cNvPr id="34837" name="Oval 21"/>
            <p:cNvSpPr>
              <a:spLocks noChangeArrowheads="1"/>
            </p:cNvSpPr>
            <p:nvPr/>
          </p:nvSpPr>
          <p:spPr bwMode="auto">
            <a:xfrm>
              <a:off x="1042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38" name="Text Box 22"/>
            <p:cNvSpPr txBox="1">
              <a:spLocks noChangeArrowheads="1"/>
            </p:cNvSpPr>
            <p:nvPr/>
          </p:nvSpPr>
          <p:spPr bwMode="auto">
            <a:xfrm>
              <a:off x="1056" y="1776"/>
              <a:ext cx="4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/>
                <a:t>high </a:t>
              </a:r>
              <a:r>
                <a:rPr lang="fr-FR" sz="1400" i="1"/>
                <a:t>n</a:t>
              </a:r>
              <a:r>
                <a:rPr lang="fr-FR" sz="1400" i="1" baseline="-25000"/>
                <a:t>e</a:t>
              </a:r>
              <a:endParaRPr lang="fr-FR" sz="1400"/>
            </a:p>
          </p:txBody>
        </p:sp>
      </p:grpSp>
      <p:grpSp>
        <p:nvGrpSpPr>
          <p:cNvPr id="34839" name="Group 23"/>
          <p:cNvGrpSpPr>
            <a:grpSpLocks/>
          </p:cNvGrpSpPr>
          <p:nvPr/>
        </p:nvGrpSpPr>
        <p:grpSpPr bwMode="auto">
          <a:xfrm>
            <a:off x="2557463" y="1828800"/>
            <a:ext cx="685800" cy="304800"/>
            <a:chOff x="1042" y="1776"/>
            <a:chExt cx="432" cy="192"/>
          </a:xfrm>
        </p:grpSpPr>
        <p:sp>
          <p:nvSpPr>
            <p:cNvPr id="34840" name="Oval 24"/>
            <p:cNvSpPr>
              <a:spLocks noChangeArrowheads="1"/>
            </p:cNvSpPr>
            <p:nvPr/>
          </p:nvSpPr>
          <p:spPr bwMode="auto">
            <a:xfrm>
              <a:off x="1042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41" name="Text Box 25"/>
            <p:cNvSpPr txBox="1">
              <a:spLocks noChangeArrowheads="1"/>
            </p:cNvSpPr>
            <p:nvPr/>
          </p:nvSpPr>
          <p:spPr bwMode="auto">
            <a:xfrm>
              <a:off x="1056" y="1776"/>
              <a:ext cx="4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/>
                <a:t>low </a:t>
              </a:r>
              <a:r>
                <a:rPr lang="fr-FR" sz="1400" i="1"/>
                <a:t>n</a:t>
              </a:r>
              <a:r>
                <a:rPr lang="fr-FR" sz="1400" i="1" baseline="-25000"/>
                <a:t>e</a:t>
              </a:r>
              <a:endParaRPr lang="fr-FR" sz="1400"/>
            </a:p>
          </p:txBody>
        </p:sp>
      </p:grpSp>
      <p:grpSp>
        <p:nvGrpSpPr>
          <p:cNvPr id="34842" name="Group 26"/>
          <p:cNvGrpSpPr>
            <a:grpSpLocks/>
          </p:cNvGrpSpPr>
          <p:nvPr/>
        </p:nvGrpSpPr>
        <p:grpSpPr bwMode="auto">
          <a:xfrm>
            <a:off x="1998663" y="4273554"/>
            <a:ext cx="593725" cy="395288"/>
            <a:chOff x="1056" y="724"/>
            <a:chExt cx="374" cy="249"/>
          </a:xfrm>
        </p:grpSpPr>
        <p:sp>
          <p:nvSpPr>
            <p:cNvPr id="34843" name="Oval 27"/>
            <p:cNvSpPr>
              <a:spLocks noChangeArrowheads="1"/>
            </p:cNvSpPr>
            <p:nvPr/>
          </p:nvSpPr>
          <p:spPr bwMode="auto">
            <a:xfrm>
              <a:off x="1122" y="7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44" name="Text Box 28"/>
            <p:cNvSpPr txBox="1">
              <a:spLocks noChangeArrowheads="1"/>
            </p:cNvSpPr>
            <p:nvPr/>
          </p:nvSpPr>
          <p:spPr bwMode="auto">
            <a:xfrm>
              <a:off x="1056" y="781"/>
              <a:ext cx="37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 err="1"/>
                <a:t>low</a:t>
              </a:r>
              <a:r>
                <a:rPr lang="fr-FR" sz="1400" dirty="0"/>
                <a:t> </a:t>
              </a:r>
              <a:r>
                <a:rPr lang="fr-FR" sz="1400" i="1" dirty="0">
                  <a:sym typeface="Symbol" charset="0"/>
                </a:rPr>
                <a:t></a:t>
              </a:r>
              <a:endParaRPr lang="fr-FR" sz="1400" dirty="0"/>
            </a:p>
          </p:txBody>
        </p:sp>
      </p:grpSp>
      <p:grpSp>
        <p:nvGrpSpPr>
          <p:cNvPr id="34845" name="Group 29"/>
          <p:cNvGrpSpPr>
            <a:grpSpLocks/>
          </p:cNvGrpSpPr>
          <p:nvPr/>
        </p:nvGrpSpPr>
        <p:grpSpPr bwMode="auto">
          <a:xfrm>
            <a:off x="1016000" y="5916611"/>
            <a:ext cx="742950" cy="304800"/>
            <a:chOff x="640" y="3703"/>
            <a:chExt cx="468" cy="192"/>
          </a:xfrm>
        </p:grpSpPr>
        <p:sp>
          <p:nvSpPr>
            <p:cNvPr id="34846" name="Oval 30"/>
            <p:cNvSpPr>
              <a:spLocks noChangeArrowheads="1"/>
            </p:cNvSpPr>
            <p:nvPr/>
          </p:nvSpPr>
          <p:spPr bwMode="auto">
            <a:xfrm>
              <a:off x="640" y="372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47" name="Text Box 31"/>
            <p:cNvSpPr txBox="1">
              <a:spLocks noChangeArrowheads="1"/>
            </p:cNvSpPr>
            <p:nvPr/>
          </p:nvSpPr>
          <p:spPr bwMode="auto">
            <a:xfrm>
              <a:off x="691" y="3703"/>
              <a:ext cx="41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 err="1"/>
                <a:t>high</a:t>
              </a:r>
              <a:r>
                <a:rPr lang="fr-FR" sz="1400" dirty="0"/>
                <a:t> </a:t>
              </a:r>
              <a:r>
                <a:rPr lang="fr-FR" sz="1400" dirty="0">
                  <a:sym typeface="Symbol" charset="0"/>
                </a:rPr>
                <a:t></a:t>
              </a:r>
              <a:endParaRPr lang="fr-FR" sz="1400" dirty="0"/>
            </a:p>
          </p:txBody>
        </p:sp>
      </p:grpSp>
      <p:sp>
        <p:nvSpPr>
          <p:cNvPr id="34851" name="Line 35"/>
          <p:cNvSpPr>
            <a:spLocks noChangeShapeType="1"/>
          </p:cNvSpPr>
          <p:nvPr/>
        </p:nvSpPr>
        <p:spPr bwMode="auto">
          <a:xfrm rot="21540000" flipV="1">
            <a:off x="1046497" y="4352804"/>
            <a:ext cx="1091529" cy="1589330"/>
          </a:xfrm>
          <a:prstGeom prst="line">
            <a:avLst/>
          </a:prstGeom>
          <a:noFill/>
          <a:ln w="25400">
            <a:solidFill>
              <a:srgbClr val="FF233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>
              <a:defRPr/>
            </a:pPr>
            <a:r>
              <a:rPr lang="fr-FR" sz="2800" dirty="0" err="1">
                <a:solidFill>
                  <a:srgbClr val="000090"/>
                </a:solidFill>
              </a:rPr>
              <a:t>Solar</a:t>
            </a:r>
            <a:r>
              <a:rPr lang="fr-FR" sz="2800" dirty="0">
                <a:solidFill>
                  <a:srgbClr val="000090"/>
                </a:solidFill>
              </a:rPr>
              <a:t> </a:t>
            </a:r>
            <a:r>
              <a:rPr lang="fr-FR" sz="2800" dirty="0" err="1">
                <a:solidFill>
                  <a:srgbClr val="000090"/>
                </a:solidFill>
              </a:rPr>
              <a:t>flares</a:t>
            </a:r>
            <a:r>
              <a:rPr lang="fr-FR" sz="2800" dirty="0">
                <a:solidFill>
                  <a:srgbClr val="000090"/>
                </a:solidFill>
              </a:rPr>
              <a:t> – </a:t>
            </a:r>
            <a:r>
              <a:rPr lang="fr-FR" sz="2800" dirty="0" err="1">
                <a:solidFill>
                  <a:srgbClr val="000090"/>
                </a:solidFill>
              </a:rPr>
              <a:t>energy</a:t>
            </a:r>
            <a:r>
              <a:rPr lang="fr-FR" sz="2800" dirty="0">
                <a:solidFill>
                  <a:srgbClr val="000090"/>
                </a:solidFill>
              </a:rPr>
              <a:t> release and </a:t>
            </a:r>
            <a:r>
              <a:rPr lang="fr-FR" sz="2800" dirty="0" err="1">
                <a:solidFill>
                  <a:srgbClr val="000090"/>
                </a:solidFill>
              </a:rPr>
              <a:t>particle</a:t>
            </a:r>
            <a:r>
              <a:rPr lang="fr-FR" sz="2800" dirty="0">
                <a:solidFill>
                  <a:srgbClr val="000090"/>
                </a:solidFill>
              </a:rPr>
              <a:t> </a:t>
            </a:r>
            <a:r>
              <a:rPr lang="fr-FR" sz="2800" dirty="0" err="1">
                <a:solidFill>
                  <a:srgbClr val="000090"/>
                </a:solidFill>
              </a:rPr>
              <a:t>acceleration</a:t>
            </a:r>
            <a:endParaRPr lang="fr-FR" sz="2800" dirty="0">
              <a:solidFill>
                <a:srgbClr val="000090"/>
              </a:solidFill>
            </a:endParaRPr>
          </a:p>
          <a:p>
            <a:pPr algn="r" eaLnBrk="1" hangingPunct="1"/>
            <a:r>
              <a:rPr lang="fr-FR" sz="2400" dirty="0" err="1" smtClean="0">
                <a:solidFill>
                  <a:srgbClr val="000090"/>
                </a:solidFill>
              </a:rPr>
              <a:t>Why</a:t>
            </a:r>
            <a:r>
              <a:rPr lang="fr-FR" sz="2400" dirty="0" smtClean="0">
                <a:solidFill>
                  <a:srgbClr val="000090"/>
                </a:solidFill>
              </a:rPr>
              <a:t> not </a:t>
            </a:r>
            <a:r>
              <a:rPr lang="fr-FR" sz="2400" dirty="0" err="1" smtClean="0">
                <a:solidFill>
                  <a:srgbClr val="000090"/>
                </a:solidFill>
              </a:rPr>
              <a:t>using</a:t>
            </a:r>
            <a:r>
              <a:rPr lang="fr-FR" sz="2400" dirty="0" smtClean="0">
                <a:solidFill>
                  <a:srgbClr val="000090"/>
                </a:solidFill>
              </a:rPr>
              <a:t> radio </a:t>
            </a:r>
            <a:r>
              <a:rPr lang="fr-FR" sz="2400" dirty="0" err="1" smtClean="0">
                <a:solidFill>
                  <a:srgbClr val="000090"/>
                </a:solidFill>
              </a:rPr>
              <a:t>emission</a:t>
            </a:r>
            <a:r>
              <a:rPr lang="fr-FR" sz="2400" dirty="0" smtClean="0">
                <a:solidFill>
                  <a:srgbClr val="000090"/>
                </a:solidFill>
              </a:rPr>
              <a:t> </a:t>
            </a:r>
            <a:r>
              <a:rPr lang="fr-FR" sz="2400" dirty="0" err="1" smtClean="0">
                <a:solidFill>
                  <a:srgbClr val="000090"/>
                </a:solidFill>
              </a:rPr>
              <a:t>from</a:t>
            </a:r>
            <a:r>
              <a:rPr lang="fr-FR" sz="2400" dirty="0" smtClean="0">
                <a:solidFill>
                  <a:srgbClr val="000090"/>
                </a:solidFill>
              </a:rPr>
              <a:t> </a:t>
            </a:r>
            <a:r>
              <a:rPr lang="fr-FR" sz="2400" dirty="0" err="1" smtClean="0">
                <a:solidFill>
                  <a:srgbClr val="000090"/>
                </a:solidFill>
              </a:rPr>
              <a:t>electron</a:t>
            </a:r>
            <a:r>
              <a:rPr lang="fr-FR" sz="2400" dirty="0" smtClean="0">
                <a:solidFill>
                  <a:srgbClr val="000090"/>
                </a:solidFill>
              </a:rPr>
              <a:t> </a:t>
            </a:r>
            <a:r>
              <a:rPr lang="fr-FR" sz="2400" dirty="0" err="1" smtClean="0">
                <a:solidFill>
                  <a:srgbClr val="000090"/>
                </a:solidFill>
              </a:rPr>
              <a:t>beams</a:t>
            </a:r>
            <a:endParaRPr lang="fr-FR" sz="5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6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KRW_fg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32" y="4361589"/>
            <a:ext cx="3238722" cy="17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A931C-73DD-6641-8221-8B70A8B3C5D7}" type="slidenum">
              <a:rPr lang="fr-FR"/>
              <a:pPr/>
              <a:t>28</a:t>
            </a:fld>
            <a:endParaRPr lang="fr-FR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427538" y="1371600"/>
            <a:ext cx="4537075" cy="5297488"/>
          </a:xfrm>
        </p:spPr>
        <p:txBody>
          <a:bodyPr/>
          <a:lstStyle/>
          <a:p>
            <a:r>
              <a:rPr lang="it-IT" sz="2000" dirty="0" smtClean="0">
                <a:solidFill>
                  <a:srgbClr val="000090"/>
                </a:solidFill>
              </a:rPr>
              <a:t>Shock </a:t>
            </a:r>
            <a:r>
              <a:rPr lang="it-IT" sz="2000" dirty="0" err="1" smtClean="0">
                <a:solidFill>
                  <a:srgbClr val="000090"/>
                </a:solidFill>
              </a:rPr>
              <a:t>wave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rising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through</a:t>
            </a:r>
            <a:r>
              <a:rPr lang="it-IT" sz="2000" dirty="0">
                <a:solidFill>
                  <a:srgbClr val="000090"/>
                </a:solidFill>
              </a:rPr>
              <a:t> corona 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 </a:t>
            </a:r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e-</a:t>
            </a:r>
            <a:r>
              <a:rPr lang="it-IT" sz="2000" dirty="0" err="1" smtClean="0">
                <a:solidFill>
                  <a:srgbClr val="000090"/>
                </a:solidFill>
                <a:sym typeface="Symbol" charset="0"/>
              </a:rPr>
              <a:t>reflection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 </a:t>
            </a:r>
            <a:r>
              <a:rPr lang="it-IT" sz="2000" dirty="0" err="1" smtClean="0">
                <a:solidFill>
                  <a:srgbClr val="000090"/>
                </a:solidFill>
              </a:rPr>
              <a:t>Langmuir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waves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at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decreasing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</a:t>
            </a:r>
            <a:endParaRPr lang="it-IT" sz="2000" dirty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</a:pPr>
            <a:endParaRPr lang="it-IT" sz="2000" dirty="0">
              <a:solidFill>
                <a:srgbClr val="000090"/>
              </a:solidFill>
            </a:endParaRPr>
          </a:p>
          <a:p>
            <a:r>
              <a:rPr lang="it-IT" sz="2000" dirty="0" err="1">
                <a:solidFill>
                  <a:srgbClr val="000090"/>
                </a:solidFill>
              </a:rPr>
              <a:t>Coupling</a:t>
            </a:r>
            <a:r>
              <a:rPr lang="it-IT" sz="2000" dirty="0">
                <a:solidFill>
                  <a:srgbClr val="000090"/>
                </a:solidFill>
              </a:rPr>
              <a:t> with </a:t>
            </a:r>
            <a:r>
              <a:rPr lang="it-IT" sz="2000" dirty="0" err="1">
                <a:solidFill>
                  <a:srgbClr val="000090"/>
                </a:solidFill>
              </a:rPr>
              <a:t>ion</a:t>
            </a:r>
            <a:r>
              <a:rPr lang="it-IT" sz="2000" dirty="0">
                <a:solidFill>
                  <a:srgbClr val="000090"/>
                </a:solidFill>
              </a:rPr>
              <a:t> sound </a:t>
            </a:r>
            <a:r>
              <a:rPr lang="it-IT" sz="2000" dirty="0" err="1">
                <a:solidFill>
                  <a:srgbClr val="000090"/>
                </a:solidFill>
              </a:rPr>
              <a:t>waves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</a:p>
          <a:p>
            <a:pPr>
              <a:buFontTx/>
              <a:buNone/>
            </a:pPr>
            <a:r>
              <a:rPr lang="it-IT" sz="2000" dirty="0">
                <a:solidFill>
                  <a:srgbClr val="000090"/>
                </a:solidFill>
              </a:rPr>
              <a:t>	(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</a:t>
            </a:r>
            <a:r>
              <a:rPr lang="it-IT" sz="2000" baseline="-25000" dirty="0" err="1">
                <a:solidFill>
                  <a:srgbClr val="000090"/>
                </a:solidFill>
                <a:sym typeface="Symbol" charset="0"/>
              </a:rPr>
              <a:t>S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&lt;&lt;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L</a:t>
            </a:r>
            <a:r>
              <a:rPr lang="it-IT" sz="2000" dirty="0">
                <a:solidFill>
                  <a:srgbClr val="000090"/>
                </a:solidFill>
              </a:rPr>
              <a:t>) or </a:t>
            </a:r>
            <a:r>
              <a:rPr lang="it-IT" sz="2000" dirty="0" err="1">
                <a:solidFill>
                  <a:srgbClr val="000090"/>
                </a:solidFill>
              </a:rPr>
              <a:t>Langmuir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waves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</a:p>
          <a:p>
            <a:pPr>
              <a:buFontTx/>
              <a:buNone/>
            </a:pPr>
            <a:r>
              <a:rPr lang="it-IT" sz="2000" dirty="0">
                <a:solidFill>
                  <a:srgbClr val="000090"/>
                </a:solidFill>
              </a:rPr>
              <a:t>	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</a:t>
            </a:r>
            <a:r>
              <a:rPr lang="it-IT" sz="2000" dirty="0">
                <a:solidFill>
                  <a:srgbClr val="000090"/>
                </a:solidFill>
              </a:rPr>
              <a:t> EM </a:t>
            </a:r>
            <a:r>
              <a:rPr lang="it-IT" sz="2000" dirty="0" err="1">
                <a:solidFill>
                  <a:srgbClr val="000090"/>
                </a:solidFill>
              </a:rPr>
              <a:t>waves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smtClean="0">
                <a:solidFill>
                  <a:srgbClr val="000090"/>
                </a:solidFill>
              </a:rPr>
              <a:t>(T=</a:t>
            </a:r>
            <a:r>
              <a:rPr lang="it-IT" sz="2000" dirty="0" err="1" smtClean="0">
                <a:solidFill>
                  <a:srgbClr val="000090"/>
                </a:solidFill>
              </a:rPr>
              <a:t>transverse</a:t>
            </a:r>
            <a:r>
              <a:rPr lang="it-IT" sz="2000" dirty="0" smtClean="0">
                <a:solidFill>
                  <a:srgbClr val="000090"/>
                </a:solidFill>
              </a:rPr>
              <a:t>) </a:t>
            </a:r>
            <a:r>
              <a:rPr lang="it-IT" sz="2000" dirty="0" err="1" smtClean="0">
                <a:solidFill>
                  <a:srgbClr val="000090"/>
                </a:solidFill>
              </a:rPr>
              <a:t>at</a:t>
            </a:r>
            <a:endParaRPr lang="it-IT" sz="2000" dirty="0">
              <a:solidFill>
                <a:srgbClr val="000090"/>
              </a:solidFill>
            </a:endParaRPr>
          </a:p>
          <a:p>
            <a:pPr lvl="1"/>
            <a:r>
              <a:rPr lang="it-IT" sz="2000" dirty="0">
                <a:solidFill>
                  <a:srgbClr val="000090"/>
                </a:solidFill>
                <a:sym typeface="Symbol" charset="0"/>
              </a:rPr>
              <a:t>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T 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= 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L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+ </a:t>
            </a:r>
            <a:r>
              <a:rPr lang="it-IT" sz="2000" baseline="-25000" dirty="0" err="1">
                <a:solidFill>
                  <a:srgbClr val="000090"/>
                </a:solidFill>
                <a:sym typeface="Symbol" charset="0"/>
              </a:rPr>
              <a:t>S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 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L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 </a:t>
            </a:r>
            <a:r>
              <a:rPr lang="it-IT" sz="2000" baseline="-25000" dirty="0" smtClean="0">
                <a:solidFill>
                  <a:srgbClr val="000090"/>
                </a:solidFill>
                <a:sym typeface="Symbol" charset="0"/>
              </a:rPr>
              <a:t>pe </a:t>
            </a:r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~ √</a:t>
            </a:r>
            <a:r>
              <a:rPr lang="it-IT" sz="2000" i="1" dirty="0" smtClean="0">
                <a:solidFill>
                  <a:srgbClr val="000090"/>
                </a:solidFill>
                <a:sym typeface="Symbol" charset="0"/>
              </a:rPr>
              <a:t>n</a:t>
            </a:r>
            <a:r>
              <a:rPr lang="it-IT" sz="2000" baseline="-25000" dirty="0" smtClean="0">
                <a:solidFill>
                  <a:srgbClr val="000090"/>
                </a:solidFill>
                <a:sym typeface="Symbol" charset="0"/>
              </a:rPr>
              <a:t>e</a:t>
            </a:r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 “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fundamental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”</a:t>
            </a:r>
          </a:p>
          <a:p>
            <a:pPr lvl="1"/>
            <a:r>
              <a:rPr lang="it-IT" sz="2000" dirty="0">
                <a:solidFill>
                  <a:srgbClr val="000090"/>
                </a:solidFill>
                <a:sym typeface="Symbol" charset="0"/>
              </a:rPr>
              <a:t>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T 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= 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L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+ 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L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= 2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L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 2</a:t>
            </a:r>
            <a:r>
              <a:rPr lang="it-IT" sz="2000" baseline="-25000" dirty="0">
                <a:solidFill>
                  <a:srgbClr val="000090"/>
                </a:solidFill>
                <a:sym typeface="Symbol" charset="0"/>
              </a:rPr>
              <a:t>pe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“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harmonic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”</a:t>
            </a:r>
            <a:endParaRPr lang="it-IT" sz="2000" dirty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</a:pPr>
            <a:endParaRPr lang="it-IT" sz="2000" dirty="0">
              <a:solidFill>
                <a:srgbClr val="000090"/>
              </a:solidFill>
            </a:endParaRPr>
          </a:p>
          <a:p>
            <a:r>
              <a:rPr lang="it-IT" sz="2000" dirty="0" err="1" smtClean="0">
                <a:solidFill>
                  <a:srgbClr val="000090"/>
                </a:solidFill>
              </a:rPr>
              <a:t>Burst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that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drifts</a:t>
            </a:r>
            <a:r>
              <a:rPr lang="it-IT" sz="2000" dirty="0">
                <a:solidFill>
                  <a:srgbClr val="000090"/>
                </a:solidFill>
              </a:rPr>
              <a:t> from high 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to 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low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 </a:t>
            </a:r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more </a:t>
            </a:r>
            <a:r>
              <a:rPr lang="it-IT" sz="2000" dirty="0" err="1" smtClean="0">
                <a:solidFill>
                  <a:srgbClr val="000090"/>
                </a:solidFill>
                <a:sym typeface="Symbol" charset="0"/>
              </a:rPr>
              <a:t>slowly</a:t>
            </a:r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sym typeface="Symbol" charset="0"/>
              </a:rPr>
              <a:t>than</a:t>
            </a:r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sym typeface="Symbol" charset="0"/>
              </a:rPr>
              <a:t>type</a:t>
            </a:r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 III (“</a:t>
            </a:r>
            <a:r>
              <a:rPr lang="it-IT" sz="2000" dirty="0" err="1" smtClean="0">
                <a:solidFill>
                  <a:srgbClr val="000090"/>
                </a:solidFill>
                <a:sym typeface="Symbol" charset="0"/>
              </a:rPr>
              <a:t>type</a:t>
            </a:r>
            <a:r>
              <a:rPr lang="it-IT" sz="2000" dirty="0" smtClean="0">
                <a:solidFill>
                  <a:srgbClr val="000090"/>
                </a:solidFill>
                <a:sym typeface="Symbol" charset="0"/>
              </a:rPr>
              <a:t> II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” 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burst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); 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lower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  </a:t>
            </a:r>
            <a:r>
              <a:rPr lang="it-IT" sz="2000" dirty="0" err="1">
                <a:solidFill>
                  <a:srgbClr val="000090"/>
                </a:solidFill>
                <a:sym typeface="Symbol" charset="0"/>
              </a:rPr>
              <a:t>greater</a:t>
            </a:r>
            <a:r>
              <a:rPr lang="it-IT" sz="2000" dirty="0">
                <a:solidFill>
                  <a:srgbClr val="000090"/>
                </a:solidFill>
                <a:sym typeface="Symbo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sym typeface="Symbol" charset="0"/>
              </a:rPr>
              <a:t>height</a:t>
            </a:r>
            <a:endParaRPr lang="it-IT" sz="2000" dirty="0">
              <a:solidFill>
                <a:srgbClr val="000090"/>
              </a:solidFill>
              <a:sym typeface="Symbol" charset="0"/>
            </a:endParaRPr>
          </a:p>
        </p:txBody>
      </p:sp>
      <p:sp>
        <p:nvSpPr>
          <p:cNvPr id="34826" name="Arc 10"/>
          <p:cNvSpPr>
            <a:spLocks/>
          </p:cNvSpPr>
          <p:nvPr/>
        </p:nvSpPr>
        <p:spPr bwMode="auto">
          <a:xfrm>
            <a:off x="611188" y="2636838"/>
            <a:ext cx="1368425" cy="13684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234726" y="1409700"/>
            <a:ext cx="12831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sz="1800" dirty="0" smtClean="0">
                <a:solidFill>
                  <a:srgbClr val="000090"/>
                </a:solidFill>
              </a:rPr>
              <a:t>Shock </a:t>
            </a:r>
            <a:r>
              <a:rPr lang="it-IT" sz="1800" dirty="0" err="1" smtClean="0">
                <a:solidFill>
                  <a:srgbClr val="000090"/>
                </a:solidFill>
              </a:rPr>
              <a:t>wave</a:t>
            </a:r>
            <a:endParaRPr lang="it-IT" sz="1800" dirty="0">
              <a:solidFill>
                <a:srgbClr val="000090"/>
              </a:solidFill>
            </a:endParaRPr>
          </a:p>
        </p:txBody>
      </p:sp>
      <p:grpSp>
        <p:nvGrpSpPr>
          <p:cNvPr id="34829" name="Group 13"/>
          <p:cNvGrpSpPr>
            <a:grpSpLocks/>
          </p:cNvGrpSpPr>
          <p:nvPr/>
        </p:nvGrpSpPr>
        <p:grpSpPr bwMode="auto">
          <a:xfrm>
            <a:off x="357188" y="4149725"/>
            <a:ext cx="2951162" cy="2525713"/>
            <a:chOff x="225" y="2614"/>
            <a:chExt cx="1859" cy="1591"/>
          </a:xfrm>
        </p:grpSpPr>
        <p:sp>
          <p:nvSpPr>
            <p:cNvPr id="34830" name="Line 14"/>
            <p:cNvSpPr>
              <a:spLocks noChangeShapeType="1"/>
            </p:cNvSpPr>
            <p:nvPr/>
          </p:nvSpPr>
          <p:spPr bwMode="auto">
            <a:xfrm rot="10800000" flipV="1">
              <a:off x="476" y="2614"/>
              <a:ext cx="0" cy="13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31" name="Line 15"/>
            <p:cNvSpPr>
              <a:spLocks noChangeShapeType="1"/>
            </p:cNvSpPr>
            <p:nvPr/>
          </p:nvSpPr>
          <p:spPr bwMode="auto">
            <a:xfrm>
              <a:off x="476" y="3975"/>
              <a:ext cx="140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32" name="Text Box 16"/>
            <p:cNvSpPr txBox="1">
              <a:spLocks noChangeArrowheads="1"/>
            </p:cNvSpPr>
            <p:nvPr/>
          </p:nvSpPr>
          <p:spPr bwMode="auto">
            <a:xfrm>
              <a:off x="1104" y="3974"/>
              <a:ext cx="9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1800"/>
                <a:t>Height (time) </a:t>
              </a:r>
            </a:p>
          </p:txBody>
        </p:sp>
        <p:sp>
          <p:nvSpPr>
            <p:cNvPr id="34833" name="Text Box 17"/>
            <p:cNvSpPr txBox="1">
              <a:spLocks noChangeArrowheads="1"/>
            </p:cNvSpPr>
            <p:nvPr/>
          </p:nvSpPr>
          <p:spPr bwMode="auto">
            <a:xfrm rot="-5400000">
              <a:off x="-57" y="305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1800"/>
                <a:t>Frequency</a:t>
              </a:r>
              <a:endParaRPr lang="it-IT" sz="1800">
                <a:solidFill>
                  <a:srgbClr val="FFFF00"/>
                </a:solidFill>
              </a:endParaRPr>
            </a:p>
          </p:txBody>
        </p:sp>
      </p:grpSp>
      <p:sp>
        <p:nvSpPr>
          <p:cNvPr id="34834" name="Freeform 18"/>
          <p:cNvSpPr>
            <a:spLocks/>
          </p:cNvSpPr>
          <p:nvPr/>
        </p:nvSpPr>
        <p:spPr bwMode="auto">
          <a:xfrm>
            <a:off x="876301" y="2789238"/>
            <a:ext cx="981866" cy="3127373"/>
          </a:xfrm>
          <a:custGeom>
            <a:avLst/>
            <a:gdLst>
              <a:gd name="T0" fmla="*/ 424 w 424"/>
              <a:gd name="T1" fmla="*/ 0 h 1905"/>
              <a:gd name="T2" fmla="*/ 61 w 424"/>
              <a:gd name="T3" fmla="*/ 454 h 1905"/>
              <a:gd name="T4" fmla="*/ 61 w 424"/>
              <a:gd name="T5" fmla="*/ 1905 h 1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4" h="1905">
                <a:moveTo>
                  <a:pt x="424" y="0"/>
                </a:moveTo>
                <a:cubicBezTo>
                  <a:pt x="273" y="68"/>
                  <a:pt x="122" y="137"/>
                  <a:pt x="61" y="454"/>
                </a:cubicBezTo>
                <a:cubicBezTo>
                  <a:pt x="0" y="771"/>
                  <a:pt x="30" y="1338"/>
                  <a:pt x="61" y="1905"/>
                </a:cubicBezTo>
              </a:path>
            </a:pathLst>
          </a:custGeom>
          <a:noFill/>
          <a:ln w="158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4836" name="Group 20"/>
          <p:cNvGrpSpPr>
            <a:grpSpLocks/>
          </p:cNvGrpSpPr>
          <p:nvPr/>
        </p:nvGrpSpPr>
        <p:grpSpPr bwMode="auto">
          <a:xfrm>
            <a:off x="1858167" y="2636838"/>
            <a:ext cx="754063" cy="304800"/>
            <a:chOff x="1042" y="1776"/>
            <a:chExt cx="475" cy="192"/>
          </a:xfrm>
        </p:grpSpPr>
        <p:sp>
          <p:nvSpPr>
            <p:cNvPr id="34837" name="Oval 21"/>
            <p:cNvSpPr>
              <a:spLocks noChangeArrowheads="1"/>
            </p:cNvSpPr>
            <p:nvPr/>
          </p:nvSpPr>
          <p:spPr bwMode="auto">
            <a:xfrm>
              <a:off x="1042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38" name="Text Box 22"/>
            <p:cNvSpPr txBox="1">
              <a:spLocks noChangeArrowheads="1"/>
            </p:cNvSpPr>
            <p:nvPr/>
          </p:nvSpPr>
          <p:spPr bwMode="auto">
            <a:xfrm>
              <a:off x="1056" y="1776"/>
              <a:ext cx="4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 err="1"/>
                <a:t>high</a:t>
              </a:r>
              <a:r>
                <a:rPr lang="fr-FR" sz="1400" dirty="0"/>
                <a:t> </a:t>
              </a:r>
              <a:r>
                <a:rPr lang="fr-FR" sz="1400" i="1" dirty="0"/>
                <a:t>n</a:t>
              </a:r>
              <a:r>
                <a:rPr lang="fr-FR" sz="1400" i="1" baseline="-25000" dirty="0"/>
                <a:t>e</a:t>
              </a:r>
              <a:endParaRPr lang="fr-FR" sz="1400" dirty="0"/>
            </a:p>
          </p:txBody>
        </p:sp>
      </p:grpSp>
      <p:grpSp>
        <p:nvGrpSpPr>
          <p:cNvPr id="34839" name="Group 23"/>
          <p:cNvGrpSpPr>
            <a:grpSpLocks/>
          </p:cNvGrpSpPr>
          <p:nvPr/>
        </p:nvGrpSpPr>
        <p:grpSpPr bwMode="auto">
          <a:xfrm>
            <a:off x="2018013" y="1250824"/>
            <a:ext cx="685800" cy="304800"/>
            <a:chOff x="1042" y="1776"/>
            <a:chExt cx="432" cy="192"/>
          </a:xfrm>
        </p:grpSpPr>
        <p:sp>
          <p:nvSpPr>
            <p:cNvPr id="34840" name="Oval 24"/>
            <p:cNvSpPr>
              <a:spLocks noChangeArrowheads="1"/>
            </p:cNvSpPr>
            <p:nvPr/>
          </p:nvSpPr>
          <p:spPr bwMode="auto">
            <a:xfrm>
              <a:off x="1042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41" name="Text Box 25"/>
            <p:cNvSpPr txBox="1">
              <a:spLocks noChangeArrowheads="1"/>
            </p:cNvSpPr>
            <p:nvPr/>
          </p:nvSpPr>
          <p:spPr bwMode="auto">
            <a:xfrm>
              <a:off x="1056" y="1776"/>
              <a:ext cx="4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 err="1"/>
                <a:t>low</a:t>
              </a:r>
              <a:r>
                <a:rPr lang="fr-FR" sz="1400" dirty="0"/>
                <a:t> </a:t>
              </a:r>
              <a:r>
                <a:rPr lang="fr-FR" sz="1400" i="1" dirty="0"/>
                <a:t>n</a:t>
              </a:r>
              <a:r>
                <a:rPr lang="fr-FR" sz="1400" i="1" baseline="-25000" dirty="0"/>
                <a:t>e</a:t>
              </a:r>
              <a:endParaRPr lang="fr-FR" sz="1400" dirty="0"/>
            </a:p>
          </p:txBody>
        </p:sp>
      </p:grpSp>
      <p:grpSp>
        <p:nvGrpSpPr>
          <p:cNvPr id="34842" name="Group 26"/>
          <p:cNvGrpSpPr>
            <a:grpSpLocks/>
          </p:cNvGrpSpPr>
          <p:nvPr/>
        </p:nvGrpSpPr>
        <p:grpSpPr bwMode="auto">
          <a:xfrm>
            <a:off x="3028950" y="4483898"/>
            <a:ext cx="593725" cy="395288"/>
            <a:chOff x="1056" y="724"/>
            <a:chExt cx="374" cy="249"/>
          </a:xfrm>
        </p:grpSpPr>
        <p:sp>
          <p:nvSpPr>
            <p:cNvPr id="34843" name="Oval 27"/>
            <p:cNvSpPr>
              <a:spLocks noChangeArrowheads="1"/>
            </p:cNvSpPr>
            <p:nvPr/>
          </p:nvSpPr>
          <p:spPr bwMode="auto">
            <a:xfrm>
              <a:off x="1122" y="7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44" name="Text Box 28"/>
            <p:cNvSpPr txBox="1">
              <a:spLocks noChangeArrowheads="1"/>
            </p:cNvSpPr>
            <p:nvPr/>
          </p:nvSpPr>
          <p:spPr bwMode="auto">
            <a:xfrm>
              <a:off x="1056" y="781"/>
              <a:ext cx="37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 err="1"/>
                <a:t>low</a:t>
              </a:r>
              <a:r>
                <a:rPr lang="fr-FR" sz="1400" dirty="0"/>
                <a:t> </a:t>
              </a:r>
              <a:r>
                <a:rPr lang="fr-FR" sz="1400" i="1" dirty="0">
                  <a:sym typeface="Symbol" charset="0"/>
                </a:rPr>
                <a:t></a:t>
              </a:r>
              <a:endParaRPr lang="fr-FR" sz="1400" dirty="0"/>
            </a:p>
          </p:txBody>
        </p:sp>
      </p:grpSp>
      <p:grpSp>
        <p:nvGrpSpPr>
          <p:cNvPr id="34845" name="Group 29"/>
          <p:cNvGrpSpPr>
            <a:grpSpLocks/>
          </p:cNvGrpSpPr>
          <p:nvPr/>
        </p:nvGrpSpPr>
        <p:grpSpPr bwMode="auto">
          <a:xfrm>
            <a:off x="1016000" y="5916611"/>
            <a:ext cx="742950" cy="304800"/>
            <a:chOff x="640" y="3703"/>
            <a:chExt cx="468" cy="192"/>
          </a:xfrm>
        </p:grpSpPr>
        <p:sp>
          <p:nvSpPr>
            <p:cNvPr id="34846" name="Oval 30"/>
            <p:cNvSpPr>
              <a:spLocks noChangeArrowheads="1"/>
            </p:cNvSpPr>
            <p:nvPr/>
          </p:nvSpPr>
          <p:spPr bwMode="auto">
            <a:xfrm>
              <a:off x="640" y="372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47" name="Text Box 31"/>
            <p:cNvSpPr txBox="1">
              <a:spLocks noChangeArrowheads="1"/>
            </p:cNvSpPr>
            <p:nvPr/>
          </p:nvSpPr>
          <p:spPr bwMode="auto">
            <a:xfrm>
              <a:off x="691" y="3703"/>
              <a:ext cx="41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 err="1"/>
                <a:t>high</a:t>
              </a:r>
              <a:r>
                <a:rPr lang="fr-FR" sz="1400" dirty="0"/>
                <a:t> </a:t>
              </a:r>
              <a:r>
                <a:rPr lang="fr-FR" sz="1400" dirty="0">
                  <a:sym typeface="Symbol" charset="0"/>
                </a:rPr>
                <a:t></a:t>
              </a:r>
              <a:endParaRPr lang="fr-FR" sz="1400" dirty="0"/>
            </a:p>
          </p:txBody>
        </p:sp>
      </p:grpSp>
      <p:sp>
        <p:nvSpPr>
          <p:cNvPr id="34851" name="Line 35"/>
          <p:cNvSpPr>
            <a:spLocks noChangeShapeType="1"/>
          </p:cNvSpPr>
          <p:nvPr/>
        </p:nvSpPr>
        <p:spPr bwMode="auto">
          <a:xfrm rot="21540000" flipV="1">
            <a:off x="1048465" y="4578296"/>
            <a:ext cx="2097244" cy="1355044"/>
          </a:xfrm>
          <a:prstGeom prst="line">
            <a:avLst/>
          </a:prstGeom>
          <a:noFill/>
          <a:ln w="25400">
            <a:solidFill>
              <a:srgbClr val="FF233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>
              <a:defRPr/>
            </a:pPr>
            <a:r>
              <a:rPr lang="fr-FR" sz="2800" dirty="0" smtClean="0">
                <a:solidFill>
                  <a:srgbClr val="000090"/>
                </a:solidFill>
              </a:rPr>
              <a:t>Coronal mass </a:t>
            </a:r>
            <a:r>
              <a:rPr lang="fr-FR" sz="2800" dirty="0" err="1" smtClean="0">
                <a:solidFill>
                  <a:srgbClr val="000090"/>
                </a:solidFill>
              </a:rPr>
              <a:t>ejections</a:t>
            </a:r>
            <a:endParaRPr lang="fr-FR" sz="2800" dirty="0">
              <a:solidFill>
                <a:srgbClr val="000090"/>
              </a:solidFill>
            </a:endParaRPr>
          </a:p>
          <a:p>
            <a:pPr algn="r" eaLnBrk="1" hangingPunct="1"/>
            <a:r>
              <a:rPr lang="fr-FR" sz="2400" dirty="0" err="1" smtClean="0">
                <a:solidFill>
                  <a:srgbClr val="000090"/>
                </a:solidFill>
              </a:rPr>
              <a:t>Why</a:t>
            </a:r>
            <a:r>
              <a:rPr lang="fr-FR" sz="2400" dirty="0" smtClean="0">
                <a:solidFill>
                  <a:srgbClr val="000090"/>
                </a:solidFill>
              </a:rPr>
              <a:t> not </a:t>
            </a:r>
            <a:r>
              <a:rPr lang="fr-FR" sz="2400" dirty="0" err="1" smtClean="0">
                <a:solidFill>
                  <a:srgbClr val="000090"/>
                </a:solidFill>
              </a:rPr>
              <a:t>using</a:t>
            </a:r>
            <a:r>
              <a:rPr lang="fr-FR" sz="2400" dirty="0" smtClean="0">
                <a:solidFill>
                  <a:srgbClr val="000090"/>
                </a:solidFill>
              </a:rPr>
              <a:t> radio </a:t>
            </a:r>
            <a:r>
              <a:rPr lang="fr-FR" sz="2400" dirty="0" err="1" smtClean="0">
                <a:solidFill>
                  <a:srgbClr val="000090"/>
                </a:solidFill>
              </a:rPr>
              <a:t>emission</a:t>
            </a:r>
            <a:r>
              <a:rPr lang="fr-FR" sz="2400" dirty="0" smtClean="0">
                <a:solidFill>
                  <a:srgbClr val="000090"/>
                </a:solidFill>
              </a:rPr>
              <a:t> </a:t>
            </a:r>
            <a:r>
              <a:rPr lang="fr-FR" sz="2400" dirty="0" err="1" smtClean="0">
                <a:solidFill>
                  <a:srgbClr val="000090"/>
                </a:solidFill>
              </a:rPr>
              <a:t>from</a:t>
            </a:r>
            <a:r>
              <a:rPr lang="fr-FR" sz="2400" dirty="0" smtClean="0">
                <a:solidFill>
                  <a:srgbClr val="000090"/>
                </a:solidFill>
              </a:rPr>
              <a:t> a </a:t>
            </a:r>
            <a:r>
              <a:rPr lang="fr-FR" sz="2400" dirty="0" err="1" smtClean="0">
                <a:solidFill>
                  <a:srgbClr val="000090"/>
                </a:solidFill>
              </a:rPr>
              <a:t>shock</a:t>
            </a:r>
            <a:r>
              <a:rPr lang="fr-FR" sz="2400" dirty="0" smtClean="0">
                <a:solidFill>
                  <a:srgbClr val="000090"/>
                </a:solidFill>
              </a:rPr>
              <a:t> </a:t>
            </a:r>
            <a:r>
              <a:rPr lang="fr-FR" sz="2400" dirty="0" err="1" smtClean="0">
                <a:solidFill>
                  <a:srgbClr val="000090"/>
                </a:solidFill>
              </a:rPr>
              <a:t>wave</a:t>
            </a:r>
            <a:endParaRPr lang="fr-FR" sz="5400" dirty="0">
              <a:solidFill>
                <a:srgbClr val="000090"/>
              </a:solidFill>
            </a:endParaRPr>
          </a:p>
        </p:txBody>
      </p:sp>
      <p:sp>
        <p:nvSpPr>
          <p:cNvPr id="2" name="Forme libre 1"/>
          <p:cNvSpPr/>
          <p:nvPr/>
        </p:nvSpPr>
        <p:spPr>
          <a:xfrm>
            <a:off x="1424593" y="2412259"/>
            <a:ext cx="1098482" cy="213388"/>
          </a:xfrm>
          <a:custGeom>
            <a:avLst/>
            <a:gdLst>
              <a:gd name="connsiteX0" fmla="*/ 0 w 1098482"/>
              <a:gd name="connsiteY0" fmla="*/ 213388 h 213388"/>
              <a:gd name="connsiteX1" fmla="*/ 532077 w 1098482"/>
              <a:gd name="connsiteY1" fmla="*/ 7454 h 213388"/>
              <a:gd name="connsiteX2" fmla="*/ 1098482 w 1098482"/>
              <a:gd name="connsiteY2" fmla="*/ 41777 h 2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8482" h="213388">
                <a:moveTo>
                  <a:pt x="0" y="213388"/>
                </a:moveTo>
                <a:cubicBezTo>
                  <a:pt x="174498" y="124722"/>
                  <a:pt x="348997" y="36056"/>
                  <a:pt x="532077" y="7454"/>
                </a:cubicBezTo>
                <a:cubicBezTo>
                  <a:pt x="715157" y="-21148"/>
                  <a:pt x="1098482" y="41777"/>
                  <a:pt x="1098482" y="417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orme libre 35"/>
          <p:cNvSpPr/>
          <p:nvPr/>
        </p:nvSpPr>
        <p:spPr>
          <a:xfrm>
            <a:off x="1456845" y="1964024"/>
            <a:ext cx="1098482" cy="213388"/>
          </a:xfrm>
          <a:custGeom>
            <a:avLst/>
            <a:gdLst>
              <a:gd name="connsiteX0" fmla="*/ 0 w 1098482"/>
              <a:gd name="connsiteY0" fmla="*/ 213388 h 213388"/>
              <a:gd name="connsiteX1" fmla="*/ 532077 w 1098482"/>
              <a:gd name="connsiteY1" fmla="*/ 7454 h 213388"/>
              <a:gd name="connsiteX2" fmla="*/ 1098482 w 1098482"/>
              <a:gd name="connsiteY2" fmla="*/ 41777 h 2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8482" h="213388">
                <a:moveTo>
                  <a:pt x="0" y="213388"/>
                </a:moveTo>
                <a:cubicBezTo>
                  <a:pt x="174498" y="124722"/>
                  <a:pt x="348997" y="36056"/>
                  <a:pt x="532077" y="7454"/>
                </a:cubicBezTo>
                <a:cubicBezTo>
                  <a:pt x="715157" y="-21148"/>
                  <a:pt x="1098482" y="41777"/>
                  <a:pt x="1098482" y="417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orme libre 39"/>
          <p:cNvSpPr/>
          <p:nvPr/>
        </p:nvSpPr>
        <p:spPr>
          <a:xfrm>
            <a:off x="1523425" y="1515789"/>
            <a:ext cx="1098482" cy="213388"/>
          </a:xfrm>
          <a:custGeom>
            <a:avLst/>
            <a:gdLst>
              <a:gd name="connsiteX0" fmla="*/ 0 w 1098482"/>
              <a:gd name="connsiteY0" fmla="*/ 213388 h 213388"/>
              <a:gd name="connsiteX1" fmla="*/ 532077 w 1098482"/>
              <a:gd name="connsiteY1" fmla="*/ 7454 h 213388"/>
              <a:gd name="connsiteX2" fmla="*/ 1098482 w 1098482"/>
              <a:gd name="connsiteY2" fmla="*/ 41777 h 2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8482" h="213388">
                <a:moveTo>
                  <a:pt x="0" y="213388"/>
                </a:moveTo>
                <a:cubicBezTo>
                  <a:pt x="174498" y="124722"/>
                  <a:pt x="348997" y="36056"/>
                  <a:pt x="532077" y="7454"/>
                </a:cubicBezTo>
                <a:cubicBezTo>
                  <a:pt x="715157" y="-21148"/>
                  <a:pt x="1098482" y="41777"/>
                  <a:pt x="1098482" y="417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rme libre 3"/>
          <p:cNvSpPr/>
          <p:nvPr/>
        </p:nvSpPr>
        <p:spPr>
          <a:xfrm rot="20623024">
            <a:off x="2518978" y="1155599"/>
            <a:ext cx="1019316" cy="3290453"/>
          </a:xfrm>
          <a:custGeom>
            <a:avLst/>
            <a:gdLst>
              <a:gd name="connsiteX0" fmla="*/ 0 w 788249"/>
              <a:gd name="connsiteY0" fmla="*/ 0 h 2755900"/>
              <a:gd name="connsiteX1" fmla="*/ 787400 w 788249"/>
              <a:gd name="connsiteY1" fmla="*/ 1219200 h 2755900"/>
              <a:gd name="connsiteX2" fmla="*/ 165100 w 788249"/>
              <a:gd name="connsiteY2" fmla="*/ 2755900 h 2755900"/>
              <a:gd name="connsiteX3" fmla="*/ 165100 w 788249"/>
              <a:gd name="connsiteY3" fmla="*/ 2755900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249" h="2755900">
                <a:moveTo>
                  <a:pt x="0" y="0"/>
                </a:moveTo>
                <a:cubicBezTo>
                  <a:pt x="379941" y="379941"/>
                  <a:pt x="759883" y="759883"/>
                  <a:pt x="787400" y="1219200"/>
                </a:cubicBezTo>
                <a:cubicBezTo>
                  <a:pt x="814917" y="1678517"/>
                  <a:pt x="165100" y="2755900"/>
                  <a:pt x="165100" y="2755900"/>
                </a:cubicBezTo>
                <a:lnTo>
                  <a:pt x="165100" y="2755900"/>
                </a:lnTo>
              </a:path>
            </a:pathLst>
          </a:custGeom>
          <a:ln>
            <a:solidFill>
              <a:srgbClr val="4CFF5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lèche vers la droite 4"/>
          <p:cNvSpPr/>
          <p:nvPr/>
        </p:nvSpPr>
        <p:spPr>
          <a:xfrm rot="16620627">
            <a:off x="1645957" y="1878260"/>
            <a:ext cx="755650" cy="1952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66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79388" y="981075"/>
            <a:ext cx="59047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6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The Physics behind …</a:t>
            </a:r>
          </a:p>
        </p:txBody>
      </p:sp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7451725" y="5661025"/>
            <a:ext cx="1223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solidFill>
                  <a:srgbClr val="0000FF"/>
                </a:solidFill>
                <a:latin typeface="Book Antiqua" charset="0"/>
                <a:cs typeface="Arial" charset="0"/>
              </a:rPr>
              <a:t>Parker (1963)</a:t>
            </a:r>
          </a:p>
        </p:txBody>
      </p:sp>
      <p:sp>
        <p:nvSpPr>
          <p:cNvPr id="79876" name="Rechteck 1"/>
          <p:cNvSpPr>
            <a:spLocks noChangeArrowheads="1"/>
          </p:cNvSpPr>
          <p:nvPr/>
        </p:nvSpPr>
        <p:spPr bwMode="auto">
          <a:xfrm>
            <a:off x="323850" y="5589588"/>
            <a:ext cx="6173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http://cafehayek.com/2014/03/then-a-miracle-occurs.html</a:t>
            </a:r>
          </a:p>
        </p:txBody>
      </p:sp>
      <p:pic>
        <p:nvPicPr>
          <p:cNvPr id="79877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276475"/>
            <a:ext cx="5832475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539552" y="3789040"/>
            <a:ext cx="4320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>
                <a:solidFill>
                  <a:srgbClr val="000000"/>
                </a:solidFill>
                <a:latin typeface="Book Antiqua" charset="0"/>
                <a:cs typeface="Arial" charset="0"/>
              </a:rPr>
              <a:t>But radio </a:t>
            </a: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data are not available in real time </a:t>
            </a:r>
            <a:endParaRPr lang="en-GB" sz="2800" b="1" dirty="0">
              <a:solidFill>
                <a:srgbClr val="000000"/>
              </a:solidFill>
              <a:latin typeface="Book Antiqu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5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Repetition from previous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lecture: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Solar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flares (Lecture Ludwig Klein)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UMASEP: the basic idea </a:t>
            </a:r>
            <a:endParaRPr lang="en-US" dirty="0" smtClean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Repetition from previous lecture: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Particle transport (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Neus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Agueda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)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RELEASE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: the basic idea</a:t>
            </a:r>
          </a:p>
          <a:p>
            <a:pPr eaLnBrk="1" hangingPunct="1"/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>
                <a:latin typeface="Calibri" charset="0"/>
                <a:ea typeface="MS PGothic" charset="0"/>
                <a:cs typeface="MS PGothic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79479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8909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From remote sensing to in-situ observations?</a:t>
            </a:r>
          </a:p>
        </p:txBody>
      </p:sp>
      <p:sp>
        <p:nvSpPr>
          <p:cNvPr id="8909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B6574B2-213A-B34C-913E-5D75ED7B711E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2/22/17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Interaction of particles with matter</a:t>
            </a:r>
            <a:endParaRPr lang="de-DE"/>
          </a:p>
        </p:txBody>
      </p:sp>
      <p:sp>
        <p:nvSpPr>
          <p:cNvPr id="89093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84B9036-9F7D-8046-9437-9D79ECACEB88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9094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5" name="Gruppierung 2"/>
          <p:cNvGrpSpPr>
            <a:grpSpLocks noChangeAspect="1"/>
          </p:cNvGrpSpPr>
          <p:nvPr/>
        </p:nvGrpSpPr>
        <p:grpSpPr bwMode="auto">
          <a:xfrm>
            <a:off x="611188" y="1628775"/>
            <a:ext cx="3097212" cy="4832350"/>
            <a:chOff x="539552" y="336826"/>
            <a:chExt cx="4032448" cy="6292573"/>
          </a:xfrm>
        </p:grpSpPr>
        <p:pic>
          <p:nvPicPr>
            <p:cNvPr id="89097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642400"/>
              <a:ext cx="4032448" cy="298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09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725678"/>
              <a:ext cx="4032448" cy="2412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pic>
          <p:nvPicPr>
            <p:cNvPr id="8909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36826"/>
              <a:ext cx="4032448" cy="1568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9096" name="Bild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557338"/>
            <a:ext cx="34544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75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63" y="1428750"/>
            <a:ext cx="8358187" cy="452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n"/>
              <a:defRPr/>
            </a:pPr>
            <a:r>
              <a:rPr lang="en-US" sz="2000" dirty="0" smtClean="0">
                <a:ea typeface="+mn-ea"/>
              </a:rPr>
              <a:t>The UMASEP scheme infer a magnetic connection along which energetic protons are arriving near Earth, by correlating solar electromagnetic (EM) flux with the particle flux at near-earth. 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en-US" sz="2000" dirty="0" smtClean="0">
                <a:ea typeface="+mn-ea"/>
              </a:rPr>
              <a:t>If the correlation is high and the associated solar flare is also strong, then the UMASEP scheme issues a SEP prediction.</a:t>
            </a:r>
          </a:p>
          <a:p>
            <a:pPr>
              <a:buFont typeface="Wingdings" pitchFamily="2" charset="2"/>
              <a:buChar char="n"/>
              <a:defRPr/>
            </a:pPr>
            <a:endParaRPr lang="en-US" sz="14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2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2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2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2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2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2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1400" dirty="0" smtClean="0">
              <a:ea typeface="+mn-ea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sz="2000" dirty="0" smtClean="0">
                <a:ea typeface="+mn-ea"/>
              </a:rPr>
              <a:t>Refs. </a:t>
            </a:r>
            <a:r>
              <a:rPr lang="en-US" sz="1600" dirty="0" err="1" smtClean="0">
                <a:ea typeface="+mn-ea"/>
              </a:rPr>
              <a:t>Núñez</a:t>
            </a:r>
            <a:r>
              <a:rPr lang="en-US" sz="1600" dirty="0" smtClean="0">
                <a:ea typeface="+mn-ea"/>
              </a:rPr>
              <a:t>, M. 2011</a:t>
            </a:r>
            <a:r>
              <a:rPr lang="en-US" sz="1600" i="1" dirty="0" smtClean="0">
                <a:ea typeface="+mn-ea"/>
              </a:rPr>
              <a:t>, Space Weather</a:t>
            </a:r>
            <a:r>
              <a:rPr lang="en-US" sz="1600" dirty="0" smtClean="0">
                <a:ea typeface="+mn-ea"/>
              </a:rPr>
              <a:t>, 9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600" dirty="0" smtClean="0">
                <a:ea typeface="+mn-ea"/>
              </a:rPr>
              <a:t>           </a:t>
            </a:r>
            <a:r>
              <a:rPr lang="en-US" sz="1600" dirty="0" err="1" smtClean="0">
                <a:ea typeface="+mn-ea"/>
              </a:rPr>
              <a:t>Núñez</a:t>
            </a:r>
            <a:r>
              <a:rPr lang="en-US" sz="1600" dirty="0" smtClean="0">
                <a:ea typeface="+mn-ea"/>
              </a:rPr>
              <a:t>, M., 2015, </a:t>
            </a:r>
            <a:r>
              <a:rPr lang="en-US" sz="1600" i="1" dirty="0" smtClean="0">
                <a:ea typeface="+mn-ea"/>
              </a:rPr>
              <a:t>Space Weather</a:t>
            </a:r>
            <a:r>
              <a:rPr lang="en-US" sz="1600" dirty="0" smtClean="0">
                <a:ea typeface="+mn-ea"/>
              </a:rPr>
              <a:t>, 13 </a:t>
            </a:r>
            <a:r>
              <a:rPr lang="en-US" sz="2000" dirty="0" smtClean="0">
                <a:ea typeface="+mn-ea"/>
              </a:rPr>
              <a:t/>
            </a:r>
            <a:br>
              <a:rPr lang="en-US" sz="2000" dirty="0" smtClean="0">
                <a:ea typeface="+mn-ea"/>
              </a:rPr>
            </a:br>
            <a:r>
              <a:rPr lang="en-US" sz="2200" dirty="0" smtClean="0">
                <a:ea typeface="+mn-ea"/>
              </a:rPr>
              <a:t/>
            </a:r>
            <a:br>
              <a:rPr lang="en-US" sz="2200" dirty="0" smtClean="0">
                <a:ea typeface="+mn-ea"/>
              </a:rPr>
            </a:br>
            <a:endParaRPr lang="en-US" sz="2200" dirty="0">
              <a:ea typeface="+mn-ea"/>
            </a:endParaRPr>
          </a:p>
        </p:txBody>
      </p:sp>
      <p:grpSp>
        <p:nvGrpSpPr>
          <p:cNvPr id="4" name="80 Grupo"/>
          <p:cNvGrpSpPr>
            <a:grpSpLocks/>
          </p:cNvGrpSpPr>
          <p:nvPr/>
        </p:nvGrpSpPr>
        <p:grpSpPr bwMode="auto">
          <a:xfrm>
            <a:off x="2786063" y="3429000"/>
            <a:ext cx="4954587" cy="2376488"/>
            <a:chOff x="1857356" y="928670"/>
            <a:chExt cx="6429420" cy="5715040"/>
          </a:xfrm>
        </p:grpSpPr>
        <p:sp>
          <p:nvSpPr>
            <p:cNvPr id="23" name="22 Rectángulo"/>
            <p:cNvSpPr/>
            <p:nvPr/>
          </p:nvSpPr>
          <p:spPr>
            <a:xfrm>
              <a:off x="1857356" y="928670"/>
              <a:ext cx="6429420" cy="5715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Garamond"/>
                <a:ea typeface="Arial"/>
                <a:cs typeface="Arial"/>
              </a:endParaRPr>
            </a:p>
          </p:txBody>
        </p:sp>
        <p:sp>
          <p:nvSpPr>
            <p:cNvPr id="80915" name="23 CuadroTexto"/>
            <p:cNvSpPr txBox="1">
              <a:spLocks noChangeArrowheads="1"/>
            </p:cNvSpPr>
            <p:nvPr/>
          </p:nvSpPr>
          <p:spPr bwMode="auto">
            <a:xfrm>
              <a:off x="6650350" y="987967"/>
              <a:ext cx="1563365" cy="1554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r" eaLnBrk="1" hangingPunct="1"/>
              <a:r>
                <a:rPr lang="en-US" sz="1800" b="1">
                  <a:solidFill>
                    <a:srgbClr val="0000F2"/>
                  </a:solidFill>
                  <a:latin typeface="Garamond" charset="0"/>
                  <a:cs typeface="Arial" charset="0"/>
                </a:rPr>
                <a:t>UMASEP</a:t>
              </a:r>
            </a:p>
            <a:p>
              <a:pPr algn="r" eaLnBrk="1" hangingPunct="1"/>
              <a:r>
                <a:rPr lang="en-US" sz="1800" b="1">
                  <a:solidFill>
                    <a:srgbClr val="0000F2"/>
                  </a:solidFill>
                  <a:latin typeface="Garamond" charset="0"/>
                  <a:cs typeface="Arial" charset="0"/>
                </a:rPr>
                <a:t>scheme</a:t>
              </a:r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8638" y="274638"/>
            <a:ext cx="8472487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ea typeface="+mj-ea"/>
              </a:rPr>
              <a:t>The UMASEP scheme (</a:t>
            </a:r>
            <a:r>
              <a:rPr lang="en-US" sz="2800" dirty="0" err="1" smtClean="0">
                <a:solidFill>
                  <a:schemeClr val="tx1"/>
                </a:solidFill>
                <a:ea typeface="+mj-ea"/>
              </a:rPr>
              <a:t>Núñez</a:t>
            </a:r>
            <a:r>
              <a:rPr lang="en-US" sz="2800" dirty="0" smtClean="0">
                <a:solidFill>
                  <a:schemeClr val="tx1"/>
                </a:solidFill>
                <a:ea typeface="+mj-ea"/>
              </a:rPr>
              <a:t> 2011, 2015)</a:t>
            </a:r>
            <a:endParaRPr lang="en-US" sz="2800" dirty="0">
              <a:solidFill>
                <a:schemeClr val="tx1"/>
              </a:solidFill>
              <a:ea typeface="+mj-ea"/>
            </a:endParaRPr>
          </a:p>
        </p:txBody>
      </p:sp>
      <p:cxnSp>
        <p:nvCxnSpPr>
          <p:cNvPr id="7" name="6 Conector angular"/>
          <p:cNvCxnSpPr/>
          <p:nvPr/>
        </p:nvCxnSpPr>
        <p:spPr>
          <a:xfrm>
            <a:off x="1643063" y="4143375"/>
            <a:ext cx="2786062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4429125" y="3786188"/>
            <a:ext cx="2000250" cy="17303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Garamond"/>
                <a:ea typeface="Arial"/>
                <a:cs typeface="Arial"/>
              </a:rPr>
              <a:t>Correlation and associated flare  analyses</a:t>
            </a:r>
            <a:endParaRPr lang="en-US" sz="1400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6429375" y="4645025"/>
            <a:ext cx="1743075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3000375" y="3857625"/>
            <a:ext cx="714375" cy="500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3038475" y="3916363"/>
            <a:ext cx="604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FFFF"/>
                </a:solidFill>
                <a:latin typeface="Garamond" charset="0"/>
                <a:cs typeface="Arial" charset="0"/>
              </a:rPr>
              <a:t>d /dt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071813" y="5156200"/>
            <a:ext cx="714375" cy="500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000375" y="5084763"/>
            <a:ext cx="714375" cy="500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3038475" y="5145088"/>
            <a:ext cx="604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FFFF"/>
                </a:solidFill>
                <a:latin typeface="Garamond" charset="0"/>
                <a:cs typeface="Arial" charset="0"/>
              </a:rPr>
              <a:t>d /dt</a:t>
            </a:r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3714750" y="5297488"/>
            <a:ext cx="7143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3786188" y="5370513"/>
            <a:ext cx="642937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V="1">
            <a:off x="1357313" y="5341938"/>
            <a:ext cx="1509712" cy="28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V="1">
            <a:off x="1357313" y="5227638"/>
            <a:ext cx="1370012" cy="30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928688" y="3582988"/>
            <a:ext cx="257175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  <a:latin typeface="Garamond" charset="0"/>
                <a:cs typeface="Arial" charset="0"/>
              </a:rPr>
              <a:t>Solar EM flux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(Soft X-rays – thermal)</a:t>
            </a:r>
          </a:p>
          <a:p>
            <a:pPr eaLnBrk="1" hangingPunct="1"/>
            <a:endParaRPr lang="en-US" sz="1400">
              <a:solidFill>
                <a:srgbClr val="FFFFFF"/>
              </a:solidFill>
              <a:latin typeface="Garamond" charset="0"/>
              <a:cs typeface="Arial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Garamond" charset="0"/>
              <a:cs typeface="Arial" charset="0"/>
            </a:endParaRPr>
          </a:p>
          <a:p>
            <a:pPr eaLnBrk="1" hangingPunct="1"/>
            <a:r>
              <a:rPr lang="en-US" sz="1800">
                <a:solidFill>
                  <a:srgbClr val="FFFFFF"/>
                </a:solidFill>
                <a:latin typeface="Garamond" charset="0"/>
                <a:cs typeface="Arial" charset="0"/>
              </a:rPr>
              <a:t>Particle flux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(Near-Earth)</a:t>
            </a: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7850188" y="4714875"/>
            <a:ext cx="1617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 SEP event 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predictions</a:t>
            </a:r>
          </a:p>
        </p:txBody>
      </p:sp>
    </p:spTree>
    <p:extLst>
      <p:ext uri="{BB962C8B-B14F-4D97-AF65-F5344CB8AC3E}">
        <p14:creationId xmlns:p14="http://schemas.microsoft.com/office/powerpoint/2010/main" val="294696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 animBg="1"/>
      <p:bldP spid="16" grpId="0"/>
      <p:bldP spid="22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428750" y="4357688"/>
            <a:ext cx="6072188" cy="192881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sp>
        <p:nvSpPr>
          <p:cNvPr id="90114" name="22 CuadroTexto"/>
          <p:cNvSpPr txBox="1">
            <a:spLocks noChangeArrowheads="1"/>
          </p:cNvSpPr>
          <p:nvPr/>
        </p:nvSpPr>
        <p:spPr bwMode="auto">
          <a:xfrm>
            <a:off x="3571875" y="5072063"/>
            <a:ext cx="226536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u="sng">
                <a:solidFill>
                  <a:srgbClr val="003399"/>
                </a:solidFill>
                <a:latin typeface="Garamond" charset="0"/>
                <a:cs typeface="Arial" charset="0"/>
              </a:rPr>
              <a:t>Poorly-connected SEP</a:t>
            </a:r>
            <a:r>
              <a:rPr lang="en-US" sz="1800">
                <a:solidFill>
                  <a:srgbClr val="003399"/>
                </a:solidFill>
                <a:latin typeface="Garamond" charset="0"/>
                <a:cs typeface="Arial" charset="0"/>
              </a:rPr>
              <a:t> </a:t>
            </a:r>
          </a:p>
          <a:p>
            <a:pPr eaLnBrk="1" hangingPunct="1"/>
            <a:r>
              <a:rPr lang="en-US" sz="1600">
                <a:solidFill>
                  <a:srgbClr val="003399"/>
                </a:solidFill>
                <a:latin typeface="Garamond" charset="0"/>
                <a:cs typeface="Arial" charset="0"/>
              </a:rPr>
              <a:t>Forecasting Model </a:t>
            </a:r>
          </a:p>
          <a:p>
            <a:pPr eaLnBrk="1" hangingPunct="1"/>
            <a:r>
              <a:rPr lang="en-US" sz="1600">
                <a:solidFill>
                  <a:srgbClr val="003399"/>
                </a:solidFill>
                <a:latin typeface="Garamond" charset="0"/>
                <a:cs typeface="Arial" charset="0"/>
              </a:rPr>
              <a:t>(only UMASEP-10)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428750" y="1714500"/>
            <a:ext cx="6072188" cy="192881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a typeface="+mj-ea"/>
              </a:rPr>
              <a:t>UMASEP Models</a:t>
            </a:r>
            <a:endParaRPr lang="en-US" sz="2800" dirty="0">
              <a:ea typeface="+mj-ea"/>
            </a:endParaRPr>
          </a:p>
        </p:txBody>
      </p:sp>
      <p:sp>
        <p:nvSpPr>
          <p:cNvPr id="90117" name="10 CuadroTexto"/>
          <p:cNvSpPr txBox="1">
            <a:spLocks noChangeArrowheads="1"/>
          </p:cNvSpPr>
          <p:nvPr/>
        </p:nvSpPr>
        <p:spPr bwMode="auto">
          <a:xfrm>
            <a:off x="0" y="3690938"/>
            <a:ext cx="13081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Soft X-ray flux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Differential flux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Proton flux</a:t>
            </a:r>
          </a:p>
        </p:txBody>
      </p:sp>
      <p:cxnSp>
        <p:nvCxnSpPr>
          <p:cNvPr id="22" name="21 Conector recto"/>
          <p:cNvCxnSpPr/>
          <p:nvPr/>
        </p:nvCxnSpPr>
        <p:spPr>
          <a:xfrm rot="5400000" flipH="1" flipV="1">
            <a:off x="1358106" y="4001294"/>
            <a:ext cx="712788" cy="0"/>
          </a:xfrm>
          <a:prstGeom prst="line">
            <a:avLst/>
          </a:prstGeom>
          <a:ln w="50800"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stCxn id="90117" idx="3"/>
          </p:cNvCxnSpPr>
          <p:nvPr/>
        </p:nvCxnSpPr>
        <p:spPr>
          <a:xfrm flipV="1">
            <a:off x="1308100" y="4048125"/>
            <a:ext cx="406400" cy="11113"/>
          </a:xfrm>
          <a:prstGeom prst="line">
            <a:avLst/>
          </a:prstGeom>
          <a:ln w="50800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120" name="29 CuadroTexto"/>
          <p:cNvSpPr txBox="1">
            <a:spLocks noChangeArrowheads="1"/>
          </p:cNvSpPr>
          <p:nvPr/>
        </p:nvSpPr>
        <p:spPr bwMode="auto">
          <a:xfrm>
            <a:off x="7537450" y="2571750"/>
            <a:ext cx="1606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Preliminary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 forecast</a:t>
            </a:r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 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of </a:t>
            </a:r>
          </a:p>
          <a:p>
            <a:pPr eaLnBrk="1" hangingPunct="1"/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a </a:t>
            </a:r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well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-connected SEP </a:t>
            </a:r>
          </a:p>
        </p:txBody>
      </p:sp>
      <p:sp>
        <p:nvSpPr>
          <p:cNvPr id="90121" name="30 CuadroTexto"/>
          <p:cNvSpPr txBox="1">
            <a:spLocks noChangeArrowheads="1"/>
          </p:cNvSpPr>
          <p:nvPr/>
        </p:nvSpPr>
        <p:spPr bwMode="auto">
          <a:xfrm>
            <a:off x="7472363" y="5253038"/>
            <a:ext cx="1671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Preliminary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 forecast of </a:t>
            </a:r>
          </a:p>
          <a:p>
            <a:pPr eaLnBrk="1" hangingPunct="1"/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a </a:t>
            </a:r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poorly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-connected SEP </a:t>
            </a:r>
          </a:p>
        </p:txBody>
      </p:sp>
      <p:sp>
        <p:nvSpPr>
          <p:cNvPr id="90122" name="19 CuadroTexto"/>
          <p:cNvSpPr txBox="1">
            <a:spLocks noChangeArrowheads="1"/>
          </p:cNvSpPr>
          <p:nvPr/>
        </p:nvSpPr>
        <p:spPr bwMode="auto">
          <a:xfrm>
            <a:off x="3571875" y="2357438"/>
            <a:ext cx="21463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u="sng">
                <a:solidFill>
                  <a:srgbClr val="003399"/>
                </a:solidFill>
                <a:latin typeface="Garamond" charset="0"/>
                <a:cs typeface="Arial" charset="0"/>
              </a:rPr>
              <a:t>Well-connected SEP</a:t>
            </a:r>
          </a:p>
          <a:p>
            <a:pPr eaLnBrk="1" hangingPunct="1"/>
            <a:r>
              <a:rPr lang="en-US" sz="1600">
                <a:solidFill>
                  <a:srgbClr val="003399"/>
                </a:solidFill>
                <a:latin typeface="Garamond" charset="0"/>
                <a:cs typeface="Arial" charset="0"/>
              </a:rPr>
              <a:t>Forecasting Model </a:t>
            </a:r>
          </a:p>
          <a:p>
            <a:pPr eaLnBrk="1" hangingPunct="1"/>
            <a:r>
              <a:rPr lang="en-US" sz="1600">
                <a:solidFill>
                  <a:srgbClr val="003399"/>
                </a:solidFill>
                <a:latin typeface="Garamond" charset="0"/>
                <a:cs typeface="Arial" charset="0"/>
              </a:rPr>
              <a:t>(UMASEP-10/100/500)</a:t>
            </a:r>
          </a:p>
        </p:txBody>
      </p:sp>
      <p:cxnSp>
        <p:nvCxnSpPr>
          <p:cNvPr id="35" name="34 Conector recto de flecha"/>
          <p:cNvCxnSpPr/>
          <p:nvPr/>
        </p:nvCxnSpPr>
        <p:spPr>
          <a:xfrm>
            <a:off x="7500938" y="2571750"/>
            <a:ext cx="1285875" cy="1588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>
            <a:off x="7500938" y="5214938"/>
            <a:ext cx="1285875" cy="1587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15 Rectángulo"/>
          <p:cNvSpPr/>
          <p:nvPr/>
        </p:nvSpPr>
        <p:spPr>
          <a:xfrm>
            <a:off x="215900" y="6505575"/>
            <a:ext cx="91090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FFFFFF"/>
                </a:solidFill>
                <a:latin typeface="Garamond" pitchFamily="18" charset="0"/>
                <a:ea typeface="Arial"/>
                <a:cs typeface="Arial" charset="0"/>
              </a:rPr>
              <a:t>For the case of UMASEP-10, this dual-model was calibrated by using 27 years of SXR/proton data (updated every year)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CuadroTexto"/>
          <p:cNvSpPr txBox="1"/>
          <p:nvPr/>
        </p:nvSpPr>
        <p:spPr>
          <a:xfrm>
            <a:off x="1382713" y="5715000"/>
            <a:ext cx="1468437" cy="423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u="sng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Poorly-connected SEP</a:t>
            </a:r>
            <a:r>
              <a:rPr lang="en-US" sz="1100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 </a:t>
            </a:r>
          </a:p>
          <a:p>
            <a:pPr>
              <a:defRPr/>
            </a:pPr>
            <a:r>
              <a:rPr lang="en-US" sz="1050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Forecasting Model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428750" y="1714500"/>
            <a:ext cx="6072188" cy="192881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1643063" y="2714625"/>
            <a:ext cx="5857875" cy="1588"/>
          </a:xfrm>
          <a:prstGeom prst="line">
            <a:avLst/>
          </a:prstGeom>
          <a:ln w="508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ombo"/>
          <p:cNvSpPr/>
          <p:nvPr/>
        </p:nvSpPr>
        <p:spPr>
          <a:xfrm>
            <a:off x="1857375" y="1981200"/>
            <a:ext cx="2354263" cy="144780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u="sng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Test 1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Symptoms of a </a:t>
            </a:r>
            <a:r>
              <a:rPr lang="en-US" sz="1200" b="1" u="sng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magnetic connection</a:t>
            </a:r>
            <a:r>
              <a:rPr lang="en-US" sz="1200" b="1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?</a:t>
            </a:r>
          </a:p>
        </p:txBody>
      </p:sp>
      <p:sp>
        <p:nvSpPr>
          <p:cNvPr id="91141" name="10 CuadroTexto"/>
          <p:cNvSpPr txBox="1">
            <a:spLocks noChangeArrowheads="1"/>
          </p:cNvSpPr>
          <p:nvPr/>
        </p:nvSpPr>
        <p:spPr bwMode="auto">
          <a:xfrm>
            <a:off x="0" y="3690938"/>
            <a:ext cx="13081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Soft X-ray flux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Differential flux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Proton flux</a:t>
            </a:r>
          </a:p>
        </p:txBody>
      </p:sp>
      <p:cxnSp>
        <p:nvCxnSpPr>
          <p:cNvPr id="22" name="21 Conector recto"/>
          <p:cNvCxnSpPr/>
          <p:nvPr/>
        </p:nvCxnSpPr>
        <p:spPr>
          <a:xfrm rot="16200000" flipV="1">
            <a:off x="1000125" y="3357563"/>
            <a:ext cx="1357313" cy="714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stCxn id="91141" idx="3"/>
          </p:cNvCxnSpPr>
          <p:nvPr/>
        </p:nvCxnSpPr>
        <p:spPr>
          <a:xfrm flipV="1">
            <a:off x="1308100" y="4048125"/>
            <a:ext cx="406400" cy="11113"/>
          </a:xfrm>
          <a:prstGeom prst="line">
            <a:avLst/>
          </a:prstGeom>
          <a:ln w="508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144" name="25 CuadroTexto"/>
          <p:cNvSpPr txBox="1">
            <a:spLocks noChangeArrowheads="1"/>
          </p:cNvSpPr>
          <p:nvPr/>
        </p:nvSpPr>
        <p:spPr bwMode="auto">
          <a:xfrm>
            <a:off x="4071938" y="2376488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>
                <a:solidFill>
                  <a:srgbClr val="003399"/>
                </a:solidFill>
                <a:latin typeface="Garamond" charset="0"/>
                <a:cs typeface="Arial" charset="0"/>
              </a:rPr>
              <a:t>Yes</a:t>
            </a:r>
          </a:p>
        </p:txBody>
      </p:sp>
      <p:sp>
        <p:nvSpPr>
          <p:cNvPr id="91145" name="26 CuadroTexto"/>
          <p:cNvSpPr txBox="1">
            <a:spLocks noChangeArrowheads="1"/>
          </p:cNvSpPr>
          <p:nvPr/>
        </p:nvSpPr>
        <p:spPr bwMode="auto">
          <a:xfrm>
            <a:off x="7000875" y="2344738"/>
            <a:ext cx="430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>
                <a:solidFill>
                  <a:srgbClr val="003399"/>
                </a:solidFill>
                <a:latin typeface="Garamond" charset="0"/>
                <a:cs typeface="Arial" charset="0"/>
              </a:rPr>
              <a:t>Yes</a:t>
            </a:r>
          </a:p>
        </p:txBody>
      </p:sp>
      <p:sp>
        <p:nvSpPr>
          <p:cNvPr id="91146" name="29 CuadroTexto"/>
          <p:cNvSpPr txBox="1">
            <a:spLocks noChangeArrowheads="1"/>
          </p:cNvSpPr>
          <p:nvPr/>
        </p:nvSpPr>
        <p:spPr bwMode="auto">
          <a:xfrm>
            <a:off x="7537450" y="2571750"/>
            <a:ext cx="1606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Preliminary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 forecast</a:t>
            </a:r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 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of </a:t>
            </a:r>
          </a:p>
          <a:p>
            <a:pPr eaLnBrk="1" hangingPunct="1"/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a </a:t>
            </a:r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well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-connected SEP 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382713" y="1727200"/>
            <a:ext cx="1319212" cy="423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u="sng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Well-connected SEP</a:t>
            </a:r>
          </a:p>
          <a:p>
            <a:pPr>
              <a:defRPr/>
            </a:pPr>
            <a:r>
              <a:rPr lang="en-US" sz="1050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Forecasting Model </a:t>
            </a:r>
          </a:p>
        </p:txBody>
      </p:sp>
      <p:sp>
        <p:nvSpPr>
          <p:cNvPr id="34" name="33 Rectángulo"/>
          <p:cNvSpPr/>
          <p:nvPr/>
        </p:nvSpPr>
        <p:spPr>
          <a:xfrm>
            <a:off x="4500563" y="1714500"/>
            <a:ext cx="3000375" cy="192881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a typeface="+mj-ea"/>
              </a:rPr>
              <a:t>UMASEP Models</a:t>
            </a:r>
            <a:endParaRPr lang="en-US" sz="2800" dirty="0">
              <a:ea typeface="+mj-e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CuadroTexto"/>
          <p:cNvSpPr txBox="1"/>
          <p:nvPr/>
        </p:nvSpPr>
        <p:spPr>
          <a:xfrm>
            <a:off x="1382713" y="5715000"/>
            <a:ext cx="1468437" cy="423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u="sng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Poorly-connected SEP</a:t>
            </a:r>
            <a:r>
              <a:rPr lang="en-US" sz="1100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 </a:t>
            </a:r>
          </a:p>
          <a:p>
            <a:pPr>
              <a:defRPr/>
            </a:pPr>
            <a:r>
              <a:rPr lang="en-US" sz="1050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Forecasting Model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428750" y="1714500"/>
            <a:ext cx="6072188" cy="192881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1643063" y="2714625"/>
            <a:ext cx="5857875" cy="1588"/>
          </a:xfrm>
          <a:prstGeom prst="line">
            <a:avLst/>
          </a:prstGeom>
          <a:ln w="508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ombo"/>
          <p:cNvSpPr/>
          <p:nvPr/>
        </p:nvSpPr>
        <p:spPr>
          <a:xfrm>
            <a:off x="1857375" y="1981200"/>
            <a:ext cx="2354263" cy="144780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u="sng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Test 1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Symptoms of a </a:t>
            </a:r>
            <a:r>
              <a:rPr lang="en-US" sz="1200" b="1" u="sng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magnetic connection</a:t>
            </a:r>
            <a:r>
              <a:rPr lang="en-US" sz="1200" b="1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?</a:t>
            </a:r>
          </a:p>
        </p:txBody>
      </p:sp>
      <p:sp>
        <p:nvSpPr>
          <p:cNvPr id="7" name="6 Rombo"/>
          <p:cNvSpPr/>
          <p:nvPr/>
        </p:nvSpPr>
        <p:spPr>
          <a:xfrm>
            <a:off x="4786313" y="1981200"/>
            <a:ext cx="2354262" cy="144780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u="sng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Test 2</a:t>
            </a:r>
          </a:p>
          <a:p>
            <a:pPr algn="ctr">
              <a:defRPr/>
            </a:pPr>
            <a:r>
              <a:rPr lang="en-US" sz="1200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the</a:t>
            </a:r>
            <a:r>
              <a:rPr lang="es-ES" sz="1200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 </a:t>
            </a:r>
            <a:r>
              <a:rPr lang="en-US" sz="1200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associated</a:t>
            </a:r>
            <a:r>
              <a:rPr lang="es-ES" sz="1200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 </a:t>
            </a:r>
            <a:r>
              <a:rPr lang="en-US" sz="1200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flare</a:t>
            </a:r>
            <a:r>
              <a:rPr lang="es-ES" sz="1200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 </a:t>
            </a:r>
            <a:r>
              <a:rPr lang="es-ES" sz="1200" u="sng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&gt; C4 </a:t>
            </a:r>
            <a:r>
              <a:rPr lang="es-ES" sz="1200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?</a:t>
            </a:r>
          </a:p>
        </p:txBody>
      </p:sp>
      <p:sp>
        <p:nvSpPr>
          <p:cNvPr id="92166" name="10 CuadroTexto"/>
          <p:cNvSpPr txBox="1">
            <a:spLocks noChangeArrowheads="1"/>
          </p:cNvSpPr>
          <p:nvPr/>
        </p:nvSpPr>
        <p:spPr bwMode="auto">
          <a:xfrm>
            <a:off x="0" y="3690938"/>
            <a:ext cx="13081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Soft X-ray flux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Differential flux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Proton flux</a:t>
            </a:r>
          </a:p>
        </p:txBody>
      </p:sp>
      <p:cxnSp>
        <p:nvCxnSpPr>
          <p:cNvPr id="22" name="21 Conector recto"/>
          <p:cNvCxnSpPr/>
          <p:nvPr/>
        </p:nvCxnSpPr>
        <p:spPr>
          <a:xfrm rot="16200000" flipV="1">
            <a:off x="1000125" y="3357563"/>
            <a:ext cx="1357313" cy="714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stCxn id="92166" idx="3"/>
          </p:cNvCxnSpPr>
          <p:nvPr/>
        </p:nvCxnSpPr>
        <p:spPr>
          <a:xfrm flipV="1">
            <a:off x="1308100" y="4048125"/>
            <a:ext cx="406400" cy="11113"/>
          </a:xfrm>
          <a:prstGeom prst="line">
            <a:avLst/>
          </a:prstGeom>
          <a:ln w="508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169" name="25 CuadroTexto"/>
          <p:cNvSpPr txBox="1">
            <a:spLocks noChangeArrowheads="1"/>
          </p:cNvSpPr>
          <p:nvPr/>
        </p:nvSpPr>
        <p:spPr bwMode="auto">
          <a:xfrm>
            <a:off x="4071938" y="2376488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>
                <a:solidFill>
                  <a:srgbClr val="003399"/>
                </a:solidFill>
                <a:latin typeface="Garamond" charset="0"/>
                <a:cs typeface="Arial" charset="0"/>
              </a:rPr>
              <a:t>Yes</a:t>
            </a:r>
          </a:p>
        </p:txBody>
      </p:sp>
      <p:sp>
        <p:nvSpPr>
          <p:cNvPr id="92170" name="26 CuadroTexto"/>
          <p:cNvSpPr txBox="1">
            <a:spLocks noChangeArrowheads="1"/>
          </p:cNvSpPr>
          <p:nvPr/>
        </p:nvSpPr>
        <p:spPr bwMode="auto">
          <a:xfrm>
            <a:off x="7000875" y="2344738"/>
            <a:ext cx="430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>
                <a:solidFill>
                  <a:srgbClr val="003399"/>
                </a:solidFill>
                <a:latin typeface="Garamond" charset="0"/>
                <a:cs typeface="Arial" charset="0"/>
              </a:rPr>
              <a:t>Yes</a:t>
            </a:r>
          </a:p>
        </p:txBody>
      </p:sp>
      <p:sp>
        <p:nvSpPr>
          <p:cNvPr id="92171" name="29 CuadroTexto"/>
          <p:cNvSpPr txBox="1">
            <a:spLocks noChangeArrowheads="1"/>
          </p:cNvSpPr>
          <p:nvPr/>
        </p:nvSpPr>
        <p:spPr bwMode="auto">
          <a:xfrm>
            <a:off x="7537450" y="2571750"/>
            <a:ext cx="1606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Preliminary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 forecast</a:t>
            </a:r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 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of </a:t>
            </a:r>
          </a:p>
          <a:p>
            <a:pPr eaLnBrk="1" hangingPunct="1"/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a </a:t>
            </a:r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well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-connected SEP 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382713" y="1727200"/>
            <a:ext cx="1319212" cy="423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u="sng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Well-connected SEP</a:t>
            </a:r>
          </a:p>
          <a:p>
            <a:pPr>
              <a:defRPr/>
            </a:pPr>
            <a:r>
              <a:rPr lang="en-US" sz="1050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Forecasting Model </a:t>
            </a:r>
          </a:p>
        </p:txBody>
      </p:sp>
      <p:sp>
        <p:nvSpPr>
          <p:cNvPr id="34" name="33 Rectángulo"/>
          <p:cNvSpPr/>
          <p:nvPr/>
        </p:nvSpPr>
        <p:spPr>
          <a:xfrm>
            <a:off x="4500563" y="1714500"/>
            <a:ext cx="3000375" cy="192881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pic>
        <p:nvPicPr>
          <p:cNvPr id="921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1" b="58102"/>
          <a:stretch>
            <a:fillRect/>
          </a:stretch>
        </p:blipFill>
        <p:spPr bwMode="auto">
          <a:xfrm>
            <a:off x="3143250" y="4071938"/>
            <a:ext cx="44529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5" name="37 Rectángulo"/>
          <p:cNvSpPr>
            <a:spLocks noChangeArrowheads="1"/>
          </p:cNvSpPr>
          <p:nvPr/>
        </p:nvSpPr>
        <p:spPr bwMode="auto">
          <a:xfrm>
            <a:off x="5984875" y="3805238"/>
            <a:ext cx="18018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Garamond" charset="0"/>
                <a:cs typeface="Arial" charset="0"/>
              </a:rPr>
              <a:t>Oct 26/2003    </a:t>
            </a:r>
            <a:r>
              <a:rPr lang="en-US" sz="1100">
                <a:solidFill>
                  <a:srgbClr val="FFFFFF"/>
                </a:solidFill>
                <a:latin typeface="Garamond" charset="0"/>
                <a:cs typeface="Arial" charset="0"/>
              </a:rPr>
              <a:t>(18:00)</a:t>
            </a:r>
            <a:endParaRPr lang="en-US" sz="1600">
              <a:solidFill>
                <a:srgbClr val="FFFFFF"/>
              </a:solidFill>
              <a:latin typeface="Garamond" charset="0"/>
              <a:cs typeface="Arial" charset="0"/>
            </a:endParaRPr>
          </a:p>
        </p:txBody>
      </p:sp>
      <p:sp>
        <p:nvSpPr>
          <p:cNvPr id="27" name="33 CuadroTexto"/>
          <p:cNvSpPr txBox="1">
            <a:spLocks noChangeArrowheads="1"/>
          </p:cNvSpPr>
          <p:nvPr/>
        </p:nvSpPr>
        <p:spPr bwMode="auto">
          <a:xfrm>
            <a:off x="7620000" y="4786313"/>
            <a:ext cx="381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000">
                <a:solidFill>
                  <a:srgbClr val="FFFFFF"/>
                </a:solidFill>
                <a:latin typeface="Garamond" charset="0"/>
                <a:cs typeface="Arial" charset="0"/>
              </a:rPr>
              <a:t>OK</a:t>
            </a:r>
          </a:p>
        </p:txBody>
      </p:sp>
      <p:sp>
        <p:nvSpPr>
          <p:cNvPr id="29" name="1 Título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a typeface="+mj-ea"/>
              </a:rPr>
              <a:t>UMASEP Models</a:t>
            </a:r>
            <a:endParaRPr lang="en-US" sz="2800" dirty="0">
              <a:ea typeface="+mj-e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CuadroTexto"/>
          <p:cNvSpPr txBox="1"/>
          <p:nvPr/>
        </p:nvSpPr>
        <p:spPr>
          <a:xfrm>
            <a:off x="1382713" y="5929313"/>
            <a:ext cx="1468437" cy="4238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u="sng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Poorly-connected SEP</a:t>
            </a:r>
            <a:r>
              <a:rPr lang="en-US" sz="1100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 </a:t>
            </a:r>
          </a:p>
          <a:p>
            <a:pPr>
              <a:defRPr/>
            </a:pPr>
            <a:r>
              <a:rPr lang="en-US" sz="1050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Forecasting Model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428750" y="1714500"/>
            <a:ext cx="6072188" cy="192881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1643063" y="2714625"/>
            <a:ext cx="5857875" cy="1588"/>
          </a:xfrm>
          <a:prstGeom prst="line">
            <a:avLst/>
          </a:prstGeom>
          <a:ln w="508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ombo"/>
          <p:cNvSpPr/>
          <p:nvPr/>
        </p:nvSpPr>
        <p:spPr>
          <a:xfrm>
            <a:off x="1857375" y="1981200"/>
            <a:ext cx="2354263" cy="144780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u="sng" dirty="0">
                <a:solidFill>
                  <a:srgbClr val="658AFF"/>
                </a:solidFill>
                <a:latin typeface="Garamond"/>
                <a:ea typeface="Arial"/>
                <a:cs typeface="Arial"/>
              </a:rPr>
              <a:t>Test 1</a:t>
            </a:r>
          </a:p>
          <a:p>
            <a:pPr algn="ctr">
              <a:defRPr/>
            </a:pPr>
            <a:r>
              <a:rPr lang="en-US" sz="1200" dirty="0">
                <a:solidFill>
                  <a:srgbClr val="658AFF"/>
                </a:solidFill>
                <a:latin typeface="Garamond"/>
                <a:ea typeface="Arial"/>
                <a:cs typeface="Arial"/>
              </a:rPr>
              <a:t>Symptoms of a </a:t>
            </a:r>
            <a:r>
              <a:rPr lang="en-US" sz="1200" u="sng" dirty="0">
                <a:solidFill>
                  <a:srgbClr val="658AFF"/>
                </a:solidFill>
                <a:latin typeface="Garamond"/>
                <a:ea typeface="Arial"/>
                <a:cs typeface="Arial"/>
              </a:rPr>
              <a:t>magnetic connection</a:t>
            </a:r>
            <a:r>
              <a:rPr lang="en-US" sz="1200" dirty="0">
                <a:solidFill>
                  <a:srgbClr val="658AFF"/>
                </a:solidFill>
                <a:latin typeface="Garamond"/>
                <a:ea typeface="Arial"/>
                <a:cs typeface="Arial"/>
              </a:rPr>
              <a:t>?</a:t>
            </a:r>
          </a:p>
        </p:txBody>
      </p:sp>
      <p:sp>
        <p:nvSpPr>
          <p:cNvPr id="7" name="6 Rombo"/>
          <p:cNvSpPr/>
          <p:nvPr/>
        </p:nvSpPr>
        <p:spPr>
          <a:xfrm>
            <a:off x="4714875" y="1981200"/>
            <a:ext cx="2425700" cy="144780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u="sng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Test 2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3399"/>
                </a:solidFill>
                <a:latin typeface="Garamond"/>
                <a:ea typeface="Arial"/>
                <a:cs typeface="Arial"/>
              </a:rPr>
              <a:t>Flare ≥ C4 (for E&gt; 10 MeV)?</a:t>
            </a:r>
          </a:p>
        </p:txBody>
      </p:sp>
      <p:sp>
        <p:nvSpPr>
          <p:cNvPr id="93190" name="10 CuadroTexto"/>
          <p:cNvSpPr txBox="1">
            <a:spLocks noChangeArrowheads="1"/>
          </p:cNvSpPr>
          <p:nvPr/>
        </p:nvSpPr>
        <p:spPr bwMode="auto">
          <a:xfrm>
            <a:off x="0" y="3690938"/>
            <a:ext cx="13081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Soft X-ray flux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Differential flux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Garamond" charset="0"/>
                <a:cs typeface="Arial" charset="0"/>
              </a:rPr>
              <a:t>Proton flux</a:t>
            </a:r>
          </a:p>
        </p:txBody>
      </p:sp>
      <p:cxnSp>
        <p:nvCxnSpPr>
          <p:cNvPr id="22" name="21 Conector recto"/>
          <p:cNvCxnSpPr/>
          <p:nvPr/>
        </p:nvCxnSpPr>
        <p:spPr>
          <a:xfrm rot="16200000" flipV="1">
            <a:off x="1000125" y="3357563"/>
            <a:ext cx="1357313" cy="714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stCxn id="93190" idx="3"/>
          </p:cNvCxnSpPr>
          <p:nvPr/>
        </p:nvCxnSpPr>
        <p:spPr>
          <a:xfrm flipV="1">
            <a:off x="1308100" y="4048125"/>
            <a:ext cx="406400" cy="11113"/>
          </a:xfrm>
          <a:prstGeom prst="line">
            <a:avLst/>
          </a:prstGeom>
          <a:ln w="508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193" name="25 CuadroTexto"/>
          <p:cNvSpPr txBox="1">
            <a:spLocks noChangeArrowheads="1"/>
          </p:cNvSpPr>
          <p:nvPr/>
        </p:nvSpPr>
        <p:spPr bwMode="auto">
          <a:xfrm>
            <a:off x="4071938" y="2376488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3399"/>
                </a:solidFill>
                <a:latin typeface="Garamond" charset="0"/>
                <a:cs typeface="Arial" charset="0"/>
              </a:rPr>
              <a:t>Yes</a:t>
            </a:r>
          </a:p>
        </p:txBody>
      </p:sp>
      <p:sp>
        <p:nvSpPr>
          <p:cNvPr id="93194" name="26 CuadroTexto"/>
          <p:cNvSpPr txBox="1">
            <a:spLocks noChangeArrowheads="1"/>
          </p:cNvSpPr>
          <p:nvPr/>
        </p:nvSpPr>
        <p:spPr bwMode="auto">
          <a:xfrm>
            <a:off x="7000875" y="2344738"/>
            <a:ext cx="430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3399"/>
                </a:solidFill>
                <a:latin typeface="Garamond" charset="0"/>
                <a:cs typeface="Arial" charset="0"/>
              </a:rPr>
              <a:t>Yes</a:t>
            </a:r>
          </a:p>
        </p:txBody>
      </p:sp>
      <p:sp>
        <p:nvSpPr>
          <p:cNvPr id="93195" name="29 CuadroTexto"/>
          <p:cNvSpPr txBox="1">
            <a:spLocks noChangeArrowheads="1"/>
          </p:cNvSpPr>
          <p:nvPr/>
        </p:nvSpPr>
        <p:spPr bwMode="auto">
          <a:xfrm>
            <a:off x="7537450" y="2571750"/>
            <a:ext cx="1606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Preliminary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 forecast</a:t>
            </a:r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 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of </a:t>
            </a:r>
          </a:p>
          <a:p>
            <a:pPr eaLnBrk="1" hangingPunct="1"/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a </a:t>
            </a:r>
            <a:r>
              <a:rPr lang="en-US" sz="1200" u="sng">
                <a:solidFill>
                  <a:srgbClr val="FFFFFF"/>
                </a:solidFill>
                <a:latin typeface="Garamond" charset="0"/>
                <a:cs typeface="Arial" charset="0"/>
              </a:rPr>
              <a:t>well</a:t>
            </a:r>
            <a:r>
              <a:rPr lang="en-US" sz="1200">
                <a:solidFill>
                  <a:srgbClr val="FFFFFF"/>
                </a:solidFill>
                <a:latin typeface="Garamond" charset="0"/>
                <a:cs typeface="Arial" charset="0"/>
              </a:rPr>
              <a:t>-connected SEP 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382713" y="1727200"/>
            <a:ext cx="1319212" cy="423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u="sng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Well-connected SEP</a:t>
            </a:r>
          </a:p>
          <a:p>
            <a:pPr>
              <a:defRPr/>
            </a:pPr>
            <a:r>
              <a:rPr lang="en-US" sz="1050" dirty="0">
                <a:solidFill>
                  <a:srgbClr val="003399"/>
                </a:solidFill>
                <a:latin typeface="Garamond" pitchFamily="-111" charset="0"/>
                <a:ea typeface="Arial"/>
                <a:cs typeface="Arial" charset="0"/>
              </a:rPr>
              <a:t>Forecasting Model </a:t>
            </a:r>
          </a:p>
        </p:txBody>
      </p:sp>
      <p:pic>
        <p:nvPicPr>
          <p:cNvPr id="931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34" b="29437"/>
          <a:stretch>
            <a:fillRect/>
          </a:stretch>
        </p:blipFill>
        <p:spPr bwMode="auto">
          <a:xfrm>
            <a:off x="3143250" y="4071938"/>
            <a:ext cx="45005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8 Rectángulo"/>
          <p:cNvSpPr/>
          <p:nvPr/>
        </p:nvSpPr>
        <p:spPr>
          <a:xfrm>
            <a:off x="3190875" y="4071938"/>
            <a:ext cx="4452938" cy="1268412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aramond"/>
              <a:ea typeface="Arial"/>
              <a:cs typeface="Arial"/>
            </a:endParaRPr>
          </a:p>
        </p:txBody>
      </p:sp>
      <p:sp>
        <p:nvSpPr>
          <p:cNvPr id="93199" name="31 Rectángulo"/>
          <p:cNvSpPr>
            <a:spLocks noChangeArrowheads="1"/>
          </p:cNvSpPr>
          <p:nvPr/>
        </p:nvSpPr>
        <p:spPr bwMode="auto">
          <a:xfrm>
            <a:off x="5961063" y="3805238"/>
            <a:ext cx="1846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Garamond" charset="0"/>
                <a:cs typeface="Arial" charset="0"/>
              </a:rPr>
              <a:t>Oct. 26/2003    </a:t>
            </a:r>
            <a:r>
              <a:rPr lang="en-US" sz="1100">
                <a:solidFill>
                  <a:srgbClr val="FFFFFF"/>
                </a:solidFill>
                <a:latin typeface="Garamond" charset="0"/>
                <a:cs typeface="Arial" charset="0"/>
              </a:rPr>
              <a:t>(18:00)</a:t>
            </a:r>
            <a:endParaRPr lang="en-US" sz="1600">
              <a:solidFill>
                <a:srgbClr val="FFFFFF"/>
              </a:solidFill>
              <a:latin typeface="Garamond" charset="0"/>
              <a:cs typeface="Arial" charset="0"/>
            </a:endParaRPr>
          </a:p>
        </p:txBody>
      </p:sp>
      <p:sp>
        <p:nvSpPr>
          <p:cNvPr id="93200" name="TextBox 29"/>
          <p:cNvSpPr txBox="1">
            <a:spLocks noChangeArrowheads="1"/>
          </p:cNvSpPr>
          <p:nvPr/>
        </p:nvSpPr>
        <p:spPr bwMode="auto">
          <a:xfrm>
            <a:off x="6264275" y="3357563"/>
            <a:ext cx="12366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en-US" sz="1100" b="1" u="sng">
                <a:solidFill>
                  <a:srgbClr val="003399"/>
                </a:solidFill>
                <a:latin typeface="Garamond" charset="0"/>
                <a:cs typeface="Arial" charset="0"/>
              </a:rPr>
              <a:t>≥ </a:t>
            </a:r>
            <a:r>
              <a:rPr lang="en-US" sz="1100">
                <a:solidFill>
                  <a:srgbClr val="003399"/>
                </a:solidFill>
                <a:latin typeface="Garamond" charset="0"/>
                <a:cs typeface="Arial" charset="0"/>
              </a:rPr>
              <a:t>M3 for 100 MeV</a:t>
            </a:r>
          </a:p>
        </p:txBody>
      </p:sp>
      <p:sp>
        <p:nvSpPr>
          <p:cNvPr id="93201" name="33 CuadroTexto"/>
          <p:cNvSpPr txBox="1">
            <a:spLocks noChangeArrowheads="1"/>
          </p:cNvSpPr>
          <p:nvPr/>
        </p:nvSpPr>
        <p:spPr bwMode="auto">
          <a:xfrm>
            <a:off x="7620000" y="4786313"/>
            <a:ext cx="381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FFFFF"/>
                </a:solidFill>
                <a:latin typeface="Garamond" charset="0"/>
                <a:cs typeface="Arial" charset="0"/>
              </a:rPr>
              <a:t>OK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667625" y="5445125"/>
            <a:ext cx="538163" cy="369888"/>
            <a:chOff x="7668344" y="5445224"/>
            <a:chExt cx="536698" cy="369332"/>
          </a:xfrm>
        </p:grpSpPr>
        <p:cxnSp>
          <p:nvCxnSpPr>
            <p:cNvPr id="34" name="Straight Arrow Connector 33"/>
            <p:cNvCxnSpPr/>
            <p:nvPr/>
          </p:nvCxnSpPr>
          <p:spPr>
            <a:xfrm flipH="1">
              <a:off x="7668344" y="5660799"/>
              <a:ext cx="288138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205" name="33 CuadroTexto"/>
            <p:cNvSpPr txBox="1">
              <a:spLocks noChangeArrowheads="1"/>
            </p:cNvSpPr>
            <p:nvPr/>
          </p:nvSpPr>
          <p:spPr bwMode="auto">
            <a:xfrm>
              <a:off x="7935416" y="5445224"/>
              <a:ext cx="2696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B0F0"/>
                  </a:solidFill>
                  <a:latin typeface="Garamond" charset="0"/>
                  <a:cs typeface="Arial" charset="0"/>
                </a:rPr>
                <a:t>?</a:t>
              </a:r>
              <a:endParaRPr lang="en-US" sz="1100">
                <a:solidFill>
                  <a:srgbClr val="00B0F0"/>
                </a:solidFill>
                <a:latin typeface="Garamond" charset="0"/>
                <a:cs typeface="Arial" charset="0"/>
              </a:endParaRPr>
            </a:p>
          </p:txBody>
        </p:sp>
      </p:grpSp>
      <p:sp>
        <p:nvSpPr>
          <p:cNvPr id="31" name="1 Título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a typeface="+mj-ea"/>
              </a:rPr>
              <a:t>UMASEP Models</a:t>
            </a:r>
            <a:endParaRPr lang="en-US" sz="2800" dirty="0">
              <a:ea typeface="+mj-e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9113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a typeface="+mj-ea"/>
              </a:rPr>
              <a:t>UMASEP Models</a:t>
            </a:r>
            <a:endParaRPr lang="en-US" sz="2800" dirty="0">
              <a:ea typeface="+mj-ea"/>
            </a:endParaRPr>
          </a:p>
        </p:txBody>
      </p:sp>
      <p:grpSp>
        <p:nvGrpSpPr>
          <p:cNvPr id="6" name="Gruppierung 5"/>
          <p:cNvGrpSpPr/>
          <p:nvPr/>
        </p:nvGrpSpPr>
        <p:grpSpPr>
          <a:xfrm>
            <a:off x="0" y="1700213"/>
            <a:ext cx="9144000" cy="4657725"/>
            <a:chOff x="0" y="1700213"/>
            <a:chExt cx="9144000" cy="4657725"/>
          </a:xfrm>
        </p:grpSpPr>
        <p:sp>
          <p:nvSpPr>
            <p:cNvPr id="94214" name="10 CuadroTexto"/>
            <p:cNvSpPr txBox="1">
              <a:spLocks noChangeArrowheads="1"/>
            </p:cNvSpPr>
            <p:nvPr/>
          </p:nvSpPr>
          <p:spPr bwMode="auto">
            <a:xfrm>
              <a:off x="0" y="3690938"/>
              <a:ext cx="1308100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FFFFFF"/>
                  </a:solidFill>
                  <a:latin typeface="Garamond" charset="0"/>
                  <a:cs typeface="Arial" charset="0"/>
                </a:rPr>
                <a:t>Soft X-ray flux</a:t>
              </a:r>
            </a:p>
            <a:p>
              <a:pPr eaLnBrk="1" hangingPunct="1"/>
              <a:r>
                <a:rPr lang="en-US" sz="1400" dirty="0">
                  <a:solidFill>
                    <a:srgbClr val="FFFFFF"/>
                  </a:solidFill>
                  <a:latin typeface="Garamond" charset="0"/>
                  <a:cs typeface="Arial" charset="0"/>
                </a:rPr>
                <a:t>Differential flux</a:t>
              </a:r>
            </a:p>
            <a:p>
              <a:pPr eaLnBrk="1" hangingPunct="1"/>
              <a:r>
                <a:rPr lang="en-US" sz="1400" dirty="0">
                  <a:solidFill>
                    <a:srgbClr val="FFFFFF"/>
                  </a:solidFill>
                  <a:latin typeface="Garamond" charset="0"/>
                  <a:cs typeface="Arial" charset="0"/>
                </a:rPr>
                <a:t>Proton flux</a:t>
              </a:r>
            </a:p>
          </p:txBody>
        </p:sp>
        <p:grpSp>
          <p:nvGrpSpPr>
            <p:cNvPr id="5" name="Gruppierung 4"/>
            <p:cNvGrpSpPr/>
            <p:nvPr/>
          </p:nvGrpSpPr>
          <p:grpSpPr>
            <a:xfrm>
              <a:off x="1308100" y="1700213"/>
              <a:ext cx="7835900" cy="4657725"/>
              <a:chOff x="1308100" y="1700213"/>
              <a:chExt cx="7835900" cy="4657725"/>
            </a:xfrm>
          </p:grpSpPr>
          <p:pic>
            <p:nvPicPr>
              <p:cNvPr id="25" name="3 Imagen" descr="resultTemp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30" t="17496" r="31699" b="57458"/>
              <a:stretch>
                <a:fillRect/>
              </a:stretch>
            </p:blipFill>
            <p:spPr bwMode="auto">
              <a:xfrm>
                <a:off x="8001000" y="4500563"/>
                <a:ext cx="1033463" cy="1357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18 Rectángulo"/>
              <p:cNvSpPr/>
              <p:nvPr/>
            </p:nvSpPr>
            <p:spPr>
              <a:xfrm>
                <a:off x="1428750" y="1700213"/>
                <a:ext cx="6072188" cy="1928812"/>
              </a:xfrm>
              <a:prstGeom prst="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dirty="0">
                  <a:solidFill>
                    <a:srgbClr val="FFFFFF"/>
                  </a:solidFill>
                  <a:latin typeface="Garamond"/>
                  <a:ea typeface="Arial"/>
                  <a:cs typeface="Arial"/>
                </a:endParaRPr>
              </a:p>
            </p:txBody>
          </p:sp>
          <p:cxnSp>
            <p:nvCxnSpPr>
              <p:cNvPr id="13" name="12 Conector recto"/>
              <p:cNvCxnSpPr/>
              <p:nvPr/>
            </p:nvCxnSpPr>
            <p:spPr>
              <a:xfrm>
                <a:off x="1643063" y="2714625"/>
                <a:ext cx="5857875" cy="1588"/>
              </a:xfrm>
              <a:prstGeom prst="line">
                <a:avLst/>
              </a:prstGeom>
              <a:ln w="50800"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3 Rombo"/>
              <p:cNvSpPr/>
              <p:nvPr/>
            </p:nvSpPr>
            <p:spPr>
              <a:xfrm>
                <a:off x="1857375" y="1981200"/>
                <a:ext cx="2354263" cy="1447800"/>
              </a:xfrm>
              <a:prstGeom prst="diamon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u="sng" dirty="0">
                    <a:solidFill>
                      <a:srgbClr val="658AFF"/>
                    </a:solidFill>
                    <a:latin typeface="Garamond"/>
                    <a:ea typeface="Arial"/>
                    <a:cs typeface="Arial"/>
                  </a:rPr>
                  <a:t>Test 1</a:t>
                </a:r>
              </a:p>
              <a:p>
                <a:pPr algn="ctr">
                  <a:defRPr/>
                </a:pPr>
                <a:r>
                  <a:rPr lang="en-US" sz="1200" dirty="0">
                    <a:solidFill>
                      <a:srgbClr val="658AFF"/>
                    </a:solidFill>
                    <a:latin typeface="Garamond"/>
                    <a:ea typeface="Arial"/>
                    <a:cs typeface="Arial"/>
                  </a:rPr>
                  <a:t>Symptoms of a </a:t>
                </a:r>
                <a:r>
                  <a:rPr lang="en-US" sz="1200" u="sng" dirty="0">
                    <a:solidFill>
                      <a:srgbClr val="658AFF"/>
                    </a:solidFill>
                    <a:latin typeface="Garamond"/>
                    <a:ea typeface="Arial"/>
                    <a:cs typeface="Arial"/>
                  </a:rPr>
                  <a:t>magnetic connection</a:t>
                </a:r>
                <a:r>
                  <a:rPr lang="en-US" sz="1200" dirty="0">
                    <a:solidFill>
                      <a:srgbClr val="658AFF"/>
                    </a:solidFill>
                    <a:latin typeface="Garamond"/>
                    <a:ea typeface="Arial"/>
                    <a:cs typeface="Arial"/>
                  </a:rPr>
                  <a:t>?</a:t>
                </a:r>
              </a:p>
            </p:txBody>
          </p:sp>
          <p:cxnSp>
            <p:nvCxnSpPr>
              <p:cNvPr id="22" name="21 Conector recto"/>
              <p:cNvCxnSpPr/>
              <p:nvPr/>
            </p:nvCxnSpPr>
            <p:spPr>
              <a:xfrm rot="16200000" flipV="1">
                <a:off x="1000125" y="3357563"/>
                <a:ext cx="1357313" cy="7143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23 Conector recto"/>
              <p:cNvCxnSpPr>
                <a:stCxn id="94214" idx="3"/>
              </p:cNvCxnSpPr>
              <p:nvPr/>
            </p:nvCxnSpPr>
            <p:spPr>
              <a:xfrm flipV="1">
                <a:off x="1308100" y="4048125"/>
                <a:ext cx="406400" cy="11113"/>
              </a:xfrm>
              <a:prstGeom prst="line">
                <a:avLst/>
              </a:prstGeom>
              <a:ln w="50800"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217" name="25 CuadroTexto"/>
              <p:cNvSpPr txBox="1">
                <a:spLocks noChangeArrowheads="1"/>
              </p:cNvSpPr>
              <p:nvPr/>
            </p:nvSpPr>
            <p:spPr bwMode="auto">
              <a:xfrm>
                <a:off x="4071938" y="2376488"/>
                <a:ext cx="4302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" sz="1400">
                    <a:solidFill>
                      <a:srgbClr val="003399"/>
                    </a:solidFill>
                    <a:latin typeface="Garamond" charset="0"/>
                    <a:cs typeface="Arial" charset="0"/>
                  </a:rPr>
                  <a:t>Yes</a:t>
                </a:r>
              </a:p>
            </p:txBody>
          </p:sp>
          <p:sp>
            <p:nvSpPr>
              <p:cNvPr id="94218" name="29 CuadroTexto"/>
              <p:cNvSpPr txBox="1">
                <a:spLocks noChangeArrowheads="1"/>
              </p:cNvSpPr>
              <p:nvPr/>
            </p:nvSpPr>
            <p:spPr bwMode="auto">
              <a:xfrm>
                <a:off x="7537450" y="2571750"/>
                <a:ext cx="1606550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200" u="sng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Preliminary</a:t>
                </a:r>
                <a:r>
                  <a:rPr lang="en-US" sz="12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 forecast</a:t>
                </a:r>
                <a:r>
                  <a:rPr lang="en-US" sz="1200" u="sng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 </a:t>
                </a:r>
                <a:r>
                  <a:rPr lang="en-US" sz="12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of </a:t>
                </a:r>
              </a:p>
              <a:p>
                <a:pPr eaLnBrk="1" hangingPunct="1"/>
                <a:r>
                  <a:rPr lang="en-US" sz="12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a </a:t>
                </a:r>
                <a:r>
                  <a:rPr lang="en-US" sz="1200" u="sng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well</a:t>
                </a:r>
                <a:r>
                  <a:rPr lang="en-US" sz="12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-connected SEP </a:t>
                </a:r>
              </a:p>
            </p:txBody>
          </p:sp>
          <p:sp>
            <p:nvSpPr>
              <p:cNvPr id="20" name="19 CuadroTexto"/>
              <p:cNvSpPr txBox="1"/>
              <p:nvPr/>
            </p:nvSpPr>
            <p:spPr>
              <a:xfrm>
                <a:off x="1382713" y="1727200"/>
                <a:ext cx="1319212" cy="4238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100" u="sng" dirty="0">
                    <a:solidFill>
                      <a:srgbClr val="003399"/>
                    </a:solidFill>
                    <a:latin typeface="Garamond" pitchFamily="-111" charset="0"/>
                    <a:ea typeface="Arial"/>
                    <a:cs typeface="Arial" charset="0"/>
                  </a:rPr>
                  <a:t>Well-connected SEP</a:t>
                </a:r>
              </a:p>
              <a:p>
                <a:pPr>
                  <a:defRPr/>
                </a:pPr>
                <a:r>
                  <a:rPr lang="en-US" sz="1050" dirty="0">
                    <a:solidFill>
                      <a:srgbClr val="003399"/>
                    </a:solidFill>
                    <a:latin typeface="Garamond" pitchFamily="-111" charset="0"/>
                    <a:ea typeface="Arial"/>
                    <a:cs typeface="Arial" charset="0"/>
                  </a:rPr>
                  <a:t>Forecasting Model </a:t>
                </a:r>
              </a:p>
            </p:txBody>
          </p:sp>
          <p:sp>
            <p:nvSpPr>
              <p:cNvPr id="21" name="20 Rombo"/>
              <p:cNvSpPr/>
              <p:nvPr/>
            </p:nvSpPr>
            <p:spPr>
              <a:xfrm>
                <a:off x="4714875" y="1981200"/>
                <a:ext cx="2425700" cy="1447800"/>
              </a:xfrm>
              <a:prstGeom prst="diamon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b="1" u="sng" dirty="0">
                    <a:solidFill>
                      <a:srgbClr val="003399"/>
                    </a:solidFill>
                    <a:latin typeface="Garamond"/>
                    <a:ea typeface="Arial"/>
                    <a:cs typeface="Arial"/>
                  </a:rPr>
                  <a:t>Test 2</a:t>
                </a:r>
              </a:p>
              <a:p>
                <a:pPr algn="ctr">
                  <a:defRPr/>
                </a:pPr>
                <a:r>
                  <a:rPr lang="en-US" sz="1200" b="1" dirty="0">
                    <a:solidFill>
                      <a:srgbClr val="003399"/>
                    </a:solidFill>
                    <a:latin typeface="Garamond"/>
                    <a:ea typeface="Arial"/>
                    <a:cs typeface="Arial"/>
                  </a:rPr>
                  <a:t>Flare ≥ C4 (for E&gt; 10 MeV)?</a:t>
                </a:r>
              </a:p>
            </p:txBody>
          </p:sp>
          <p:sp>
            <p:nvSpPr>
              <p:cNvPr id="94221" name="26 CuadroTexto"/>
              <p:cNvSpPr txBox="1">
                <a:spLocks noChangeArrowheads="1"/>
              </p:cNvSpPr>
              <p:nvPr/>
            </p:nvSpPr>
            <p:spPr bwMode="auto">
              <a:xfrm>
                <a:off x="7000875" y="2344738"/>
                <a:ext cx="4302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" sz="1400">
                    <a:solidFill>
                      <a:srgbClr val="003399"/>
                    </a:solidFill>
                    <a:latin typeface="Garamond" charset="0"/>
                    <a:cs typeface="Arial" charset="0"/>
                  </a:rPr>
                  <a:t>Yes</a:t>
                </a:r>
              </a:p>
            </p:txBody>
          </p:sp>
          <p:pic>
            <p:nvPicPr>
              <p:cNvPr id="9422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134" b="29437"/>
              <a:stretch>
                <a:fillRect/>
              </a:stretch>
            </p:blipFill>
            <p:spPr bwMode="auto">
              <a:xfrm>
                <a:off x="3143250" y="4071938"/>
                <a:ext cx="4500563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223" name="30 Rectángulo"/>
              <p:cNvSpPr>
                <a:spLocks noChangeArrowheads="1"/>
              </p:cNvSpPr>
              <p:nvPr/>
            </p:nvSpPr>
            <p:spPr bwMode="auto">
              <a:xfrm>
                <a:off x="5961063" y="3805238"/>
                <a:ext cx="1846262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" sz="16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Oct. 26/2003    </a:t>
                </a:r>
                <a:r>
                  <a:rPr lang="es-ES" sz="11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(18:00)</a:t>
                </a:r>
                <a:endParaRPr lang="es-ES" sz="1600">
                  <a:solidFill>
                    <a:srgbClr val="FFFFFF"/>
                  </a:solidFill>
                  <a:latin typeface="Garamond" charset="0"/>
                  <a:cs typeface="Arial" charset="0"/>
                </a:endParaRPr>
              </a:p>
            </p:txBody>
          </p:sp>
          <p:sp>
            <p:nvSpPr>
              <p:cNvPr id="94224" name="33 CuadroTexto"/>
              <p:cNvSpPr txBox="1">
                <a:spLocks noChangeArrowheads="1"/>
              </p:cNvSpPr>
              <p:nvPr/>
            </p:nvSpPr>
            <p:spPr bwMode="auto">
              <a:xfrm>
                <a:off x="7620000" y="4786313"/>
                <a:ext cx="381000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" sz="10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OK</a:t>
                </a:r>
              </a:p>
            </p:txBody>
          </p:sp>
          <p:grpSp>
            <p:nvGrpSpPr>
              <p:cNvPr id="3" name="30 Grupo"/>
              <p:cNvGrpSpPr>
                <a:grpSpLocks/>
              </p:cNvGrpSpPr>
              <p:nvPr/>
            </p:nvGrpSpPr>
            <p:grpSpPr bwMode="auto">
              <a:xfrm>
                <a:off x="8001000" y="4500563"/>
                <a:ext cx="1071563" cy="1389062"/>
                <a:chOff x="8001024" y="4500570"/>
                <a:chExt cx="1071539" cy="1388539"/>
              </a:xfrm>
            </p:grpSpPr>
            <p:pic>
              <p:nvPicPr>
                <p:cNvPr id="94227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01025" y="4500570"/>
                  <a:ext cx="1071538" cy="13885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4" name="24 Conector recto"/>
                <p:cNvCxnSpPr/>
                <p:nvPr/>
              </p:nvCxnSpPr>
              <p:spPr>
                <a:xfrm>
                  <a:off x="8001024" y="5143265"/>
                  <a:ext cx="1071539" cy="0"/>
                </a:xfrm>
                <a:prstGeom prst="line">
                  <a:avLst/>
                </a:prstGeom>
                <a:ln w="6350"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33 CuadroTexto"/>
              <p:cNvSpPr txBox="1">
                <a:spLocks noChangeArrowheads="1"/>
              </p:cNvSpPr>
              <p:nvPr/>
            </p:nvSpPr>
            <p:spPr bwMode="auto">
              <a:xfrm>
                <a:off x="7646988" y="5516563"/>
                <a:ext cx="381000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" sz="10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OK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9113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a typeface="+mj-ea"/>
              </a:rPr>
              <a:t>UMASEP Models</a:t>
            </a:r>
            <a:endParaRPr lang="en-US" sz="2800" dirty="0">
              <a:ea typeface="+mj-ea"/>
            </a:endParaRPr>
          </a:p>
        </p:txBody>
      </p:sp>
      <p:grpSp>
        <p:nvGrpSpPr>
          <p:cNvPr id="6" name="Gruppierung 5"/>
          <p:cNvGrpSpPr/>
          <p:nvPr/>
        </p:nvGrpSpPr>
        <p:grpSpPr>
          <a:xfrm>
            <a:off x="0" y="1700213"/>
            <a:ext cx="9144000" cy="4657725"/>
            <a:chOff x="0" y="1700213"/>
            <a:chExt cx="9144000" cy="4657725"/>
          </a:xfrm>
        </p:grpSpPr>
        <p:sp>
          <p:nvSpPr>
            <p:cNvPr id="94214" name="10 CuadroTexto"/>
            <p:cNvSpPr txBox="1">
              <a:spLocks noChangeArrowheads="1"/>
            </p:cNvSpPr>
            <p:nvPr/>
          </p:nvSpPr>
          <p:spPr bwMode="auto">
            <a:xfrm>
              <a:off x="0" y="3690938"/>
              <a:ext cx="1308100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FFFFFF"/>
                  </a:solidFill>
                  <a:latin typeface="Garamond" charset="0"/>
                  <a:cs typeface="Arial" charset="0"/>
                </a:rPr>
                <a:t>Soft X-ray flux</a:t>
              </a:r>
            </a:p>
            <a:p>
              <a:pPr eaLnBrk="1" hangingPunct="1"/>
              <a:r>
                <a:rPr lang="en-US" sz="1400" dirty="0">
                  <a:solidFill>
                    <a:srgbClr val="FFFFFF"/>
                  </a:solidFill>
                  <a:latin typeface="Garamond" charset="0"/>
                  <a:cs typeface="Arial" charset="0"/>
                </a:rPr>
                <a:t>Differential flux</a:t>
              </a:r>
            </a:p>
            <a:p>
              <a:pPr eaLnBrk="1" hangingPunct="1"/>
              <a:r>
                <a:rPr lang="en-US" sz="1400" dirty="0">
                  <a:solidFill>
                    <a:srgbClr val="FFFFFF"/>
                  </a:solidFill>
                  <a:latin typeface="Garamond" charset="0"/>
                  <a:cs typeface="Arial" charset="0"/>
                </a:rPr>
                <a:t>Proton flux</a:t>
              </a:r>
            </a:p>
          </p:txBody>
        </p:sp>
        <p:grpSp>
          <p:nvGrpSpPr>
            <p:cNvPr id="5" name="Gruppierung 4"/>
            <p:cNvGrpSpPr/>
            <p:nvPr/>
          </p:nvGrpSpPr>
          <p:grpSpPr>
            <a:xfrm>
              <a:off x="1308100" y="1700213"/>
              <a:ext cx="7835900" cy="4657725"/>
              <a:chOff x="1308100" y="1700213"/>
              <a:chExt cx="7835900" cy="4657725"/>
            </a:xfrm>
          </p:grpSpPr>
          <p:pic>
            <p:nvPicPr>
              <p:cNvPr id="25" name="3 Imagen" descr="resultTemp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30" t="17496" r="31699" b="57458"/>
              <a:stretch>
                <a:fillRect/>
              </a:stretch>
            </p:blipFill>
            <p:spPr bwMode="auto">
              <a:xfrm>
                <a:off x="8001000" y="4500563"/>
                <a:ext cx="1033463" cy="1357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18 Rectángulo"/>
              <p:cNvSpPr/>
              <p:nvPr/>
            </p:nvSpPr>
            <p:spPr>
              <a:xfrm>
                <a:off x="1428750" y="1700213"/>
                <a:ext cx="6072188" cy="1928812"/>
              </a:xfrm>
              <a:prstGeom prst="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dirty="0">
                  <a:solidFill>
                    <a:srgbClr val="FFFFFF"/>
                  </a:solidFill>
                  <a:latin typeface="Garamond"/>
                  <a:ea typeface="Arial"/>
                  <a:cs typeface="Arial"/>
                </a:endParaRPr>
              </a:p>
            </p:txBody>
          </p:sp>
          <p:cxnSp>
            <p:nvCxnSpPr>
              <p:cNvPr id="13" name="12 Conector recto"/>
              <p:cNvCxnSpPr/>
              <p:nvPr/>
            </p:nvCxnSpPr>
            <p:spPr>
              <a:xfrm>
                <a:off x="1643063" y="2714625"/>
                <a:ext cx="5857875" cy="1588"/>
              </a:xfrm>
              <a:prstGeom prst="line">
                <a:avLst/>
              </a:prstGeom>
              <a:ln w="50800"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3 Rombo"/>
              <p:cNvSpPr/>
              <p:nvPr/>
            </p:nvSpPr>
            <p:spPr>
              <a:xfrm>
                <a:off x="1857375" y="1981200"/>
                <a:ext cx="2354263" cy="1447800"/>
              </a:xfrm>
              <a:prstGeom prst="diamon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u="sng" dirty="0">
                    <a:solidFill>
                      <a:srgbClr val="658AFF"/>
                    </a:solidFill>
                    <a:latin typeface="Garamond"/>
                    <a:ea typeface="Arial"/>
                    <a:cs typeface="Arial"/>
                  </a:rPr>
                  <a:t>Test 1</a:t>
                </a:r>
              </a:p>
              <a:p>
                <a:pPr algn="ctr">
                  <a:defRPr/>
                </a:pPr>
                <a:r>
                  <a:rPr lang="en-US" sz="1200" dirty="0">
                    <a:solidFill>
                      <a:srgbClr val="658AFF"/>
                    </a:solidFill>
                    <a:latin typeface="Garamond"/>
                    <a:ea typeface="Arial"/>
                    <a:cs typeface="Arial"/>
                  </a:rPr>
                  <a:t>Symptoms of a </a:t>
                </a:r>
                <a:r>
                  <a:rPr lang="en-US" sz="1200" u="sng" dirty="0">
                    <a:solidFill>
                      <a:srgbClr val="658AFF"/>
                    </a:solidFill>
                    <a:latin typeface="Garamond"/>
                    <a:ea typeface="Arial"/>
                    <a:cs typeface="Arial"/>
                  </a:rPr>
                  <a:t>magnetic connection</a:t>
                </a:r>
                <a:r>
                  <a:rPr lang="en-US" sz="1200" dirty="0">
                    <a:solidFill>
                      <a:srgbClr val="658AFF"/>
                    </a:solidFill>
                    <a:latin typeface="Garamond"/>
                    <a:ea typeface="Arial"/>
                    <a:cs typeface="Arial"/>
                  </a:rPr>
                  <a:t>?</a:t>
                </a:r>
              </a:p>
            </p:txBody>
          </p:sp>
          <p:cxnSp>
            <p:nvCxnSpPr>
              <p:cNvPr id="22" name="21 Conector recto"/>
              <p:cNvCxnSpPr/>
              <p:nvPr/>
            </p:nvCxnSpPr>
            <p:spPr>
              <a:xfrm rot="16200000" flipV="1">
                <a:off x="1000125" y="3357563"/>
                <a:ext cx="1357313" cy="7143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23 Conector recto"/>
              <p:cNvCxnSpPr>
                <a:stCxn id="94214" idx="3"/>
              </p:cNvCxnSpPr>
              <p:nvPr/>
            </p:nvCxnSpPr>
            <p:spPr>
              <a:xfrm flipV="1">
                <a:off x="1308100" y="4048125"/>
                <a:ext cx="406400" cy="11113"/>
              </a:xfrm>
              <a:prstGeom prst="line">
                <a:avLst/>
              </a:prstGeom>
              <a:ln w="50800"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217" name="25 CuadroTexto"/>
              <p:cNvSpPr txBox="1">
                <a:spLocks noChangeArrowheads="1"/>
              </p:cNvSpPr>
              <p:nvPr/>
            </p:nvSpPr>
            <p:spPr bwMode="auto">
              <a:xfrm>
                <a:off x="4071938" y="2376488"/>
                <a:ext cx="4302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" sz="1400">
                    <a:solidFill>
                      <a:srgbClr val="003399"/>
                    </a:solidFill>
                    <a:latin typeface="Garamond" charset="0"/>
                    <a:cs typeface="Arial" charset="0"/>
                  </a:rPr>
                  <a:t>Yes</a:t>
                </a:r>
              </a:p>
            </p:txBody>
          </p:sp>
          <p:sp>
            <p:nvSpPr>
              <p:cNvPr id="94218" name="29 CuadroTexto"/>
              <p:cNvSpPr txBox="1">
                <a:spLocks noChangeArrowheads="1"/>
              </p:cNvSpPr>
              <p:nvPr/>
            </p:nvSpPr>
            <p:spPr bwMode="auto">
              <a:xfrm>
                <a:off x="7537450" y="2571750"/>
                <a:ext cx="1606550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200" u="sng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Preliminary</a:t>
                </a:r>
                <a:r>
                  <a:rPr lang="en-US" sz="12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 forecast</a:t>
                </a:r>
                <a:r>
                  <a:rPr lang="en-US" sz="1200" u="sng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 </a:t>
                </a:r>
                <a:r>
                  <a:rPr lang="en-US" sz="12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of </a:t>
                </a:r>
              </a:p>
              <a:p>
                <a:pPr eaLnBrk="1" hangingPunct="1"/>
                <a:r>
                  <a:rPr lang="en-US" sz="12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a </a:t>
                </a:r>
                <a:r>
                  <a:rPr lang="en-US" sz="1200" u="sng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well</a:t>
                </a:r>
                <a:r>
                  <a:rPr lang="en-US" sz="12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-connected SEP </a:t>
                </a:r>
              </a:p>
            </p:txBody>
          </p:sp>
          <p:sp>
            <p:nvSpPr>
              <p:cNvPr id="20" name="19 CuadroTexto"/>
              <p:cNvSpPr txBox="1"/>
              <p:nvPr/>
            </p:nvSpPr>
            <p:spPr>
              <a:xfrm>
                <a:off x="1382713" y="1727200"/>
                <a:ext cx="1319212" cy="4238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100" u="sng" dirty="0">
                    <a:solidFill>
                      <a:srgbClr val="003399"/>
                    </a:solidFill>
                    <a:latin typeface="Garamond" pitchFamily="-111" charset="0"/>
                    <a:ea typeface="Arial"/>
                    <a:cs typeface="Arial" charset="0"/>
                  </a:rPr>
                  <a:t>Well-connected SEP</a:t>
                </a:r>
              </a:p>
              <a:p>
                <a:pPr>
                  <a:defRPr/>
                </a:pPr>
                <a:r>
                  <a:rPr lang="en-US" sz="1050" dirty="0">
                    <a:solidFill>
                      <a:srgbClr val="003399"/>
                    </a:solidFill>
                    <a:latin typeface="Garamond" pitchFamily="-111" charset="0"/>
                    <a:ea typeface="Arial"/>
                    <a:cs typeface="Arial" charset="0"/>
                  </a:rPr>
                  <a:t>Forecasting Model </a:t>
                </a:r>
              </a:p>
            </p:txBody>
          </p:sp>
          <p:sp>
            <p:nvSpPr>
              <p:cNvPr id="21" name="20 Rombo"/>
              <p:cNvSpPr/>
              <p:nvPr/>
            </p:nvSpPr>
            <p:spPr>
              <a:xfrm>
                <a:off x="4714875" y="1981200"/>
                <a:ext cx="2425700" cy="1447800"/>
              </a:xfrm>
              <a:prstGeom prst="diamon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b="1" u="sng" dirty="0">
                    <a:solidFill>
                      <a:srgbClr val="003399"/>
                    </a:solidFill>
                    <a:latin typeface="Garamond"/>
                    <a:ea typeface="Arial"/>
                    <a:cs typeface="Arial"/>
                  </a:rPr>
                  <a:t>Test 2</a:t>
                </a:r>
              </a:p>
              <a:p>
                <a:pPr algn="ctr">
                  <a:defRPr/>
                </a:pPr>
                <a:r>
                  <a:rPr lang="en-US" sz="1200" b="1" dirty="0">
                    <a:solidFill>
                      <a:srgbClr val="003399"/>
                    </a:solidFill>
                    <a:latin typeface="Garamond"/>
                    <a:ea typeface="Arial"/>
                    <a:cs typeface="Arial"/>
                  </a:rPr>
                  <a:t>Flare ≥ C4 (for E&gt; 10 MeV)?</a:t>
                </a:r>
              </a:p>
            </p:txBody>
          </p:sp>
          <p:sp>
            <p:nvSpPr>
              <p:cNvPr id="94221" name="26 CuadroTexto"/>
              <p:cNvSpPr txBox="1">
                <a:spLocks noChangeArrowheads="1"/>
              </p:cNvSpPr>
              <p:nvPr/>
            </p:nvSpPr>
            <p:spPr bwMode="auto">
              <a:xfrm>
                <a:off x="7000875" y="2344738"/>
                <a:ext cx="4302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" sz="1400">
                    <a:solidFill>
                      <a:srgbClr val="003399"/>
                    </a:solidFill>
                    <a:latin typeface="Garamond" charset="0"/>
                    <a:cs typeface="Arial" charset="0"/>
                  </a:rPr>
                  <a:t>Yes</a:t>
                </a:r>
              </a:p>
            </p:txBody>
          </p:sp>
          <p:pic>
            <p:nvPicPr>
              <p:cNvPr id="9422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134" b="29437"/>
              <a:stretch>
                <a:fillRect/>
              </a:stretch>
            </p:blipFill>
            <p:spPr bwMode="auto">
              <a:xfrm>
                <a:off x="3143250" y="4071938"/>
                <a:ext cx="4500563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223" name="30 Rectángulo"/>
              <p:cNvSpPr>
                <a:spLocks noChangeArrowheads="1"/>
              </p:cNvSpPr>
              <p:nvPr/>
            </p:nvSpPr>
            <p:spPr bwMode="auto">
              <a:xfrm>
                <a:off x="5961063" y="3805238"/>
                <a:ext cx="1846262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" sz="16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Oct. 26/2003    </a:t>
                </a:r>
                <a:r>
                  <a:rPr lang="es-ES" sz="11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(18:00)</a:t>
                </a:r>
                <a:endParaRPr lang="es-ES" sz="1600">
                  <a:solidFill>
                    <a:srgbClr val="FFFFFF"/>
                  </a:solidFill>
                  <a:latin typeface="Garamond" charset="0"/>
                  <a:cs typeface="Arial" charset="0"/>
                </a:endParaRPr>
              </a:p>
            </p:txBody>
          </p:sp>
          <p:sp>
            <p:nvSpPr>
              <p:cNvPr id="94224" name="33 CuadroTexto"/>
              <p:cNvSpPr txBox="1">
                <a:spLocks noChangeArrowheads="1"/>
              </p:cNvSpPr>
              <p:nvPr/>
            </p:nvSpPr>
            <p:spPr bwMode="auto">
              <a:xfrm>
                <a:off x="7620000" y="4786313"/>
                <a:ext cx="381000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" sz="10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OK</a:t>
                </a:r>
              </a:p>
            </p:txBody>
          </p:sp>
          <p:grpSp>
            <p:nvGrpSpPr>
              <p:cNvPr id="3" name="30 Grupo"/>
              <p:cNvGrpSpPr>
                <a:grpSpLocks/>
              </p:cNvGrpSpPr>
              <p:nvPr/>
            </p:nvGrpSpPr>
            <p:grpSpPr bwMode="auto">
              <a:xfrm>
                <a:off x="8001000" y="4500563"/>
                <a:ext cx="1071563" cy="1389062"/>
                <a:chOff x="8001024" y="4500570"/>
                <a:chExt cx="1071539" cy="1388539"/>
              </a:xfrm>
            </p:grpSpPr>
            <p:pic>
              <p:nvPicPr>
                <p:cNvPr id="94227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01025" y="4500570"/>
                  <a:ext cx="1071538" cy="13885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4" name="24 Conector recto"/>
                <p:cNvCxnSpPr/>
                <p:nvPr/>
              </p:nvCxnSpPr>
              <p:spPr>
                <a:xfrm>
                  <a:off x="8001024" y="5143265"/>
                  <a:ext cx="1071539" cy="0"/>
                </a:xfrm>
                <a:prstGeom prst="line">
                  <a:avLst/>
                </a:prstGeom>
                <a:ln w="6350"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33 CuadroTexto"/>
              <p:cNvSpPr txBox="1">
                <a:spLocks noChangeArrowheads="1"/>
              </p:cNvSpPr>
              <p:nvPr/>
            </p:nvSpPr>
            <p:spPr bwMode="auto">
              <a:xfrm>
                <a:off x="7646988" y="5516563"/>
                <a:ext cx="381000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" sz="1000">
                    <a:solidFill>
                      <a:srgbClr val="FFFFFF"/>
                    </a:solidFill>
                    <a:latin typeface="Garamond" charset="0"/>
                    <a:cs typeface="Arial" charset="0"/>
                  </a:rPr>
                  <a:t>OK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48882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Repetition from previous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lecture: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Solar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flares (Lecture Ludwig Klein)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UMASEP: the basic idea </a:t>
            </a:r>
            <a:endParaRPr lang="en-US" dirty="0" smtClean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Repetition from previous lecture: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Particle transport (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Neus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Agueda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)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RELEASE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: the basic idea</a:t>
            </a:r>
          </a:p>
          <a:p>
            <a:pPr eaLnBrk="1" hangingPunct="1"/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>
                <a:latin typeface="Calibri" charset="0"/>
                <a:ea typeface="MS PGothic" charset="0"/>
                <a:cs typeface="MS PGothic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00319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7807325" cy="965200"/>
          </a:xfrm>
        </p:spPr>
        <p:txBody>
          <a:bodyPr/>
          <a:lstStyle/>
          <a:p>
            <a:pPr eaLnBrk="1"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>
                <a:solidFill>
                  <a:srgbClr val="FFFF00"/>
                </a:solidFill>
                <a:latin typeface="Calibri" charset="0"/>
                <a:ea typeface="MS PGothic" charset="0"/>
              </a:rPr>
              <a:t>Scatter free transport</a:t>
            </a:r>
          </a:p>
        </p:txBody>
      </p:sp>
      <p:pic>
        <p:nvPicPr>
          <p:cNvPr id="131075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536257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Textfeld 2"/>
          <p:cNvSpPr txBox="1">
            <a:spLocks noChangeArrowheads="1"/>
          </p:cNvSpPr>
          <p:nvPr/>
        </p:nvSpPr>
        <p:spPr bwMode="auto">
          <a:xfrm>
            <a:off x="5724525" y="1196975"/>
            <a:ext cx="1422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/>
              <a:t>Protons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MS PGothic" charset="0"/>
                <a:cs typeface="MS PGothic" charset="0"/>
              </a:rPr>
              <a:t>Transperency 7 from Neus</a:t>
            </a:r>
          </a:p>
          <a:p>
            <a:pPr eaLnBrk="1" hangingPunct="1"/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14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>
                <a:latin typeface="Calibri" charset="0"/>
                <a:ea typeface="MS PGothic" charset="0"/>
                <a:cs typeface="MS PGothic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15183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2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1113"/>
            <a:ext cx="4735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075"/>
            <a:ext cx="44608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ng 5"/>
          <p:cNvSpPr/>
          <p:nvPr/>
        </p:nvSpPr>
        <p:spPr>
          <a:xfrm>
            <a:off x="6227763" y="3284538"/>
            <a:ext cx="288925" cy="288925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8532813" y="1557338"/>
            <a:ext cx="287337" cy="287337"/>
          </a:xfrm>
          <a:prstGeom prst="donut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3126" name="Textfeld 8"/>
          <p:cNvSpPr txBox="1">
            <a:spLocks noChangeArrowheads="1"/>
          </p:cNvSpPr>
          <p:nvPr/>
        </p:nvSpPr>
        <p:spPr bwMode="auto">
          <a:xfrm>
            <a:off x="7885113" y="2276475"/>
            <a:ext cx="1420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/>
              <a:t>Protons</a:t>
            </a:r>
          </a:p>
        </p:txBody>
      </p:sp>
      <p:sp>
        <p:nvSpPr>
          <p:cNvPr id="133127" name="Textfeld 9"/>
          <p:cNvSpPr txBox="1">
            <a:spLocks noChangeArrowheads="1"/>
          </p:cNvSpPr>
          <p:nvPr/>
        </p:nvSpPr>
        <p:spPr bwMode="auto">
          <a:xfrm>
            <a:off x="6516688" y="3500438"/>
            <a:ext cx="1681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/>
              <a:t>Electrons</a:t>
            </a:r>
          </a:p>
        </p:txBody>
      </p:sp>
      <p:sp>
        <p:nvSpPr>
          <p:cNvPr id="13312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Repetition from previous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lecture: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Solar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flares (Lecture Ludwig Klein)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UMASEP: the basic idea </a:t>
            </a:r>
            <a:endParaRPr lang="en-US" dirty="0" smtClean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Repetition from previous lecture: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Particle transport (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Neus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Agueda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)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RELEASE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: the basic idea</a:t>
            </a:r>
          </a:p>
          <a:p>
            <a:pPr eaLnBrk="1" hangingPunct="1"/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>
                <a:latin typeface="Calibri" charset="0"/>
                <a:ea typeface="MS PGothic" charset="0"/>
                <a:cs typeface="MS PGothic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61247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2" name="Picture 4" descr="Protons_F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" r="5208" b="8742"/>
          <a:stretch>
            <a:fillRect/>
          </a:stretch>
        </p:blipFill>
        <p:spPr bwMode="auto">
          <a:xfrm>
            <a:off x="3581400" y="0"/>
            <a:ext cx="55626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5" descr="Radiation_warning_symb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4" descr="Protons_Ne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3" r="10417" b="8826"/>
          <a:stretch>
            <a:fillRect/>
          </a:stretch>
        </p:blipFill>
        <p:spPr bwMode="auto">
          <a:xfrm>
            <a:off x="0" y="3557588"/>
            <a:ext cx="577215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7" descr="Radiation_warning_symb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Picture 9" descr="REleASE_logo_final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b="44800"/>
          <a:stretch>
            <a:fillRect/>
          </a:stretch>
        </p:blipFill>
        <p:spPr bwMode="auto">
          <a:xfrm>
            <a:off x="0" y="0"/>
            <a:ext cx="28956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9600"/>
            <a:ext cx="25146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8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3"/>
          <a:stretch>
            <a:fillRect/>
          </a:stretch>
        </p:blipFill>
        <p:spPr bwMode="auto">
          <a:xfrm>
            <a:off x="2057400" y="2667000"/>
            <a:ext cx="45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9" name="TextBox 1"/>
          <p:cNvSpPr txBox="1">
            <a:spLocks noChangeArrowheads="1"/>
          </p:cNvSpPr>
          <p:nvPr/>
        </p:nvSpPr>
        <p:spPr bwMode="auto">
          <a:xfrm>
            <a:off x="5867400" y="3352800"/>
            <a:ext cx="31686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D ~ 1.2 AU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v</a:t>
            </a:r>
            <a:r>
              <a:rPr lang="en-US" baseline="-25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el</a:t>
            </a:r>
            <a:r>
              <a:rPr lang="en-US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(1 MeV) = 0.95 c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800" b="1" baseline="-25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el</a:t>
            </a:r>
            <a:r>
              <a:rPr lang="en-US"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(1 MeV) =10.5 min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792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0" name="Picture 4" descr="Protons_F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" r="5208" b="8742"/>
          <a:stretch>
            <a:fillRect/>
          </a:stretch>
        </p:blipFill>
        <p:spPr bwMode="auto">
          <a:xfrm>
            <a:off x="3581400" y="0"/>
            <a:ext cx="55626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5" descr="Radiation_warning_symb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4" descr="Protons_Ne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3" r="10417" b="8826"/>
          <a:stretch>
            <a:fillRect/>
          </a:stretch>
        </p:blipFill>
        <p:spPr bwMode="auto">
          <a:xfrm>
            <a:off x="0" y="3557588"/>
            <a:ext cx="577215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7" descr="Radiation_warning_symb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ure 9" descr="REleASE_logo_final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b="44800"/>
          <a:stretch>
            <a:fillRect/>
          </a:stretch>
        </p:blipFill>
        <p:spPr bwMode="auto">
          <a:xfrm>
            <a:off x="0" y="0"/>
            <a:ext cx="28956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9600"/>
            <a:ext cx="25146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6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3"/>
          <a:stretch>
            <a:fillRect/>
          </a:stretch>
        </p:blipFill>
        <p:spPr bwMode="auto">
          <a:xfrm>
            <a:off x="2057400" y="2667000"/>
            <a:ext cx="45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7" name="TextBox 1"/>
          <p:cNvSpPr txBox="1">
            <a:spLocks noChangeArrowheads="1"/>
          </p:cNvSpPr>
          <p:nvPr/>
        </p:nvSpPr>
        <p:spPr bwMode="auto">
          <a:xfrm>
            <a:off x="5867400" y="3352800"/>
            <a:ext cx="30972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D ~ 1.2 AU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v</a:t>
            </a:r>
            <a:r>
              <a:rPr lang="en-US" baseline="-25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</a:t>
            </a:r>
            <a:r>
              <a:rPr lang="en-US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(30 MeV) = 0.25 c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800" b="1" baseline="-25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(30 MeV) = 40 min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3200" b="1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Δ</a:t>
            </a:r>
            <a:r>
              <a:rPr lang="en-US" sz="32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 ~ 30 min</a:t>
            </a:r>
          </a:p>
        </p:txBody>
      </p:sp>
      <p:pic>
        <p:nvPicPr>
          <p:cNvPr id="150538" name="Picture 9" descr="road_curv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33611" r="1657" b="-20"/>
          <a:stretch>
            <a:fillRect/>
          </a:stretch>
        </p:blipFill>
        <p:spPr bwMode="auto">
          <a:xfrm>
            <a:off x="5943600" y="1447800"/>
            <a:ext cx="32273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734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79388" y="981075"/>
            <a:ext cx="59047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6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The Physics behind …</a:t>
            </a:r>
          </a:p>
        </p:txBody>
      </p:sp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7451725" y="5661025"/>
            <a:ext cx="1223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solidFill>
                  <a:srgbClr val="0000FF"/>
                </a:solidFill>
                <a:latin typeface="Book Antiqua" charset="0"/>
                <a:cs typeface="Arial" charset="0"/>
              </a:rPr>
              <a:t>Parker (1963)</a:t>
            </a:r>
          </a:p>
        </p:txBody>
      </p:sp>
      <p:sp>
        <p:nvSpPr>
          <p:cNvPr id="79876" name="Rechteck 1"/>
          <p:cNvSpPr>
            <a:spLocks noChangeArrowheads="1"/>
          </p:cNvSpPr>
          <p:nvPr/>
        </p:nvSpPr>
        <p:spPr bwMode="auto">
          <a:xfrm>
            <a:off x="323850" y="5589588"/>
            <a:ext cx="6173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http://cafehayek.com/2014/03/then-a-miracle-occurs.html</a:t>
            </a:r>
          </a:p>
        </p:txBody>
      </p:sp>
      <p:pic>
        <p:nvPicPr>
          <p:cNvPr id="79877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276475"/>
            <a:ext cx="5832475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323528" y="3573016"/>
            <a:ext cx="45365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Scatter free transport may be oversimplified. Are the propagation conditions the same?</a:t>
            </a:r>
            <a:endParaRPr lang="en-GB" sz="2800" b="1" dirty="0">
              <a:solidFill>
                <a:srgbClr val="000000"/>
              </a:solidFill>
              <a:latin typeface="Book Antiqu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2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95250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Calibri" charset="0"/>
                <a:cs typeface="Arial" charset="0"/>
              </a:rPr>
              <a:t>Transport in the IPM</a:t>
            </a:r>
          </a:p>
        </p:txBody>
      </p:sp>
      <p:sp>
        <p:nvSpPr>
          <p:cNvPr id="129028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ts val="1375"/>
              </a:spcBef>
              <a:buClr>
                <a:srgbClr val="FFFFFF"/>
              </a:buClr>
              <a:buSzPct val="100000"/>
              <a:buFont typeface="Tahoma" charset="0"/>
              <a:buNone/>
            </a:pPr>
            <a:r>
              <a:rPr lang="en-GB" sz="22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Mathematisch-Naturwissenschaftliche Fakultät</a:t>
            </a:r>
          </a:p>
        </p:txBody>
      </p:sp>
      <p:sp>
        <p:nvSpPr>
          <p:cNvPr id="129029" name="Text Box 6"/>
          <p:cNvSpPr txBox="1">
            <a:spLocks noChangeArrowheads="1"/>
          </p:cNvSpPr>
          <p:nvPr/>
        </p:nvSpPr>
        <p:spPr bwMode="auto">
          <a:xfrm>
            <a:off x="304800" y="2514600"/>
            <a:ext cx="6324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en-GB" sz="18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30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grpSp>
        <p:nvGrpSpPr>
          <p:cNvPr id="129031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129033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9034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29032" name="Picture 2" descr="E:\Dokumente und Einstellungen\user_wdr1\Science\Perpdiff09\PLOTS09\animation2\pmu40ra03-pe-pa001rd-c1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6030912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9779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Bild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Calibri" charset="0"/>
                <a:ea typeface="MS PGothic" charset="0"/>
              </a:rPr>
              <a:t>Transport in the IPM</a:t>
            </a:r>
          </a:p>
        </p:txBody>
      </p:sp>
      <p:sp>
        <p:nvSpPr>
          <p:cNvPr id="128003" name="TextBox 3"/>
          <p:cNvSpPr txBox="1">
            <a:spLocks noChangeArrowheads="1"/>
          </p:cNvSpPr>
          <p:nvPr/>
        </p:nvSpPr>
        <p:spPr bwMode="auto">
          <a:xfrm>
            <a:off x="3851275" y="981075"/>
            <a:ext cx="518477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/>
              <a:t>The simplest model of transport applicable to the IPM conditions assumes static magnetic fluctuations superposed on a Parker IMF. In addition the effect of adiabatic</a:t>
            </a:r>
            <a:br>
              <a:rPr lang="fi-FI"/>
            </a:br>
            <a:r>
              <a:rPr lang="fi-FI"/>
              <a:t>focusing (mirroring) has to be taken into account</a:t>
            </a:r>
          </a:p>
          <a:p>
            <a:pPr eaLnBrk="1" hangingPunct="1"/>
            <a:endParaRPr lang="fi-FI"/>
          </a:p>
        </p:txBody>
      </p:sp>
      <p:pic>
        <p:nvPicPr>
          <p:cNvPr id="12800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4722813"/>
            <a:ext cx="31940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933825"/>
            <a:ext cx="94456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851275"/>
            <a:ext cx="10604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3851275"/>
            <a:ext cx="16573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8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4797425"/>
            <a:ext cx="5726113" cy="863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9" name="TextBox 11"/>
          <p:cNvSpPr txBox="1">
            <a:spLocks noChangeArrowheads="1"/>
          </p:cNvSpPr>
          <p:nvPr/>
        </p:nvSpPr>
        <p:spPr bwMode="auto">
          <a:xfrm>
            <a:off x="3995738" y="6237288"/>
            <a:ext cx="425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b="1">
                <a:solidFill>
                  <a:srgbClr val="FF0000"/>
                </a:solidFill>
              </a:rPr>
              <a:t>Focused transport equation</a:t>
            </a:r>
          </a:p>
        </p:txBody>
      </p:sp>
      <p:pic>
        <p:nvPicPr>
          <p:cNvPr id="128010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160463"/>
            <a:ext cx="3141662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02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el 1"/>
          <p:cNvSpPr>
            <a:spLocks noGrp="1"/>
          </p:cNvSpPr>
          <p:nvPr>
            <p:ph type="title"/>
          </p:nvPr>
        </p:nvSpPr>
        <p:spPr>
          <a:xfrm>
            <a:off x="1042988" y="-100013"/>
            <a:ext cx="5810250" cy="838201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" charset="0"/>
                <a:ea typeface="MS PGothic" charset="0"/>
              </a:rPr>
              <a:t>Diffusion coefficients</a:t>
            </a:r>
          </a:p>
        </p:txBody>
      </p:sp>
      <p:sp>
        <p:nvSpPr>
          <p:cNvPr id="137218" name="Datumsplatzhalt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898989"/>
                </a:solidFill>
                <a:latin typeface="Calibri" charset="0"/>
              </a:rPr>
              <a:t>Posner, Heber, </a:t>
            </a:r>
          </a:p>
          <a:p>
            <a:pPr eaLnBrk="1" hangingPunct="1"/>
            <a:r>
              <a:rPr lang="en-GB" sz="1200">
                <a:solidFill>
                  <a:srgbClr val="898989"/>
                </a:solidFill>
                <a:latin typeface="Calibri" charset="0"/>
              </a:rPr>
              <a:t>M</a:t>
            </a:r>
            <a:r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t>ü</a:t>
            </a:r>
            <a:r>
              <a:rPr lang="en-GB" sz="1200">
                <a:solidFill>
                  <a:srgbClr val="898989"/>
                </a:solidFill>
                <a:latin typeface="Calibri" charset="0"/>
              </a:rPr>
              <a:t>ller-Mellin &amp; Rother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AGU Fall Meeting,</a:t>
            </a:r>
          </a:p>
          <a:p>
            <a:pPr>
              <a:defRPr/>
            </a:pPr>
            <a:r>
              <a:rPr lang="en-GB" smtClean="0"/>
              <a:t>San Francisco, USA</a:t>
            </a:r>
            <a:endParaRPr lang="en-GB"/>
          </a:p>
        </p:txBody>
      </p:sp>
      <p:sp>
        <p:nvSpPr>
          <p:cNvPr id="137220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898989"/>
                </a:solidFill>
                <a:latin typeface="Calibri" charset="0"/>
              </a:rPr>
              <a:t>Session SH41A</a:t>
            </a:r>
          </a:p>
        </p:txBody>
      </p:sp>
      <p:sp>
        <p:nvSpPr>
          <p:cNvPr id="137221" name="Textfeld 6"/>
          <p:cNvSpPr txBox="1">
            <a:spLocks noChangeArrowheads="1"/>
          </p:cNvSpPr>
          <p:nvPr/>
        </p:nvSpPr>
        <p:spPr bwMode="auto">
          <a:xfrm>
            <a:off x="152400" y="1371600"/>
            <a:ext cx="3276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600" b="1">
                <a:solidFill>
                  <a:schemeClr val="folHlin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Does it work when taking into account a more complex particle transport?</a:t>
            </a:r>
          </a:p>
          <a:p>
            <a:pPr eaLnBrk="1" hangingPunct="1"/>
            <a:endParaRPr lang="en-US" sz="3600" b="1">
              <a:solidFill>
                <a:schemeClr val="folHlink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3600" b="1">
                <a:solidFill>
                  <a:schemeClr val="folHlin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Yes!</a:t>
            </a:r>
          </a:p>
        </p:txBody>
      </p:sp>
      <p:sp>
        <p:nvSpPr>
          <p:cNvPr id="137222" name="Oval 8"/>
          <p:cNvSpPr>
            <a:spLocks noChangeArrowheads="1"/>
          </p:cNvSpPr>
          <p:nvPr/>
        </p:nvSpPr>
        <p:spPr bwMode="auto">
          <a:xfrm>
            <a:off x="5029200" y="2514600"/>
            <a:ext cx="381000" cy="228600"/>
          </a:xfrm>
          <a:prstGeom prst="ellips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algn="ctr"/>
            <a:endParaRPr lang="en-US"/>
          </a:p>
        </p:txBody>
      </p:sp>
      <p:sp>
        <p:nvSpPr>
          <p:cNvPr id="137223" name="Oval 9"/>
          <p:cNvSpPr>
            <a:spLocks noChangeArrowheads="1"/>
          </p:cNvSpPr>
          <p:nvPr/>
        </p:nvSpPr>
        <p:spPr bwMode="auto">
          <a:xfrm>
            <a:off x="5410200" y="2667000"/>
            <a:ext cx="381000" cy="228600"/>
          </a:xfrm>
          <a:prstGeom prst="ellips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algn="ctr"/>
            <a:endParaRPr lang="en-US"/>
          </a:p>
        </p:txBody>
      </p:sp>
      <p:sp>
        <p:nvSpPr>
          <p:cNvPr id="137224" name="Oval 10"/>
          <p:cNvSpPr>
            <a:spLocks noChangeArrowheads="1"/>
          </p:cNvSpPr>
          <p:nvPr/>
        </p:nvSpPr>
        <p:spPr bwMode="auto">
          <a:xfrm>
            <a:off x="6934200" y="2667000"/>
            <a:ext cx="381000" cy="2286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algn="ctr"/>
            <a:endParaRPr lang="en-US"/>
          </a:p>
        </p:txBody>
      </p:sp>
      <p:pic>
        <p:nvPicPr>
          <p:cNvPr id="137225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511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5337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-131763"/>
            <a:ext cx="7807325" cy="900113"/>
          </a:xfrm>
        </p:spPr>
        <p:txBody>
          <a:bodyPr/>
          <a:lstStyle/>
          <a:p>
            <a:pPr eaLnBrk="1"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>
                <a:latin typeface="Calibri" charset="0"/>
                <a:ea typeface="MS PGothic" charset="0"/>
              </a:rPr>
              <a:t>SEP events</a:t>
            </a: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23913"/>
            <a:ext cx="8956675" cy="5216525"/>
          </a:xfrm>
        </p:spPr>
        <p:txBody>
          <a:bodyPr/>
          <a:lstStyle/>
          <a:p>
            <a:pPr marL="95250" indent="0" eaLnBrk="1">
              <a:buSzPct val="43000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dirty="0">
                <a:latin typeface="Calibri" charset="0"/>
                <a:ea typeface="MS PGothic" charset="0"/>
              </a:rPr>
              <a:t>CME driven shocks and flares accelerate </a:t>
            </a:r>
            <a:r>
              <a:rPr lang="en-US" dirty="0" smtClean="0">
                <a:latin typeface="Calibri" charset="0"/>
                <a:ea typeface="MS PGothic" charset="0"/>
              </a:rPr>
              <a:t>particles</a:t>
            </a:r>
            <a:r>
              <a:rPr lang="en-US" dirty="0">
                <a:latin typeface="Calibri" charset="0"/>
                <a:ea typeface="MS PGothic" charset="0"/>
              </a:rPr>
              <a:t/>
            </a:r>
            <a:br>
              <a:rPr lang="en-US" dirty="0">
                <a:latin typeface="Calibri" charset="0"/>
                <a:ea typeface="MS PGothic" charset="0"/>
              </a:rPr>
            </a:br>
            <a:r>
              <a:rPr lang="en-US" dirty="0">
                <a:latin typeface="Calibri" charset="0"/>
                <a:ea typeface="MS PGothic" charset="0"/>
              </a:rPr>
              <a:t> </a:t>
            </a:r>
            <a:r>
              <a:rPr lang="en-US" dirty="0" smtClean="0">
                <a:latin typeface="Calibri" charset="0"/>
                <a:ea typeface="MS PGothic" charset="0"/>
              </a:rPr>
              <a:t>    </a:t>
            </a:r>
            <a:r>
              <a:rPr lang="en-US" sz="2800" b="1" dirty="0" smtClean="0">
                <a:latin typeface="Calibri" charset="0"/>
                <a:ea typeface="MS PGothic" charset="0"/>
              </a:rPr>
              <a:t>Impulsive </a:t>
            </a:r>
            <a:r>
              <a:rPr lang="en-US" sz="2800" b="1" dirty="0">
                <a:latin typeface="Calibri" charset="0"/>
                <a:ea typeface="MS PGothic" charset="0"/>
              </a:rPr>
              <a:t>events</a:t>
            </a:r>
          </a:p>
          <a:p>
            <a:pPr marL="781050" lvl="1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sz="2400" b="1" dirty="0">
                <a:latin typeface="Calibri" charset="0"/>
                <a:ea typeface="MS PGothic" charset="0"/>
              </a:rPr>
              <a:t>related to impulsive X-ray flares</a:t>
            </a:r>
          </a:p>
          <a:p>
            <a:pPr marL="781050" lvl="1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sz="2400" dirty="0">
                <a:latin typeface="Calibri" charset="0"/>
                <a:ea typeface="MS PGothic" charset="0"/>
              </a:rPr>
              <a:t>duration from hours to a day, low intensity</a:t>
            </a:r>
          </a:p>
          <a:p>
            <a:pPr marL="781050" lvl="1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sz="2400" b="1" dirty="0">
                <a:latin typeface="Calibri" charset="0"/>
                <a:ea typeface="MS PGothic" charset="0"/>
              </a:rPr>
              <a:t>electron, heavy-ion and </a:t>
            </a:r>
            <a:r>
              <a:rPr lang="en-US" sz="2400" b="1" baseline="33000" dirty="0">
                <a:latin typeface="Calibri" charset="0"/>
                <a:ea typeface="MS PGothic" charset="0"/>
              </a:rPr>
              <a:t>3</a:t>
            </a:r>
            <a:r>
              <a:rPr lang="en-US" sz="2400" b="1" dirty="0">
                <a:latin typeface="Calibri" charset="0"/>
                <a:ea typeface="MS PGothic" charset="0"/>
              </a:rPr>
              <a:t>He rich</a:t>
            </a:r>
          </a:p>
          <a:p>
            <a:pPr marL="781050" lvl="1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sz="2400" dirty="0">
                <a:latin typeface="Calibri" charset="0"/>
                <a:ea typeface="MS PGothic" charset="0"/>
              </a:rPr>
              <a:t>narrow longitude </a:t>
            </a:r>
            <a:r>
              <a:rPr lang="en-US" sz="2400" dirty="0" smtClean="0">
                <a:latin typeface="Calibri" charset="0"/>
                <a:ea typeface="MS PGothic" charset="0"/>
              </a:rPr>
              <a:t>range</a:t>
            </a:r>
          </a:p>
          <a:p>
            <a:pPr marL="95250" indent="0" eaLnBrk="1">
              <a:buSzPct val="43000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sz="2800" b="1" dirty="0" smtClean="0">
                <a:latin typeface="Calibri" charset="0"/>
              </a:rPr>
              <a:t>     Gradual </a:t>
            </a:r>
            <a:r>
              <a:rPr lang="en-US" sz="2800" b="1" dirty="0">
                <a:latin typeface="Calibri" charset="0"/>
              </a:rPr>
              <a:t>events</a:t>
            </a:r>
          </a:p>
          <a:p>
            <a:pPr marL="781050" lvl="1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sz="2400" b="1" dirty="0">
                <a:latin typeface="Calibri" charset="0"/>
              </a:rPr>
              <a:t>related to CMEs and gradual X-ray flares</a:t>
            </a:r>
          </a:p>
          <a:p>
            <a:pPr marL="781050" lvl="1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sz="2400" dirty="0">
                <a:latin typeface="Calibri" charset="0"/>
              </a:rPr>
              <a:t>duration from days to a week, high intensity</a:t>
            </a:r>
            <a:r>
              <a:rPr lang="en-US" sz="2400" b="1" dirty="0">
                <a:latin typeface="Calibri" charset="0"/>
              </a:rPr>
              <a:t> → </a:t>
            </a:r>
            <a:r>
              <a:rPr lang="en-US" sz="2400" dirty="0">
                <a:latin typeface="Calibri" charset="0"/>
              </a:rPr>
              <a:t>Space environment</a:t>
            </a:r>
          </a:p>
          <a:p>
            <a:pPr marL="781050" lvl="1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sz="2400" b="1" dirty="0">
                <a:latin typeface="Calibri" charset="0"/>
              </a:rPr>
              <a:t>electron poor, normal ion abundances</a:t>
            </a:r>
          </a:p>
          <a:p>
            <a:pPr marL="781050" lvl="1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sz="2400" dirty="0">
                <a:latin typeface="Calibri" charset="0"/>
              </a:rPr>
              <a:t>wide longitude range</a:t>
            </a:r>
          </a:p>
          <a:p>
            <a:pPr marL="381000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endParaRPr lang="en-US" dirty="0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-131763"/>
            <a:ext cx="7807325" cy="900113"/>
          </a:xfrm>
        </p:spPr>
        <p:txBody>
          <a:bodyPr/>
          <a:lstStyle/>
          <a:p>
            <a:pPr eaLnBrk="1"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>
                <a:latin typeface="Calibri" charset="0"/>
                <a:ea typeface="MS PGothic" charset="0"/>
              </a:rPr>
              <a:t>SEP events</a:t>
            </a:r>
          </a:p>
        </p:txBody>
      </p:sp>
      <p:sp>
        <p:nvSpPr>
          <p:cNvPr id="1413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23913"/>
            <a:ext cx="8956675" cy="5216525"/>
          </a:xfrm>
        </p:spPr>
        <p:txBody>
          <a:bodyPr/>
          <a:lstStyle/>
          <a:p>
            <a:pPr marL="95250" indent="0" eaLnBrk="1">
              <a:buSzPct val="43000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dirty="0">
                <a:latin typeface="Calibri" charset="0"/>
                <a:ea typeface="MS PGothic" charset="0"/>
              </a:rPr>
              <a:t>CME driven shocks and flares accelerate charged particles</a:t>
            </a:r>
            <a:br>
              <a:rPr lang="en-US" dirty="0">
                <a:latin typeface="Calibri" charset="0"/>
                <a:ea typeface="MS PGothic" charset="0"/>
              </a:rPr>
            </a:br>
            <a:r>
              <a:rPr lang="en-US" dirty="0">
                <a:latin typeface="Calibri" charset="0"/>
                <a:ea typeface="MS PGothic" charset="0"/>
              </a:rPr>
              <a:t>→ </a:t>
            </a:r>
            <a:r>
              <a:rPr lang="en-US" b="1" dirty="0">
                <a:latin typeface="Calibri" charset="0"/>
                <a:ea typeface="MS PGothic" charset="0"/>
              </a:rPr>
              <a:t>solar energetic particle events</a:t>
            </a:r>
            <a:r>
              <a:rPr lang="en-US" dirty="0">
                <a:latin typeface="Calibri" charset="0"/>
                <a:ea typeface="MS PGothic" charset="0"/>
              </a:rPr>
              <a:t> </a:t>
            </a:r>
          </a:p>
          <a:p>
            <a:pPr marL="95250" indent="0" eaLnBrk="1">
              <a:buSzPct val="43000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b="1" dirty="0">
                <a:latin typeface="Calibri" charset="0"/>
                <a:ea typeface="MS PGothic" charset="0"/>
              </a:rPr>
              <a:t>Gradual events</a:t>
            </a:r>
          </a:p>
          <a:p>
            <a:pPr marL="781050" lvl="1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b="1" dirty="0">
                <a:latin typeface="Calibri" charset="0"/>
                <a:ea typeface="MS PGothic" charset="0"/>
              </a:rPr>
              <a:t>related to CMEs and gradual X-ray flares</a:t>
            </a:r>
          </a:p>
          <a:p>
            <a:pPr marL="781050" lvl="1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dirty="0">
                <a:latin typeface="Calibri" charset="0"/>
                <a:ea typeface="MS PGothic" charset="0"/>
              </a:rPr>
              <a:t>duration from days to a week, high intensity</a:t>
            </a:r>
            <a:r>
              <a:rPr lang="en-US" b="1" dirty="0">
                <a:latin typeface="Calibri" charset="0"/>
                <a:ea typeface="MS PGothic" charset="0"/>
              </a:rPr>
              <a:t> → </a:t>
            </a:r>
            <a:r>
              <a:rPr lang="en-US" dirty="0">
                <a:latin typeface="Calibri" charset="0"/>
                <a:ea typeface="MS PGothic" charset="0"/>
              </a:rPr>
              <a:t>Space environment</a:t>
            </a:r>
          </a:p>
          <a:p>
            <a:pPr marL="781050" lvl="1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b="1" dirty="0">
                <a:latin typeface="Calibri" charset="0"/>
                <a:ea typeface="MS PGothic" charset="0"/>
              </a:rPr>
              <a:t>electron poor, normal ion abundances</a:t>
            </a:r>
          </a:p>
          <a:p>
            <a:pPr marL="781050" lvl="1" eaLnBrk="1">
              <a:buSzPct val="75000"/>
              <a:buFont typeface="Symbol" charset="0"/>
              <a:buChar char=""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dirty="0">
                <a:latin typeface="Calibri" charset="0"/>
                <a:ea typeface="MS PGothic" charset="0"/>
              </a:rPr>
              <a:t>wide longitude range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90805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dirty="0" smtClean="0">
                <a:ea typeface="+mj-ea"/>
                <a:cs typeface="+mj-cs"/>
              </a:rPr>
              <a:t>The Sun as a Particle Accelerator:</a:t>
            </a:r>
            <a:br>
              <a:rPr lang="fr-FR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 Energetic photons, neutrons and particles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246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sz="2800">
                <a:latin typeface="Arial" charset="0"/>
                <a:ea typeface="MS PGothic" charset="0"/>
                <a:cs typeface="MS PGothic" charset="0"/>
              </a:rPr>
              <a:t>Detection of energetic protons from the Sun with ground based neutron monitors (~1942) in association with solar flares.</a:t>
            </a:r>
          </a:p>
        </p:txBody>
      </p:sp>
      <p:sp>
        <p:nvSpPr>
          <p:cNvPr id="62468" name="Foliennummernplatzhalter 2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fld id="{CEC23762-3D4B-1C43-9BD3-2DCB396D215E}" type="slidenum">
              <a:rPr lang="en-US" sz="1400">
                <a:solidFill>
                  <a:srgbClr val="000000"/>
                </a:solidFill>
                <a:cs typeface="Arial" charset="0"/>
              </a:rPr>
              <a:pPr algn="l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4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263650"/>
            <a:ext cx="4994275" cy="49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941888" y="2646363"/>
            <a:ext cx="498475" cy="1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9pPr>
          </a:lstStyle>
          <a:p>
            <a:pPr defTabSz="457200">
              <a:lnSpc>
                <a:spcPct val="94000"/>
              </a:lnSpc>
              <a:buSzPct val="45000"/>
              <a:defRPr/>
            </a:pPr>
            <a:r>
              <a:rPr lang="en-US" sz="1100" b="1">
                <a:latin typeface="Courier New" charset="0"/>
              </a:rPr>
              <a:t>- 0.05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325438"/>
            <a:ext cx="2894012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grpSp>
        <p:nvGrpSpPr>
          <p:cNvPr id="143365" name="Group 4"/>
          <p:cNvGrpSpPr>
            <a:grpSpLocks/>
          </p:cNvGrpSpPr>
          <p:nvPr/>
        </p:nvGrpSpPr>
        <p:grpSpPr bwMode="auto">
          <a:xfrm>
            <a:off x="5922963" y="3876675"/>
            <a:ext cx="3159125" cy="2657475"/>
            <a:chOff x="4113" y="2692"/>
            <a:chExt cx="2194" cy="1845"/>
          </a:xfrm>
        </p:grpSpPr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2693"/>
              <a:ext cx="1802" cy="1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" y="4187"/>
              <a:ext cx="1900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2692"/>
              <a:ext cx="415" cy="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27038"/>
            <a:ext cx="9142412" cy="646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45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592138"/>
            <a:ext cx="7807325" cy="965200"/>
          </a:xfrm>
        </p:spPr>
        <p:txBody>
          <a:bodyPr/>
          <a:lstStyle/>
          <a:p>
            <a:pPr eaLnBrk="1"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>
                <a:latin typeface="Calibri" charset="0"/>
                <a:ea typeface="MS PGothic" charset="0"/>
              </a:rPr>
              <a:t>Longitude distribution: gradual events as a function of energy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Starting points</a:t>
            </a:r>
          </a:p>
        </p:txBody>
      </p:sp>
      <p:sp>
        <p:nvSpPr>
          <p:cNvPr id="152578" name="Datumsplatzhalt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898989"/>
                </a:solidFill>
                <a:latin typeface="Calibri" charset="0"/>
              </a:rPr>
              <a:t>Posner, Heber, </a:t>
            </a:r>
          </a:p>
          <a:p>
            <a:pPr eaLnBrk="1" hangingPunct="1"/>
            <a:r>
              <a:rPr lang="en-GB" sz="1200">
                <a:solidFill>
                  <a:srgbClr val="898989"/>
                </a:solidFill>
                <a:latin typeface="Calibri" charset="0"/>
              </a:rPr>
              <a:t>M</a:t>
            </a:r>
            <a:r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t>ü</a:t>
            </a:r>
            <a:r>
              <a:rPr lang="en-GB" sz="1200">
                <a:solidFill>
                  <a:srgbClr val="898989"/>
                </a:solidFill>
                <a:latin typeface="Calibri" charset="0"/>
              </a:rPr>
              <a:t>ller-Mellin &amp; Rother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AGU Fall Meeting,</a:t>
            </a:r>
          </a:p>
          <a:p>
            <a:pPr>
              <a:defRPr/>
            </a:pPr>
            <a:r>
              <a:rPr lang="en-GB" smtClean="0"/>
              <a:t>San Francisco, USA</a:t>
            </a:r>
            <a:endParaRPr lang="en-GB"/>
          </a:p>
        </p:txBody>
      </p:sp>
      <p:sp>
        <p:nvSpPr>
          <p:cNvPr id="152580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898989"/>
                </a:solidFill>
                <a:latin typeface="Calibri" charset="0"/>
              </a:rPr>
              <a:t>Session SH41A</a:t>
            </a:r>
          </a:p>
        </p:txBody>
      </p:sp>
      <p:pic>
        <p:nvPicPr>
          <p:cNvPr id="152581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Textfeld 6"/>
          <p:cNvSpPr txBox="1">
            <a:spLocks noChangeArrowheads="1"/>
          </p:cNvSpPr>
          <p:nvPr/>
        </p:nvSpPr>
        <p:spPr bwMode="auto">
          <a:xfrm>
            <a:off x="1219200" y="4648200"/>
            <a:ext cx="6748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folHlin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Measurement of MeV electrons by EPHIN</a:t>
            </a:r>
          </a:p>
        </p:txBody>
      </p:sp>
      <p:pic>
        <p:nvPicPr>
          <p:cNvPr id="152583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Date Placeholder 2"/>
          <p:cNvSpPr txBox="1">
            <a:spLocks/>
          </p:cNvSpPr>
          <p:nvPr/>
        </p:nvSpPr>
        <p:spPr bwMode="auto">
          <a:xfrm>
            <a:off x="7010400" y="65532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en-GB" sz="100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Annapolis, Apr. 14, 2016</a:t>
            </a:r>
          </a:p>
        </p:txBody>
      </p:sp>
      <p:sp>
        <p:nvSpPr>
          <p:cNvPr id="153602" name="Date Placeholder 2"/>
          <p:cNvSpPr txBox="1">
            <a:spLocks/>
          </p:cNvSpPr>
          <p:nvPr/>
        </p:nvSpPr>
        <p:spPr bwMode="auto">
          <a:xfrm>
            <a:off x="0" y="6553200"/>
            <a:ext cx="327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Labrenz, Heber, Kühl, Sarlanis, Malandraki &amp; Posner</a:t>
            </a:r>
          </a:p>
        </p:txBody>
      </p:sp>
      <p:pic>
        <p:nvPicPr>
          <p:cNvPr id="153603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458200" cy="4876800"/>
          </a:xfrm>
        </p:spPr>
        <p:txBody>
          <a:bodyPr/>
          <a:lstStyle/>
          <a:p>
            <a:r>
              <a:rPr lang="en-US" sz="2800" b="1">
                <a:solidFill>
                  <a:srgbClr val="000000"/>
                </a:solidFill>
                <a:latin typeface="Arial" charset="0"/>
                <a:ea typeface="MS PGothic" charset="0"/>
              </a:rPr>
              <a:t>Relativistic electrons always arrive at 1 AU ahead of non-relativistic SPE ions allowing their forecasting. </a:t>
            </a:r>
            <a:br>
              <a:rPr lang="en-US" sz="2800" b="1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 sz="2800" b="1">
                <a:solidFill>
                  <a:srgbClr val="000000"/>
                </a:solidFill>
                <a:latin typeface="Arial" charset="0"/>
                <a:ea typeface="MS PGothic" charset="0"/>
              </a:rPr>
              <a:t/>
            </a:r>
            <a:br>
              <a:rPr lang="en-US" sz="2800" b="1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 sz="2800" b="1">
                <a:solidFill>
                  <a:srgbClr val="000000"/>
                </a:solidFill>
                <a:latin typeface="Arial" charset="0"/>
                <a:ea typeface="MS PGothic" charset="0"/>
              </a:rPr>
              <a:t>Coming from one source with “identical” propagation conditions, significant correlations between electron and proton time-profiles exist.</a:t>
            </a:r>
            <a:br>
              <a:rPr lang="en-US" sz="2800" b="1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 sz="2800" b="1">
                <a:solidFill>
                  <a:srgbClr val="000000"/>
                </a:solidFill>
                <a:latin typeface="Arial" charset="0"/>
                <a:ea typeface="MS PGothic" charset="0"/>
              </a:rPr>
              <a:t/>
            </a:r>
            <a:br>
              <a:rPr lang="en-US" sz="2800" b="1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 sz="2800" b="1">
                <a:solidFill>
                  <a:srgbClr val="000000"/>
                </a:solidFill>
                <a:latin typeface="Arial" charset="0"/>
                <a:ea typeface="MS PGothic" charset="0"/>
              </a:rPr>
              <a:t>Therefore,  a matrix to forecast proton intensities was developed.</a:t>
            </a:r>
            <a:br>
              <a:rPr lang="en-US" sz="2800" b="1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 sz="2800" b="1">
                <a:solidFill>
                  <a:srgbClr val="000000"/>
                </a:solidFill>
                <a:latin typeface="Arial" charset="0"/>
                <a:ea typeface="MS PGothic" charset="0"/>
              </a:rPr>
              <a:t/>
            </a:r>
            <a:br>
              <a:rPr lang="en-US" sz="2800" b="1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</a:rPr>
              <a:t>				</a:t>
            </a:r>
            <a:r>
              <a:rPr lang="en-US" sz="2000">
                <a:solidFill>
                  <a:srgbClr val="000000"/>
                </a:solidFill>
                <a:latin typeface="Arial" charset="0"/>
                <a:ea typeface="MS PGothic" charset="0"/>
              </a:rPr>
              <a:t>Posner, </a:t>
            </a:r>
            <a:r>
              <a:rPr lang="en-US" sz="2000" i="1">
                <a:solidFill>
                  <a:srgbClr val="000000"/>
                </a:solidFill>
                <a:latin typeface="Arial" charset="0"/>
                <a:ea typeface="MS PGothic" charset="0"/>
              </a:rPr>
              <a:t>Space Weather J.</a:t>
            </a:r>
            <a:r>
              <a:rPr lang="en-US" sz="2000">
                <a:solidFill>
                  <a:srgbClr val="000000"/>
                </a:solidFill>
                <a:latin typeface="Arial" charset="0"/>
                <a:ea typeface="MS PGothic" charset="0"/>
              </a:rPr>
              <a:t>, 2007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The task</a:t>
            </a:r>
          </a:p>
        </p:txBody>
      </p:sp>
      <p:sp>
        <p:nvSpPr>
          <p:cNvPr id="155650" name="Datumsplatzhalt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898989"/>
                </a:solidFill>
                <a:latin typeface="Calibri" charset="0"/>
              </a:rPr>
              <a:t>Posner, Heber, </a:t>
            </a:r>
          </a:p>
          <a:p>
            <a:pPr eaLnBrk="1" hangingPunct="1"/>
            <a:r>
              <a:rPr lang="en-GB" sz="1200">
                <a:solidFill>
                  <a:srgbClr val="898989"/>
                </a:solidFill>
                <a:latin typeface="Calibri" charset="0"/>
              </a:rPr>
              <a:t>M</a:t>
            </a:r>
            <a:r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t>ü</a:t>
            </a:r>
            <a:r>
              <a:rPr lang="en-GB" sz="1200">
                <a:solidFill>
                  <a:srgbClr val="898989"/>
                </a:solidFill>
                <a:latin typeface="Calibri" charset="0"/>
              </a:rPr>
              <a:t>ller-Mellin &amp; Rother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AGU Fall Meeting,</a:t>
            </a:r>
          </a:p>
          <a:p>
            <a:pPr>
              <a:defRPr/>
            </a:pPr>
            <a:r>
              <a:rPr lang="en-GB" smtClean="0"/>
              <a:t>San Francisco, USA</a:t>
            </a:r>
            <a:endParaRPr lang="en-GB"/>
          </a:p>
        </p:txBody>
      </p:sp>
      <p:sp>
        <p:nvSpPr>
          <p:cNvPr id="155652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898989"/>
                </a:solidFill>
                <a:latin typeface="Calibri" charset="0"/>
              </a:rPr>
              <a:t>Session SH41A</a:t>
            </a:r>
          </a:p>
        </p:txBody>
      </p:sp>
      <p:pic>
        <p:nvPicPr>
          <p:cNvPr id="15565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626427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5654" name="Gerade Verbindung mit Pfeil 8"/>
          <p:cNvCxnSpPr>
            <a:cxnSpLocks noChangeShapeType="1"/>
          </p:cNvCxnSpPr>
          <p:nvPr/>
        </p:nvCxnSpPr>
        <p:spPr bwMode="auto">
          <a:xfrm rot="10800000" flipV="1">
            <a:off x="6629400" y="3048000"/>
            <a:ext cx="0" cy="1219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5655" name="Gerade Verbindung mit Pfeil 9"/>
          <p:cNvCxnSpPr>
            <a:cxnSpLocks noChangeShapeType="1"/>
          </p:cNvCxnSpPr>
          <p:nvPr/>
        </p:nvCxnSpPr>
        <p:spPr bwMode="auto">
          <a:xfrm rot="10800000" flipV="1">
            <a:off x="3124200" y="3048000"/>
            <a:ext cx="0" cy="1219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5656" name="Textfeld 10"/>
          <p:cNvSpPr txBox="1">
            <a:spLocks noChangeArrowheads="1"/>
          </p:cNvSpPr>
          <p:nvPr/>
        </p:nvSpPr>
        <p:spPr bwMode="auto">
          <a:xfrm>
            <a:off x="3886200" y="3352800"/>
            <a:ext cx="1624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folHlin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REleASE</a:t>
            </a:r>
          </a:p>
        </p:txBody>
      </p:sp>
      <p:pic>
        <p:nvPicPr>
          <p:cNvPr id="155657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62642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Datumsplatzhalt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898989"/>
                </a:solidFill>
                <a:latin typeface="Calibri" charset="0"/>
              </a:rPr>
              <a:t>Posner, Heber, </a:t>
            </a:r>
          </a:p>
          <a:p>
            <a:pPr eaLnBrk="1" hangingPunct="1"/>
            <a:r>
              <a:rPr lang="en-GB" sz="1200">
                <a:solidFill>
                  <a:srgbClr val="898989"/>
                </a:solidFill>
                <a:latin typeface="Calibri" charset="0"/>
              </a:rPr>
              <a:t>M</a:t>
            </a:r>
            <a:r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t>ü</a:t>
            </a:r>
            <a:r>
              <a:rPr lang="en-GB" sz="1200">
                <a:solidFill>
                  <a:srgbClr val="898989"/>
                </a:solidFill>
                <a:latin typeface="Calibri" charset="0"/>
              </a:rPr>
              <a:t>ller-Mellin &amp; Rother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AGU Fall Meeting,</a:t>
            </a:r>
          </a:p>
          <a:p>
            <a:pPr>
              <a:defRPr/>
            </a:pPr>
            <a:r>
              <a:rPr lang="en-GB" smtClean="0"/>
              <a:t>San Francisco, USA</a:t>
            </a:r>
            <a:endParaRPr lang="en-GB"/>
          </a:p>
        </p:txBody>
      </p:sp>
      <p:sp>
        <p:nvSpPr>
          <p:cNvPr id="156675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898989"/>
                </a:solidFill>
                <a:latin typeface="Calibri" charset="0"/>
              </a:rPr>
              <a:t>Session SH41A</a:t>
            </a:r>
          </a:p>
        </p:txBody>
      </p:sp>
      <p:pic>
        <p:nvPicPr>
          <p:cNvPr id="15667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26427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7" name="Textfeld 10"/>
          <p:cNvSpPr txBox="1">
            <a:spLocks noChangeArrowheads="1"/>
          </p:cNvSpPr>
          <p:nvPr/>
        </p:nvSpPr>
        <p:spPr bwMode="auto">
          <a:xfrm>
            <a:off x="304800" y="2514600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folHlin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Use data from 1998 to 2005 and find correlation between the maximum intensities of electrons and protons:</a:t>
            </a:r>
          </a:p>
        </p:txBody>
      </p:sp>
      <p:sp>
        <p:nvSpPr>
          <p:cNvPr id="156678" name="Oval 11"/>
          <p:cNvSpPr>
            <a:spLocks noChangeArrowheads="1"/>
          </p:cNvSpPr>
          <p:nvPr/>
        </p:nvSpPr>
        <p:spPr bwMode="auto">
          <a:xfrm>
            <a:off x="4343400" y="48768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3962400" y="4572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pPr algn="ctr">
              <a:defRPr/>
            </a:pPr>
            <a:endParaRPr lang="en-US">
              <a:latin typeface="Arial Narrow" pitchFamily="34" charset="0"/>
            </a:endParaRPr>
          </a:p>
        </p:txBody>
      </p:sp>
      <p:pic>
        <p:nvPicPr>
          <p:cNvPr id="15668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62642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9"/>
          <p:cNvSpPr txBox="1">
            <a:spLocks noChangeArrowheads="1"/>
          </p:cNvSpPr>
          <p:nvPr/>
        </p:nvSpPr>
        <p:spPr bwMode="auto">
          <a:xfrm>
            <a:off x="152400" y="5943600"/>
            <a:ext cx="373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From Posner, </a:t>
            </a:r>
            <a:r>
              <a:rPr lang="en-US" sz="1600" i="1">
                <a:solidFill>
                  <a:srgbClr val="FFFF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Space Weather J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., 2007</a:t>
            </a:r>
          </a:p>
        </p:txBody>
      </p:sp>
      <p:sp>
        <p:nvSpPr>
          <p:cNvPr id="157698" name="Date Placeholder 2"/>
          <p:cNvSpPr txBox="1">
            <a:spLocks/>
          </p:cNvSpPr>
          <p:nvPr/>
        </p:nvSpPr>
        <p:spPr bwMode="auto">
          <a:xfrm>
            <a:off x="0" y="6553200"/>
            <a:ext cx="327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Labrenz, Heber, Kühl, Sarlanis, Malandraki &amp; Posner</a:t>
            </a:r>
          </a:p>
        </p:txBody>
      </p:sp>
      <p:sp>
        <p:nvSpPr>
          <p:cNvPr id="157699" name="Date Placeholder 2"/>
          <p:cNvSpPr txBox="1">
            <a:spLocks/>
          </p:cNvSpPr>
          <p:nvPr/>
        </p:nvSpPr>
        <p:spPr bwMode="auto">
          <a:xfrm>
            <a:off x="7010400" y="65532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en-GB" sz="100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Annapolis, Apr. 14, 2016</a:t>
            </a:r>
          </a:p>
        </p:txBody>
      </p:sp>
      <p:pic>
        <p:nvPicPr>
          <p:cNvPr id="157700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5" descr="ann_el_matrix_1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9375" b="12695"/>
          <a:stretch>
            <a:fillRect/>
          </a:stretch>
        </p:blipFill>
        <p:spPr bwMode="auto">
          <a:xfrm>
            <a:off x="4114800" y="152400"/>
            <a:ext cx="5029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Text Box 8"/>
          <p:cNvSpPr txBox="1">
            <a:spLocks noChangeArrowheads="1"/>
          </p:cNvSpPr>
          <p:nvPr/>
        </p:nvSpPr>
        <p:spPr bwMode="auto">
          <a:xfrm>
            <a:off x="0" y="1196975"/>
            <a:ext cx="41910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 matrix is the foundation of this forecasting technique. It combines continuous minute-by-minute observations through the main phase of solar cycle 23 (“learning phase”, 1998-2002). The matrix spans across electron intensities and rise times and any time the electron intensity increases, a value is added at the locus given by the two parameters. The value that is filled in is the proton intensity observed one hour later.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At any one time, a forecast simply pulls the average matrix proton value for the given electron locus and turns it into a near-term proton intensity prediction.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92250" y="-77788"/>
            <a:ext cx="2466975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5pPr>
            <a:lvl6pPr marL="25146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6pPr>
            <a:lvl7pPr marL="29718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7pPr>
            <a:lvl8pPr marL="34290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8pPr>
            <a:lvl9pPr marL="38862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1000"/>
              </a:lnSpc>
              <a:defRPr/>
            </a:pPr>
            <a:r>
              <a:rPr lang="en-GB" sz="3200" smtClean="0">
                <a:solidFill>
                  <a:srgbClr val="FFFFFF"/>
                </a:solidFill>
              </a:rPr>
              <a:t>Release</a:t>
            </a:r>
          </a:p>
        </p:txBody>
      </p:sp>
      <p:pic>
        <p:nvPicPr>
          <p:cNvPr id="159746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7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8062912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92250" y="-77788"/>
            <a:ext cx="2466975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5pPr>
            <a:lvl6pPr marL="25146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6pPr>
            <a:lvl7pPr marL="29718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7pPr>
            <a:lvl8pPr marL="34290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8pPr>
            <a:lvl9pPr marL="38862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1000"/>
              </a:lnSpc>
              <a:defRPr/>
            </a:pPr>
            <a:r>
              <a:rPr lang="en-GB" sz="3200" dirty="0" smtClean="0">
                <a:solidFill>
                  <a:srgbClr val="FFFFFF"/>
                </a:solidFill>
              </a:rPr>
              <a:t>Summary</a:t>
            </a:r>
          </a:p>
        </p:txBody>
      </p:sp>
      <p:pic>
        <p:nvPicPr>
          <p:cNvPr id="16179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zess 1"/>
          <p:cNvSpPr/>
          <p:nvPr/>
        </p:nvSpPr>
        <p:spPr>
          <a:xfrm>
            <a:off x="684213" y="1125538"/>
            <a:ext cx="2735262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Acceleration of ions and electrons at the SUN</a:t>
            </a:r>
          </a:p>
        </p:txBody>
      </p:sp>
      <p:cxnSp>
        <p:nvCxnSpPr>
          <p:cNvPr id="4" name="Gerade Verbindung mit Pfeil 3"/>
          <p:cNvCxnSpPr>
            <a:stCxn id="2" idx="3"/>
          </p:cNvCxnSpPr>
          <p:nvPr/>
        </p:nvCxnSpPr>
        <p:spPr>
          <a:xfrm>
            <a:off x="3419475" y="1952625"/>
            <a:ext cx="1728788" cy="36513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rozess 7"/>
          <p:cNvSpPr/>
          <p:nvPr/>
        </p:nvSpPr>
        <p:spPr>
          <a:xfrm>
            <a:off x="5292725" y="1125538"/>
            <a:ext cx="2735263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Remote sensing signals from the lower corona (x and </a:t>
            </a:r>
            <a:r>
              <a:rPr lang="en-US" sz="2800" dirty="0" err="1"/>
              <a:t>γ</a:t>
            </a:r>
            <a:r>
              <a:rPr lang="en-US" sz="2800" dirty="0"/>
              <a:t>-rays)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3492500" y="2781300"/>
            <a:ext cx="2808288" cy="935038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rozess 11"/>
          <p:cNvSpPr/>
          <p:nvPr/>
        </p:nvSpPr>
        <p:spPr>
          <a:xfrm>
            <a:off x="755650" y="3357563"/>
            <a:ext cx="2736850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Injection into the interplanetary medium (radio signal)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3492500" y="4292600"/>
            <a:ext cx="1727200" cy="36513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rozess 13"/>
          <p:cNvSpPr/>
          <p:nvPr/>
        </p:nvSpPr>
        <p:spPr>
          <a:xfrm>
            <a:off x="5364163" y="3429000"/>
            <a:ext cx="2736850" cy="1655763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Interplanetary transport </a:t>
            </a:r>
          </a:p>
        </p:txBody>
      </p:sp>
      <p:sp>
        <p:nvSpPr>
          <p:cNvPr id="16" name="Prozess 15"/>
          <p:cNvSpPr/>
          <p:nvPr/>
        </p:nvSpPr>
        <p:spPr>
          <a:xfrm>
            <a:off x="827088" y="5202238"/>
            <a:ext cx="2736850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Measurements in space and on ground</a:t>
            </a:r>
          </a:p>
        </p:txBody>
      </p:sp>
      <p:sp>
        <p:nvSpPr>
          <p:cNvPr id="161803" name="Textfeld 6"/>
          <p:cNvSpPr txBox="1">
            <a:spLocks noChangeArrowheads="1"/>
          </p:cNvSpPr>
          <p:nvPr/>
        </p:nvSpPr>
        <p:spPr bwMode="auto">
          <a:xfrm>
            <a:off x="3779838" y="1268413"/>
            <a:ext cx="1296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/>
              <a:t>8 min</a:t>
            </a:r>
          </a:p>
        </p:txBody>
      </p:sp>
      <p:sp>
        <p:nvSpPr>
          <p:cNvPr id="161804" name="Textfeld 17"/>
          <p:cNvSpPr txBox="1">
            <a:spLocks noChangeArrowheads="1"/>
          </p:cNvSpPr>
          <p:nvPr/>
        </p:nvSpPr>
        <p:spPr bwMode="auto">
          <a:xfrm>
            <a:off x="3851275" y="2565400"/>
            <a:ext cx="12969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/>
              <a:t>? min</a:t>
            </a:r>
          </a:p>
        </p:txBody>
      </p:sp>
      <p:sp>
        <p:nvSpPr>
          <p:cNvPr id="161805" name="Textfeld 18"/>
          <p:cNvSpPr txBox="1">
            <a:spLocks noChangeArrowheads="1"/>
          </p:cNvSpPr>
          <p:nvPr/>
        </p:nvSpPr>
        <p:spPr bwMode="auto">
          <a:xfrm>
            <a:off x="4572000" y="5788025"/>
            <a:ext cx="1944688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/>
              <a:t>Energy dependent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3635375" y="5084763"/>
            <a:ext cx="3240088" cy="1152525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92250" y="-77788"/>
            <a:ext cx="4087813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5pPr>
            <a:lvl6pPr marL="25146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6pPr>
            <a:lvl7pPr marL="29718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7pPr>
            <a:lvl8pPr marL="34290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8pPr>
            <a:lvl9pPr marL="38862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1000"/>
              </a:lnSpc>
              <a:defRPr/>
            </a:pPr>
            <a:r>
              <a:rPr lang="en-GB" sz="3200" dirty="0" smtClean="0">
                <a:solidFill>
                  <a:srgbClr val="FFFFFF"/>
                </a:solidFill>
              </a:rPr>
              <a:t>Summary (UMASEP)</a:t>
            </a:r>
          </a:p>
        </p:txBody>
      </p:sp>
      <p:pic>
        <p:nvPicPr>
          <p:cNvPr id="163842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zess 1"/>
          <p:cNvSpPr/>
          <p:nvPr/>
        </p:nvSpPr>
        <p:spPr>
          <a:xfrm>
            <a:off x="684213" y="1125538"/>
            <a:ext cx="2735262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Acceleration of ions and electrons at the SUN</a:t>
            </a:r>
          </a:p>
        </p:txBody>
      </p:sp>
      <p:cxnSp>
        <p:nvCxnSpPr>
          <p:cNvPr id="4" name="Gerade Verbindung mit Pfeil 3"/>
          <p:cNvCxnSpPr>
            <a:stCxn id="2" idx="3"/>
          </p:cNvCxnSpPr>
          <p:nvPr/>
        </p:nvCxnSpPr>
        <p:spPr>
          <a:xfrm>
            <a:off x="3419475" y="1952625"/>
            <a:ext cx="1728788" cy="36513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rozess 7"/>
          <p:cNvSpPr/>
          <p:nvPr/>
        </p:nvSpPr>
        <p:spPr>
          <a:xfrm>
            <a:off x="5292725" y="1125538"/>
            <a:ext cx="2735263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Remote sensing signals from the lower corona (x and </a:t>
            </a:r>
            <a:r>
              <a:rPr lang="en-US" sz="2800" dirty="0" err="1"/>
              <a:t>γ</a:t>
            </a:r>
            <a:r>
              <a:rPr lang="en-US" sz="2800" dirty="0"/>
              <a:t>-rays)</a:t>
            </a:r>
          </a:p>
        </p:txBody>
      </p:sp>
      <p:sp>
        <p:nvSpPr>
          <p:cNvPr id="16" name="Prozess 15"/>
          <p:cNvSpPr/>
          <p:nvPr/>
        </p:nvSpPr>
        <p:spPr>
          <a:xfrm>
            <a:off x="611188" y="3429000"/>
            <a:ext cx="2736850" cy="1655763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Measurements in space and on ground</a:t>
            </a:r>
          </a:p>
        </p:txBody>
      </p:sp>
      <p:sp>
        <p:nvSpPr>
          <p:cNvPr id="163847" name="Textfeld 6"/>
          <p:cNvSpPr txBox="1">
            <a:spLocks noChangeArrowheads="1"/>
          </p:cNvSpPr>
          <p:nvPr/>
        </p:nvSpPr>
        <p:spPr bwMode="auto">
          <a:xfrm>
            <a:off x="3779838" y="1268413"/>
            <a:ext cx="1296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/>
              <a:t>8 min</a:t>
            </a:r>
          </a:p>
        </p:txBody>
      </p:sp>
      <p:sp>
        <p:nvSpPr>
          <p:cNvPr id="17" name="Prozess 16"/>
          <p:cNvSpPr/>
          <p:nvPr/>
        </p:nvSpPr>
        <p:spPr>
          <a:xfrm>
            <a:off x="5724525" y="3429000"/>
            <a:ext cx="2735263" cy="1655763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Hard X-rays from soft X-rays (</a:t>
            </a:r>
            <a:r>
              <a:rPr lang="en-US" sz="2800" dirty="0" err="1"/>
              <a:t>Neupert</a:t>
            </a:r>
            <a:r>
              <a:rPr lang="en-US" sz="2800" dirty="0"/>
              <a:t> effect)</a:t>
            </a:r>
          </a:p>
        </p:txBody>
      </p:sp>
      <p:cxnSp>
        <p:nvCxnSpPr>
          <p:cNvPr id="20" name="Gerade Verbindung mit Pfeil 19"/>
          <p:cNvCxnSpPr>
            <a:endCxn id="17" idx="0"/>
          </p:cNvCxnSpPr>
          <p:nvPr/>
        </p:nvCxnSpPr>
        <p:spPr>
          <a:xfrm>
            <a:off x="6588125" y="2852738"/>
            <a:ext cx="504825" cy="576262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3708400" y="4221163"/>
            <a:ext cx="1871663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851" name="Textfeld 21"/>
          <p:cNvSpPr txBox="1">
            <a:spLocks noChangeArrowheads="1"/>
          </p:cNvSpPr>
          <p:nvPr/>
        </p:nvSpPr>
        <p:spPr bwMode="auto">
          <a:xfrm>
            <a:off x="3635375" y="3644900"/>
            <a:ext cx="2016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/>
              <a:t>Correlation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4572000" y="4292600"/>
            <a:ext cx="0" cy="936625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rozess 25"/>
          <p:cNvSpPr/>
          <p:nvPr/>
        </p:nvSpPr>
        <p:spPr>
          <a:xfrm>
            <a:off x="2484438" y="5202238"/>
            <a:ext cx="2735262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Forecast scheme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Foliennummernplatzhalter 2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fld id="{056332E6-A6C7-DD45-8A5D-61FBBC7EFCFA}" type="slidenum">
              <a:rPr lang="en-US" sz="1400">
                <a:solidFill>
                  <a:srgbClr val="000000"/>
                </a:solidFill>
                <a:cs typeface="Arial" charset="0"/>
              </a:rPr>
              <a:pPr algn="l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4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63491" name="Grouper 5"/>
          <p:cNvGrpSpPr>
            <a:grpSpLocks/>
          </p:cNvGrpSpPr>
          <p:nvPr/>
        </p:nvGrpSpPr>
        <p:grpSpPr bwMode="auto">
          <a:xfrm>
            <a:off x="395288" y="3233738"/>
            <a:ext cx="4864100" cy="3117850"/>
            <a:chOff x="4185659" y="1096433"/>
            <a:chExt cx="4864344" cy="3117145"/>
          </a:xfrm>
        </p:grpSpPr>
        <p:pic>
          <p:nvPicPr>
            <p:cNvPr id="63496" name="Image 4" descr="SEP_SXR_1997110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0"/>
            <a:stretch>
              <a:fillRect/>
            </a:stretch>
          </p:blipFill>
          <p:spPr bwMode="auto">
            <a:xfrm>
              <a:off x="4185659" y="1096433"/>
              <a:ext cx="4479475" cy="2938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7" name="ZoneTexte 12"/>
            <p:cNvSpPr txBox="1">
              <a:spLocks noChangeArrowheads="1"/>
            </p:cNvSpPr>
            <p:nvPr/>
          </p:nvSpPr>
          <p:spPr bwMode="auto">
            <a:xfrm rot="5400000">
              <a:off x="7491553" y="2655128"/>
              <a:ext cx="28091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000090"/>
                  </a:solidFill>
                </a:rPr>
                <a:t>© cdaw.gsfc.nasa.gov/CME_list</a:t>
              </a:r>
            </a:p>
          </p:txBody>
        </p:sp>
        <p:sp>
          <p:nvSpPr>
            <p:cNvPr id="63498" name="ZoneTexte 13"/>
            <p:cNvSpPr txBox="1">
              <a:spLocks noChangeArrowheads="1"/>
            </p:cNvSpPr>
            <p:nvPr/>
          </p:nvSpPr>
          <p:spPr bwMode="auto">
            <a:xfrm>
              <a:off x="6013450" y="1767114"/>
              <a:ext cx="10985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200" i="1">
                  <a:solidFill>
                    <a:srgbClr val="FF0000"/>
                  </a:solidFill>
                </a:rPr>
                <a:t>E </a:t>
              </a:r>
              <a:r>
                <a:rPr lang="en-GB" sz="1200">
                  <a:solidFill>
                    <a:srgbClr val="FF0000"/>
                  </a:solidFill>
                </a:rPr>
                <a:t>&gt; 10 MeV</a:t>
              </a:r>
            </a:p>
            <a:p>
              <a:pPr eaLnBrk="1" hangingPunct="1"/>
              <a:r>
                <a:rPr lang="en-GB" sz="1200" i="1">
                  <a:solidFill>
                    <a:srgbClr val="0000FF"/>
                  </a:solidFill>
                </a:rPr>
                <a:t>E</a:t>
              </a:r>
              <a:r>
                <a:rPr lang="en-GB" sz="1200">
                  <a:solidFill>
                    <a:srgbClr val="0000FF"/>
                  </a:solidFill>
                </a:rPr>
                <a:t> &gt; 50 MeV</a:t>
              </a:r>
            </a:p>
            <a:p>
              <a:pPr eaLnBrk="1" hangingPunct="1"/>
              <a:r>
                <a:rPr lang="en-GB" sz="1200" i="1">
                  <a:solidFill>
                    <a:srgbClr val="30FF55"/>
                  </a:solidFill>
                </a:rPr>
                <a:t>E </a:t>
              </a:r>
              <a:r>
                <a:rPr lang="en-GB" sz="1200">
                  <a:solidFill>
                    <a:srgbClr val="30FF55"/>
                  </a:solidFill>
                </a:rPr>
                <a:t>&gt; 100 MeV</a:t>
              </a:r>
            </a:p>
          </p:txBody>
        </p:sp>
        <p:sp>
          <p:nvSpPr>
            <p:cNvPr id="63499" name="ZoneTexte 14"/>
            <p:cNvSpPr txBox="1">
              <a:spLocks noChangeArrowheads="1"/>
            </p:cNvSpPr>
            <p:nvPr/>
          </p:nvSpPr>
          <p:spPr bwMode="auto">
            <a:xfrm>
              <a:off x="6013450" y="2700564"/>
              <a:ext cx="13081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200" i="1">
                  <a:solidFill>
                    <a:srgbClr val="FF0000"/>
                  </a:solidFill>
                </a:rPr>
                <a:t>hν </a:t>
              </a:r>
              <a:r>
                <a:rPr lang="en-GB" sz="1200">
                  <a:solidFill>
                    <a:srgbClr val="FF0000"/>
                  </a:solidFill>
                </a:rPr>
                <a:t>= 0.1-0.8 nm</a:t>
              </a:r>
            </a:p>
            <a:p>
              <a:pPr eaLnBrk="1" hangingPunct="1"/>
              <a:r>
                <a:rPr lang="en-GB" sz="1200" i="1">
                  <a:solidFill>
                    <a:srgbClr val="30FF55"/>
                  </a:solidFill>
                </a:rPr>
                <a:t>hν </a:t>
              </a:r>
              <a:r>
                <a:rPr lang="en-GB" sz="1200">
                  <a:solidFill>
                    <a:srgbClr val="30FF55"/>
                  </a:solidFill>
                </a:rPr>
                <a:t>= 0.05-0.4 nm</a:t>
              </a:r>
            </a:p>
          </p:txBody>
        </p:sp>
      </p:grpSp>
      <p:grpSp>
        <p:nvGrpSpPr>
          <p:cNvPr id="63492" name="Grouper 7"/>
          <p:cNvGrpSpPr>
            <a:grpSpLocks/>
          </p:cNvGrpSpPr>
          <p:nvPr/>
        </p:nvGrpSpPr>
        <p:grpSpPr bwMode="auto">
          <a:xfrm>
            <a:off x="585788" y="981075"/>
            <a:ext cx="4673600" cy="2247900"/>
            <a:chOff x="4376162" y="4125426"/>
            <a:chExt cx="4673089" cy="2247982"/>
          </a:xfrm>
        </p:grpSpPr>
        <p:sp>
          <p:nvSpPr>
            <p:cNvPr id="63493" name="ZoneTexte 3"/>
            <p:cNvSpPr txBox="1">
              <a:spLocks noChangeArrowheads="1"/>
            </p:cNvSpPr>
            <p:nvPr/>
          </p:nvSpPr>
          <p:spPr bwMode="auto">
            <a:xfrm rot="5400000">
              <a:off x="7778760" y="5102916"/>
              <a:ext cx="22332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000090"/>
                  </a:solidFill>
                </a:rPr>
                <a:t>© www.nmdb.eu</a:t>
              </a:r>
            </a:p>
          </p:txBody>
        </p:sp>
        <p:pic>
          <p:nvPicPr>
            <p:cNvPr id="63494" name="Image 6" descr="NMDB1997110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4" b="17581"/>
            <a:stretch>
              <a:fillRect/>
            </a:stretch>
          </p:blipFill>
          <p:spPr bwMode="auto">
            <a:xfrm>
              <a:off x="4376162" y="4125426"/>
              <a:ext cx="4249344" cy="2225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5" name="ZoneTexte 15"/>
            <p:cNvSpPr txBox="1">
              <a:spLocks noChangeArrowheads="1"/>
            </p:cNvSpPr>
            <p:nvPr/>
          </p:nvSpPr>
          <p:spPr bwMode="auto">
            <a:xfrm>
              <a:off x="6013450" y="4376964"/>
              <a:ext cx="10985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200" i="1">
                  <a:solidFill>
                    <a:srgbClr val="000090"/>
                  </a:solidFill>
                </a:rPr>
                <a:t>E </a:t>
              </a:r>
              <a:r>
                <a:rPr lang="en-GB" sz="1200">
                  <a:solidFill>
                    <a:srgbClr val="000090"/>
                  </a:solidFill>
                </a:rPr>
                <a:t>&gt; 450 MeV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92250" y="-77788"/>
            <a:ext cx="4087813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5pPr>
            <a:lvl6pPr marL="25146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6pPr>
            <a:lvl7pPr marL="29718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7pPr>
            <a:lvl8pPr marL="34290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8pPr>
            <a:lvl9pPr marL="38862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1000"/>
              </a:lnSpc>
              <a:defRPr/>
            </a:pPr>
            <a:r>
              <a:rPr lang="en-GB" sz="3200" dirty="0" smtClean="0">
                <a:solidFill>
                  <a:srgbClr val="FFFFFF"/>
                </a:solidFill>
              </a:rPr>
              <a:t>Summary (RELEASE)</a:t>
            </a:r>
          </a:p>
        </p:txBody>
      </p:sp>
      <p:pic>
        <p:nvPicPr>
          <p:cNvPr id="165890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zess 1"/>
          <p:cNvSpPr/>
          <p:nvPr/>
        </p:nvSpPr>
        <p:spPr>
          <a:xfrm>
            <a:off x="684213" y="1125538"/>
            <a:ext cx="2735262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Acceleration of ions and electrons at the SUN</a:t>
            </a:r>
          </a:p>
        </p:txBody>
      </p:sp>
      <p:cxnSp>
        <p:nvCxnSpPr>
          <p:cNvPr id="4" name="Gerade Verbindung mit Pfeil 3"/>
          <p:cNvCxnSpPr>
            <a:stCxn id="2" idx="3"/>
          </p:cNvCxnSpPr>
          <p:nvPr/>
        </p:nvCxnSpPr>
        <p:spPr>
          <a:xfrm>
            <a:off x="3419475" y="1952625"/>
            <a:ext cx="1728788" cy="36513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rozess 7"/>
          <p:cNvSpPr/>
          <p:nvPr/>
        </p:nvSpPr>
        <p:spPr>
          <a:xfrm>
            <a:off x="5292725" y="1125538"/>
            <a:ext cx="3023691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Remote sensing signals from the lower corona (</a:t>
            </a:r>
            <a:r>
              <a:rPr lang="en-US" sz="2800" dirty="0"/>
              <a:t>x-rays </a:t>
            </a:r>
            <a:r>
              <a:rPr lang="en-US" sz="2800" dirty="0" smtClean="0"/>
              <a:t>and µ-waves)</a:t>
            </a:r>
            <a:endParaRPr lang="en-US" sz="2800" dirty="0"/>
          </a:p>
        </p:txBody>
      </p:sp>
      <p:sp>
        <p:nvSpPr>
          <p:cNvPr id="16" name="Prozess 15"/>
          <p:cNvSpPr/>
          <p:nvPr/>
        </p:nvSpPr>
        <p:spPr>
          <a:xfrm>
            <a:off x="611188" y="3429000"/>
            <a:ext cx="2736850" cy="1655763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Electrons and Ions injected at same </a:t>
            </a:r>
            <a:r>
              <a:rPr lang="en-US" sz="2800" dirty="0" smtClean="0"/>
              <a:t>region</a:t>
            </a:r>
            <a:endParaRPr lang="en-US" sz="2800" dirty="0"/>
          </a:p>
        </p:txBody>
      </p:sp>
      <p:sp>
        <p:nvSpPr>
          <p:cNvPr id="165895" name="Textfeld 6"/>
          <p:cNvSpPr txBox="1">
            <a:spLocks noChangeArrowheads="1"/>
          </p:cNvSpPr>
          <p:nvPr/>
        </p:nvSpPr>
        <p:spPr bwMode="auto">
          <a:xfrm>
            <a:off x="3779838" y="1268413"/>
            <a:ext cx="1296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/>
              <a:t>8 min</a:t>
            </a:r>
          </a:p>
        </p:txBody>
      </p:sp>
      <p:sp>
        <p:nvSpPr>
          <p:cNvPr id="17" name="Prozess 16"/>
          <p:cNvSpPr/>
          <p:nvPr/>
        </p:nvSpPr>
        <p:spPr>
          <a:xfrm>
            <a:off x="5795963" y="3644900"/>
            <a:ext cx="2736850" cy="1655763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From </a:t>
            </a:r>
            <a:r>
              <a:rPr lang="en-US" sz="2800" dirty="0" smtClean="0"/>
              <a:t>electromagnetic radiation </a:t>
            </a:r>
            <a:r>
              <a:rPr lang="en-US" sz="2800" dirty="0"/>
              <a:t>ions are predicted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3419475" y="2852738"/>
            <a:ext cx="3240088" cy="792162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3708400" y="4581525"/>
            <a:ext cx="1871663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899" name="Textfeld 21"/>
          <p:cNvSpPr txBox="1">
            <a:spLocks noChangeArrowheads="1"/>
          </p:cNvSpPr>
          <p:nvPr/>
        </p:nvSpPr>
        <p:spPr bwMode="auto">
          <a:xfrm>
            <a:off x="3635375" y="3789363"/>
            <a:ext cx="2016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/>
              <a:t>Correlation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Calibri" charset="0"/>
                <a:ea typeface="MS PGothic" charset="0"/>
              </a:rPr>
              <a:t>Project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990600"/>
            <a:ext cx="8496300" cy="517525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 smtClean="0">
                <a:ea typeface="ＭＳ Ｐゴシック" charset="-128"/>
                <a:cs typeface="+mn-cs"/>
              </a:rPr>
              <a:t>Make yourself familiar with the </a:t>
            </a:r>
            <a:r>
              <a:rPr lang="en-US" dirty="0" err="1" smtClean="0">
                <a:ea typeface="ＭＳ Ｐゴシック" charset="-128"/>
                <a:cs typeface="+mn-cs"/>
              </a:rPr>
              <a:t>tempoaral</a:t>
            </a:r>
            <a:r>
              <a:rPr lang="en-US" dirty="0" smtClean="0">
                <a:ea typeface="ＭＳ Ｐゴシック" charset="-128"/>
                <a:cs typeface="+mn-cs"/>
              </a:rPr>
              <a:t> and physical difference and common things between electromagnetic radiation and particles.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>
                <a:ea typeface="ＭＳ Ｐゴシック" charset="-128"/>
                <a:cs typeface="+mn-cs"/>
              </a:rPr>
              <a:t>UMASEP forecast is based on the fact that particles are injected into the IPM in correlation with the hard X-ray.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>
                <a:ea typeface="ＭＳ Ｐゴシック" charset="-128"/>
                <a:cs typeface="+mn-cs"/>
              </a:rPr>
              <a:t>RELEASE relies on the fact that electrons and ions are injected at the same time and that the propagation as well as the e/p-ratio is constant.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4"/>
          <p:cNvSpPr txBox="1">
            <a:spLocks noChangeArrowheads="1"/>
          </p:cNvSpPr>
          <p:nvPr/>
        </p:nvSpPr>
        <p:spPr bwMode="auto">
          <a:xfrm rot="-5400000">
            <a:off x="-854868" y="3872706"/>
            <a:ext cx="2249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© SoHO/EIT (ESA/NASA)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4648200" y="1130300"/>
            <a:ext cx="4387850" cy="54673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GB" sz="2800" dirty="0">
                <a:solidFill>
                  <a:srgbClr val="000090"/>
                </a:solidFill>
              </a:rPr>
              <a:t>What is a solar flare ?</a:t>
            </a:r>
          </a:p>
          <a:p>
            <a:pPr lvl="1">
              <a:defRPr/>
            </a:pPr>
            <a:r>
              <a:rPr lang="en-GB" sz="2400" dirty="0" smtClean="0">
                <a:solidFill>
                  <a:srgbClr val="000090"/>
                </a:solidFill>
              </a:rPr>
              <a:t>temporary </a:t>
            </a:r>
            <a:r>
              <a:rPr lang="en-GB" sz="2400" dirty="0">
                <a:solidFill>
                  <a:srgbClr val="000090"/>
                </a:solidFill>
              </a:rPr>
              <a:t>brightening across the EM spectrum</a:t>
            </a:r>
          </a:p>
          <a:p>
            <a:pPr lvl="1">
              <a:defRPr/>
            </a:pPr>
            <a:r>
              <a:rPr lang="en-GB" sz="2400" dirty="0" smtClean="0">
                <a:solidFill>
                  <a:srgbClr val="000090"/>
                </a:solidFill>
              </a:rPr>
              <a:t>limited </a:t>
            </a:r>
            <a:r>
              <a:rPr lang="en-GB" sz="2400" dirty="0">
                <a:solidFill>
                  <a:srgbClr val="000090"/>
                </a:solidFill>
              </a:rPr>
              <a:t>volume of the corona and the underlying </a:t>
            </a:r>
            <a:r>
              <a:rPr lang="en-GB" sz="2400" dirty="0" smtClean="0">
                <a:solidFill>
                  <a:srgbClr val="000090"/>
                </a:solidFill>
              </a:rPr>
              <a:t>atmosphere</a:t>
            </a:r>
            <a:endParaRPr lang="en-GB" sz="2000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What are the physical </a:t>
            </a:r>
            <a:r>
              <a:rPr lang="en-GB" sz="2800" dirty="0">
                <a:solidFill>
                  <a:srgbClr val="000090"/>
                </a:solidFill>
              </a:rPr>
              <a:t>processes behind this </a:t>
            </a:r>
            <a:r>
              <a:rPr lang="en-GB" sz="2800" dirty="0" smtClean="0">
                <a:solidFill>
                  <a:srgbClr val="000090"/>
                </a:solidFill>
              </a:rPr>
              <a:t>phenomenology?</a:t>
            </a:r>
            <a:endParaRPr lang="en-GB" sz="2800" dirty="0">
              <a:solidFill>
                <a:srgbClr val="000090"/>
              </a:solidFill>
            </a:endParaRPr>
          </a:p>
          <a:p>
            <a:pPr lvl="1">
              <a:defRPr/>
            </a:pPr>
            <a:r>
              <a:rPr lang="en-GB" sz="2400" dirty="0" smtClean="0">
                <a:solidFill>
                  <a:srgbClr val="000090"/>
                </a:solidFill>
              </a:rPr>
              <a:t>plasma </a:t>
            </a:r>
            <a:r>
              <a:rPr lang="en-GB" sz="2400" dirty="0">
                <a:solidFill>
                  <a:srgbClr val="000090"/>
                </a:solidFill>
              </a:rPr>
              <a:t>heating to </a:t>
            </a:r>
            <a:r>
              <a:rPr lang="en-GB" sz="2400" i="1" dirty="0" smtClean="0">
                <a:solidFill>
                  <a:srgbClr val="000090"/>
                </a:solidFill>
              </a:rPr>
              <a:t>T </a:t>
            </a:r>
            <a:r>
              <a:rPr lang="en-GB" sz="2400" dirty="0" smtClean="0">
                <a:solidFill>
                  <a:srgbClr val="000090"/>
                </a:solidFill>
              </a:rPr>
              <a:t>&gt; 10</a:t>
            </a:r>
            <a:r>
              <a:rPr lang="en-GB" sz="2400" baseline="30000" dirty="0" smtClean="0">
                <a:solidFill>
                  <a:srgbClr val="000090"/>
                </a:solidFill>
              </a:rPr>
              <a:t>7</a:t>
            </a:r>
            <a:r>
              <a:rPr lang="en-GB" sz="2400" dirty="0" smtClean="0">
                <a:solidFill>
                  <a:srgbClr val="000090"/>
                </a:solidFill>
              </a:rPr>
              <a:t> </a:t>
            </a:r>
            <a:r>
              <a:rPr lang="en-GB" sz="2400" dirty="0">
                <a:solidFill>
                  <a:srgbClr val="000090"/>
                </a:solidFill>
              </a:rPr>
              <a:t>K</a:t>
            </a:r>
          </a:p>
          <a:p>
            <a:pPr lvl="1">
              <a:defRPr/>
            </a:pPr>
            <a:r>
              <a:rPr lang="en-GB" sz="2400" dirty="0" smtClean="0">
                <a:solidFill>
                  <a:srgbClr val="000090"/>
                </a:solidFill>
              </a:rPr>
              <a:t>acceleration </a:t>
            </a:r>
            <a:r>
              <a:rPr lang="en-GB" sz="2400" dirty="0">
                <a:solidFill>
                  <a:srgbClr val="000090"/>
                </a:solidFill>
              </a:rPr>
              <a:t>of charged particles (electrons, protons, ions), sometimes to relativistic energies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>
              <a:defRPr/>
            </a:pPr>
            <a:r>
              <a:rPr lang="fr-FR" sz="2800" dirty="0" err="1">
                <a:solidFill>
                  <a:srgbClr val="000090"/>
                </a:solidFill>
              </a:rPr>
              <a:t>Solar</a:t>
            </a:r>
            <a:r>
              <a:rPr lang="fr-FR" sz="2800" dirty="0">
                <a:solidFill>
                  <a:srgbClr val="000090"/>
                </a:solidFill>
              </a:rPr>
              <a:t> </a:t>
            </a:r>
            <a:r>
              <a:rPr lang="fr-FR" sz="2800" dirty="0" err="1">
                <a:solidFill>
                  <a:srgbClr val="000090"/>
                </a:solidFill>
              </a:rPr>
              <a:t>flares</a:t>
            </a:r>
            <a:endParaRPr lang="fr-FR" sz="2800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fr-FR" sz="2400" dirty="0" err="1">
                <a:solidFill>
                  <a:srgbClr val="000090"/>
                </a:solidFill>
              </a:rPr>
              <a:t>What</a:t>
            </a:r>
            <a:r>
              <a:rPr lang="fr-FR" sz="2400" dirty="0">
                <a:solidFill>
                  <a:srgbClr val="000090"/>
                </a:solidFill>
              </a:rPr>
              <a:t> </a:t>
            </a:r>
            <a:r>
              <a:rPr lang="fr-FR" sz="2400" dirty="0" err="1">
                <a:solidFill>
                  <a:srgbClr val="000090"/>
                </a:solidFill>
              </a:rPr>
              <a:t>is</a:t>
            </a:r>
            <a:r>
              <a:rPr lang="fr-FR" sz="2400" dirty="0">
                <a:solidFill>
                  <a:srgbClr val="000090"/>
                </a:solidFill>
              </a:rPr>
              <a:t> a </a:t>
            </a:r>
            <a:r>
              <a:rPr lang="fr-FR" sz="2400" dirty="0" err="1">
                <a:solidFill>
                  <a:srgbClr val="000090"/>
                </a:solidFill>
              </a:rPr>
              <a:t>solar</a:t>
            </a:r>
            <a:r>
              <a:rPr lang="fr-FR" sz="2400" dirty="0">
                <a:solidFill>
                  <a:srgbClr val="000090"/>
                </a:solidFill>
              </a:rPr>
              <a:t> </a:t>
            </a:r>
            <a:r>
              <a:rPr lang="fr-FR" sz="2400" dirty="0" err="1">
                <a:solidFill>
                  <a:srgbClr val="000090"/>
                </a:solidFill>
              </a:rPr>
              <a:t>flare</a:t>
            </a:r>
            <a:r>
              <a:rPr lang="fr-FR" sz="2400" dirty="0">
                <a:solidFill>
                  <a:srgbClr val="000090"/>
                </a:solidFill>
              </a:rPr>
              <a:t> ?</a:t>
            </a:r>
            <a:endParaRPr lang="fr-FR" sz="6600" dirty="0">
              <a:solidFill>
                <a:srgbClr val="00009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AACB0-2B6B-4541-BF7F-2685ADD91A87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pic>
        <p:nvPicPr>
          <p:cNvPr id="9" name="IMAX195X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000" y="1983600"/>
            <a:ext cx="4089600" cy="408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>
              <a:defRPr/>
            </a:pPr>
            <a:r>
              <a:rPr lang="fr-FR" sz="2800" dirty="0" err="1">
                <a:solidFill>
                  <a:srgbClr val="000090"/>
                </a:solidFill>
              </a:rPr>
              <a:t>Solar</a:t>
            </a:r>
            <a:r>
              <a:rPr lang="fr-FR" sz="2800" dirty="0">
                <a:solidFill>
                  <a:srgbClr val="000090"/>
                </a:solidFill>
              </a:rPr>
              <a:t> </a:t>
            </a:r>
            <a:r>
              <a:rPr lang="fr-FR" sz="2800" dirty="0" err="1">
                <a:solidFill>
                  <a:srgbClr val="000090"/>
                </a:solidFill>
              </a:rPr>
              <a:t>flares</a:t>
            </a:r>
            <a:endParaRPr lang="fr-FR" sz="2800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fr-FR" sz="2400" dirty="0" err="1">
                <a:solidFill>
                  <a:srgbClr val="000090"/>
                </a:solidFill>
              </a:rPr>
              <a:t>Electromagnetic</a:t>
            </a:r>
            <a:r>
              <a:rPr lang="fr-FR" sz="2400" dirty="0">
                <a:solidFill>
                  <a:srgbClr val="000090"/>
                </a:solidFill>
              </a:rPr>
              <a:t> (EM) </a:t>
            </a:r>
            <a:r>
              <a:rPr lang="fr-FR" sz="2400" dirty="0" err="1">
                <a:solidFill>
                  <a:srgbClr val="000090"/>
                </a:solidFill>
              </a:rPr>
              <a:t>emissions</a:t>
            </a:r>
            <a:endParaRPr lang="fr-FR" sz="6600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850" y="1052513"/>
            <a:ext cx="4618038" cy="53213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Gross distinction:</a:t>
            </a:r>
          </a:p>
          <a:p>
            <a:pPr lvl="1">
              <a:defRPr/>
            </a:pPr>
            <a:r>
              <a:rPr lang="en-GB" sz="2400" dirty="0" smtClean="0">
                <a:solidFill>
                  <a:srgbClr val="000090"/>
                </a:solidFill>
              </a:rPr>
              <a:t>short &amp; spiky (radio, microwaves</a:t>
            </a:r>
            <a:r>
              <a:rPr lang="en-GB" sz="2400" baseline="30000" dirty="0" smtClean="0">
                <a:solidFill>
                  <a:srgbClr val="000090"/>
                </a:solidFill>
              </a:rPr>
              <a:t>1</a:t>
            </a:r>
            <a:r>
              <a:rPr lang="en-GB" sz="2400" dirty="0" smtClean="0">
                <a:solidFill>
                  <a:srgbClr val="000090"/>
                </a:solidFill>
              </a:rPr>
              <a:t>, HXR)</a:t>
            </a:r>
          </a:p>
          <a:p>
            <a:pPr lvl="1">
              <a:defRPr/>
            </a:pPr>
            <a:r>
              <a:rPr lang="en-GB" sz="2400" dirty="0" smtClean="0">
                <a:solidFill>
                  <a:srgbClr val="000090"/>
                </a:solidFill>
              </a:rPr>
              <a:t>long-lasting, smoothly evolving (Hα, SXR)</a:t>
            </a:r>
          </a:p>
          <a:p>
            <a:pPr>
              <a:lnSpc>
                <a:spcPct val="50000"/>
              </a:lnSpc>
              <a:defRPr/>
            </a:pPr>
            <a:endParaRPr lang="en-GB" sz="2000" dirty="0" smtClean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Phases of a flare:</a:t>
            </a:r>
          </a:p>
          <a:p>
            <a:pPr lvl="1">
              <a:defRPr/>
            </a:pPr>
            <a:r>
              <a:rPr lang="en-GB" sz="2400" dirty="0" smtClean="0">
                <a:solidFill>
                  <a:srgbClr val="000090"/>
                </a:solidFill>
              </a:rPr>
              <a:t>impulsive phase</a:t>
            </a:r>
          </a:p>
          <a:p>
            <a:pPr lvl="1">
              <a:defRPr/>
            </a:pPr>
            <a:r>
              <a:rPr lang="en-GB" sz="2400" dirty="0" smtClean="0">
                <a:solidFill>
                  <a:srgbClr val="000090"/>
                </a:solidFill>
              </a:rPr>
              <a:t>main phase/gradual phase</a:t>
            </a:r>
            <a:endParaRPr lang="en-GB" dirty="0" smtClean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  <a:defRPr/>
            </a:pPr>
            <a:endParaRPr lang="en-GB" sz="2000" dirty="0" smtClean="0">
              <a:solidFill>
                <a:srgbClr val="00009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66565" name="ZoneTexte 3"/>
          <p:cNvSpPr txBox="1">
            <a:spLocks noChangeArrowheads="1"/>
          </p:cNvSpPr>
          <p:nvPr/>
        </p:nvSpPr>
        <p:spPr bwMode="auto">
          <a:xfrm rot="5400000">
            <a:off x="6375400" y="3741738"/>
            <a:ext cx="495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90"/>
                </a:solidFill>
              </a:rPr>
              <a:t>https://ase.tufts.edu/cosmos/print_images.asp?id=27</a:t>
            </a:r>
          </a:p>
        </p:txBody>
      </p:sp>
      <p:pic>
        <p:nvPicPr>
          <p:cNvPr id="66566" name="Image 4" descr="Fig6_5r_flare_lightcurv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069975"/>
            <a:ext cx="3633788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1079500"/>
            <a:ext cx="184150" cy="52403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90"/>
              </a:solidFill>
            </a:endParaRPr>
          </a:p>
        </p:txBody>
      </p:sp>
      <p:sp>
        <p:nvSpPr>
          <p:cNvPr id="66568" name="ZoneTexte 6"/>
          <p:cNvSpPr txBox="1">
            <a:spLocks noChangeArrowheads="1"/>
          </p:cNvSpPr>
          <p:nvPr/>
        </p:nvSpPr>
        <p:spPr bwMode="auto">
          <a:xfrm>
            <a:off x="457200" y="6403975"/>
            <a:ext cx="444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90"/>
                </a:solidFill>
              </a:rPr>
              <a:t>(1) </a:t>
            </a:r>
            <a:r>
              <a:rPr lang="el-GR" sz="1800">
                <a:solidFill>
                  <a:srgbClr val="000090"/>
                </a:solidFill>
              </a:rPr>
              <a:t>ν</a:t>
            </a:r>
            <a:r>
              <a:rPr lang="en-GB" sz="1800">
                <a:solidFill>
                  <a:srgbClr val="000090"/>
                </a:solidFill>
              </a:rPr>
              <a:t> ≥ 1 GHz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A9DA85-1E24-7747-BA36-56A92CE681C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5148263" y="1052513"/>
            <a:ext cx="3240087" cy="3841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5148263" y="5084763"/>
            <a:ext cx="3240087" cy="5762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>
              <a:defRPr/>
            </a:pPr>
            <a:r>
              <a:rPr lang="fr-FR" sz="2800" dirty="0" err="1">
                <a:solidFill>
                  <a:srgbClr val="000090"/>
                </a:solidFill>
              </a:rPr>
              <a:t>Solar</a:t>
            </a:r>
            <a:r>
              <a:rPr lang="fr-FR" sz="2800" dirty="0">
                <a:solidFill>
                  <a:srgbClr val="000090"/>
                </a:solidFill>
              </a:rPr>
              <a:t> </a:t>
            </a:r>
            <a:r>
              <a:rPr lang="fr-FR" sz="2800" dirty="0" err="1">
                <a:solidFill>
                  <a:srgbClr val="000090"/>
                </a:solidFill>
              </a:rPr>
              <a:t>flares</a:t>
            </a:r>
            <a:endParaRPr lang="fr-FR" sz="2800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fr-FR" sz="2400" dirty="0" err="1">
                <a:solidFill>
                  <a:srgbClr val="000090"/>
                </a:solidFill>
              </a:rPr>
              <a:t>Electromagnetic</a:t>
            </a:r>
            <a:r>
              <a:rPr lang="fr-FR" sz="2400" dirty="0">
                <a:solidFill>
                  <a:srgbClr val="000090"/>
                </a:solidFill>
              </a:rPr>
              <a:t> (EM) </a:t>
            </a:r>
            <a:r>
              <a:rPr lang="fr-FR" sz="2400" dirty="0" err="1">
                <a:solidFill>
                  <a:srgbClr val="000090"/>
                </a:solidFill>
              </a:rPr>
              <a:t>emissions</a:t>
            </a:r>
            <a:endParaRPr lang="fr-FR" sz="6600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2133600"/>
            <a:ext cx="4618037" cy="1079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What is causing these time profile?</a:t>
            </a:r>
          </a:p>
          <a:p>
            <a:pPr lvl="1">
              <a:defRPr/>
            </a:pPr>
            <a:r>
              <a:rPr lang="en-GB" sz="2400" dirty="0" err="1" smtClean="0">
                <a:solidFill>
                  <a:srgbClr val="000090"/>
                </a:solidFill>
              </a:rPr>
              <a:t>Suprathermal</a:t>
            </a:r>
            <a:r>
              <a:rPr lang="en-GB" sz="2400" dirty="0" smtClean="0">
                <a:solidFill>
                  <a:srgbClr val="000090"/>
                </a:solidFill>
              </a:rPr>
              <a:t> electrons</a:t>
            </a:r>
          </a:p>
          <a:p>
            <a:pPr>
              <a:lnSpc>
                <a:spcPct val="50000"/>
              </a:lnSpc>
              <a:defRPr/>
            </a:pPr>
            <a:endParaRPr lang="en-GB" sz="2000" dirty="0" smtClean="0">
              <a:solidFill>
                <a:srgbClr val="00009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67589" name="ZoneTexte 3"/>
          <p:cNvSpPr txBox="1">
            <a:spLocks noChangeArrowheads="1"/>
          </p:cNvSpPr>
          <p:nvPr/>
        </p:nvSpPr>
        <p:spPr bwMode="auto">
          <a:xfrm rot="5400000">
            <a:off x="6375400" y="3741738"/>
            <a:ext cx="495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90"/>
                </a:solidFill>
              </a:rPr>
              <a:t>https://ase.tufts.edu/cosmos/print_images.asp?id=27</a:t>
            </a:r>
          </a:p>
        </p:txBody>
      </p:sp>
      <p:pic>
        <p:nvPicPr>
          <p:cNvPr id="67590" name="Image 4" descr="Fig6_5r_flare_lightcurv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069975"/>
            <a:ext cx="3633788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1079500"/>
            <a:ext cx="184150" cy="52403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90"/>
              </a:solidFill>
            </a:endParaRPr>
          </a:p>
        </p:txBody>
      </p:sp>
      <p:sp>
        <p:nvSpPr>
          <p:cNvPr id="67592" name="ZoneTexte 6"/>
          <p:cNvSpPr txBox="1">
            <a:spLocks noChangeArrowheads="1"/>
          </p:cNvSpPr>
          <p:nvPr/>
        </p:nvSpPr>
        <p:spPr bwMode="auto">
          <a:xfrm>
            <a:off x="457200" y="6403975"/>
            <a:ext cx="444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90"/>
                </a:solidFill>
              </a:rPr>
              <a:t>(1) </a:t>
            </a:r>
            <a:r>
              <a:rPr lang="el-GR" sz="1800">
                <a:solidFill>
                  <a:srgbClr val="000090"/>
                </a:solidFill>
              </a:rPr>
              <a:t>ν</a:t>
            </a:r>
            <a:r>
              <a:rPr lang="en-GB" sz="1800">
                <a:solidFill>
                  <a:srgbClr val="000090"/>
                </a:solidFill>
              </a:rPr>
              <a:t> ≥ 1 GHz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547AA-366F-C34B-AA37-8D1F38A1AF0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5148263" y="1052513"/>
            <a:ext cx="3240087" cy="5762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5148263" y="2276475"/>
            <a:ext cx="3240087" cy="2305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5148263" y="5084763"/>
            <a:ext cx="3240087" cy="5762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udien_einf_2FBSc_201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ecuencia">
  <a:themeElements>
    <a:clrScheme name="Secuencia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ecuencia">
      <a:majorFont>
        <a:latin typeface="Garamond"/>
        <a:ea typeface="Arial"/>
        <a:cs typeface="Arial"/>
      </a:majorFont>
      <a:minorFont>
        <a:latin typeface="Garamond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cuencia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uencia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ecuencia">
  <a:themeElements>
    <a:clrScheme name="Secuencia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ecuencia">
      <a:majorFont>
        <a:latin typeface="Garamond"/>
        <a:ea typeface="Arial"/>
        <a:cs typeface="Arial"/>
      </a:majorFont>
      <a:minorFont>
        <a:latin typeface="Garamond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cuencia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uencia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2933</Words>
  <Application>Microsoft Macintosh PowerPoint</Application>
  <PresentationFormat>Bildschirmpräsentation (4:3)</PresentationFormat>
  <Paragraphs>520</Paragraphs>
  <Slides>61</Slides>
  <Notes>21</Notes>
  <HiddenSlides>0</HiddenSlides>
  <MMClips>2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61</vt:i4>
      </vt:variant>
    </vt:vector>
  </HeadingPairs>
  <TitlesOfParts>
    <vt:vector size="65" baseType="lpstr">
      <vt:lpstr>2_Office-Design</vt:lpstr>
      <vt:lpstr>studien_einf_2FBSc_2013</vt:lpstr>
      <vt:lpstr>1_Secuencia</vt:lpstr>
      <vt:lpstr>Secuencia</vt:lpstr>
      <vt:lpstr>Relativistic Electron Alert System for Exploration (REleASE)  and the UMASEP forecasting schemes </vt:lpstr>
      <vt:lpstr>PowerPoint-Präsentation</vt:lpstr>
      <vt:lpstr>Overview</vt:lpstr>
      <vt:lpstr>Overview</vt:lpstr>
      <vt:lpstr>The Sun as a Particle Accelerator:  Energetic photons, neutrons and particles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Overview</vt:lpstr>
      <vt:lpstr>PowerPoint-Präsentation</vt:lpstr>
      <vt:lpstr>The UMASEP scheme (Núñez 2011, 2015)</vt:lpstr>
      <vt:lpstr>The Neupert Effect</vt:lpstr>
      <vt:lpstr>10 April 2002</vt:lpstr>
      <vt:lpstr>SXR:HXR Ratio vs. Flare Size A. Veronig et al. A&amp;A, in press (2002)</vt:lpstr>
      <vt:lpstr>PowerPoint-Präsentation</vt:lpstr>
      <vt:lpstr>PowerPoint-Präsentation</vt:lpstr>
      <vt:lpstr>PowerPoint-Präsentation</vt:lpstr>
      <vt:lpstr>Injection into the IPM</vt:lpstr>
      <vt:lpstr>PowerPoint-Präsentation</vt:lpstr>
      <vt:lpstr>PowerPoint-Präsentation</vt:lpstr>
      <vt:lpstr>PowerPoint-Präsentation</vt:lpstr>
      <vt:lpstr>PowerPoint-Präsentation</vt:lpstr>
      <vt:lpstr>The UMASEP scheme (Núñez 2011, 2015)</vt:lpstr>
      <vt:lpstr>UMASEP Models</vt:lpstr>
      <vt:lpstr>UMASEP Models</vt:lpstr>
      <vt:lpstr>UMASEP Models</vt:lpstr>
      <vt:lpstr>UMASEP Models</vt:lpstr>
      <vt:lpstr>UMASEP Models</vt:lpstr>
      <vt:lpstr>UMASEP Models</vt:lpstr>
      <vt:lpstr>Overview</vt:lpstr>
      <vt:lpstr>Scatter free transport</vt:lpstr>
      <vt:lpstr>PowerPoint-Präsentation</vt:lpstr>
      <vt:lpstr>Overview</vt:lpstr>
      <vt:lpstr>PowerPoint-Präsentation</vt:lpstr>
      <vt:lpstr>PowerPoint-Präsentation</vt:lpstr>
      <vt:lpstr>PowerPoint-Präsentation</vt:lpstr>
      <vt:lpstr>PowerPoint-Präsentation</vt:lpstr>
      <vt:lpstr>Transport in the IPM</vt:lpstr>
      <vt:lpstr>Diffusion coefficients</vt:lpstr>
      <vt:lpstr>SEP events</vt:lpstr>
      <vt:lpstr>SEP events</vt:lpstr>
      <vt:lpstr>PowerPoint-Präsentation</vt:lpstr>
      <vt:lpstr>Longitude distribution: gradual events as a function of energy</vt:lpstr>
      <vt:lpstr>Starting points</vt:lpstr>
      <vt:lpstr>Relativistic electrons always arrive at 1 AU ahead of non-relativistic SPE ions allowing their forecasting.   Coming from one source with “identical” propagation conditions, significant correlations between electron and proton time-profiles exist.  Therefore,  a matrix to forecast proton intensities was developed.      Posner, Space Weather J., 2007</vt:lpstr>
      <vt:lpstr>The task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Project exercise</vt:lpstr>
    </vt:vector>
  </TitlesOfParts>
  <Company>Uni Kiel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Vertiefung in die Extraterrestrische Physik</dc:title>
  <dc:creator>Heber</dc:creator>
  <cp:lastModifiedBy>B. Heber</cp:lastModifiedBy>
  <cp:revision>97</cp:revision>
  <cp:lastPrinted>2016-08-25T14:26:01Z</cp:lastPrinted>
  <dcterms:created xsi:type="dcterms:W3CDTF">2007-10-24T19:57:46Z</dcterms:created>
  <dcterms:modified xsi:type="dcterms:W3CDTF">2017-02-23T08:18:09Z</dcterms:modified>
</cp:coreProperties>
</file>