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  <p:sldMasterId id="2147483712" r:id="rId4"/>
    <p:sldMasterId id="2147483726" r:id="rId5"/>
  </p:sldMasterIdLst>
  <p:notesMasterIdLst>
    <p:notesMasterId r:id="rId61"/>
  </p:notesMasterIdLst>
  <p:handoutMasterIdLst>
    <p:handoutMasterId r:id="rId62"/>
  </p:handoutMasterIdLst>
  <p:sldIdLst>
    <p:sldId id="266" r:id="rId6"/>
    <p:sldId id="267" r:id="rId7"/>
    <p:sldId id="328" r:id="rId8"/>
    <p:sldId id="331" r:id="rId9"/>
    <p:sldId id="329" r:id="rId10"/>
    <p:sldId id="330" r:id="rId11"/>
    <p:sldId id="333" r:id="rId12"/>
    <p:sldId id="334" r:id="rId13"/>
    <p:sldId id="335" r:id="rId14"/>
    <p:sldId id="257" r:id="rId15"/>
    <p:sldId id="327" r:id="rId16"/>
    <p:sldId id="268" r:id="rId17"/>
    <p:sldId id="272" r:id="rId18"/>
    <p:sldId id="270" r:id="rId19"/>
    <p:sldId id="273" r:id="rId20"/>
    <p:sldId id="276" r:id="rId21"/>
    <p:sldId id="277" r:id="rId22"/>
    <p:sldId id="280" r:id="rId23"/>
    <p:sldId id="336" r:id="rId24"/>
    <p:sldId id="337" r:id="rId25"/>
    <p:sldId id="338" r:id="rId26"/>
    <p:sldId id="332" r:id="rId27"/>
    <p:sldId id="286" r:id="rId28"/>
    <p:sldId id="288" r:id="rId29"/>
    <p:sldId id="339" r:id="rId30"/>
    <p:sldId id="340" r:id="rId31"/>
    <p:sldId id="341" r:id="rId32"/>
    <p:sldId id="290" r:id="rId33"/>
    <p:sldId id="291" r:id="rId34"/>
    <p:sldId id="304" r:id="rId35"/>
    <p:sldId id="307" r:id="rId36"/>
    <p:sldId id="308" r:id="rId37"/>
    <p:sldId id="305" r:id="rId38"/>
    <p:sldId id="319" r:id="rId39"/>
    <p:sldId id="318" r:id="rId40"/>
    <p:sldId id="323" r:id="rId41"/>
    <p:sldId id="317" r:id="rId42"/>
    <p:sldId id="258" r:id="rId43"/>
    <p:sldId id="345" r:id="rId44"/>
    <p:sldId id="343" r:id="rId45"/>
    <p:sldId id="347" r:id="rId46"/>
    <p:sldId id="348" r:id="rId47"/>
    <p:sldId id="349" r:id="rId48"/>
    <p:sldId id="350" r:id="rId49"/>
    <p:sldId id="352" r:id="rId50"/>
    <p:sldId id="357" r:id="rId51"/>
    <p:sldId id="262" r:id="rId52"/>
    <p:sldId id="353" r:id="rId53"/>
    <p:sldId id="354" r:id="rId54"/>
    <p:sldId id="264" r:id="rId55"/>
    <p:sldId id="355" r:id="rId56"/>
    <p:sldId id="358" r:id="rId57"/>
    <p:sldId id="359" r:id="rId58"/>
    <p:sldId id="263" r:id="rId59"/>
    <p:sldId id="265" r:id="rId6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088C7-761D-2C43-B0C2-DE6437FC8172}" type="datetimeFigureOut">
              <a:rPr lang="de-DE" smtClean="0"/>
              <a:t>12.09.17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D064D-0BCA-C943-9D2C-AE926F3BF0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270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D4ADD-1914-524E-A0DE-47D4837085CE}" type="datetimeFigureOut">
              <a:rPr lang="de-DE" smtClean="0"/>
              <a:t>12.09.17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5383C-CC19-7444-BE21-09A6B69FDF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44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10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105DBA8-95D8-3A4B-9BD6-3DE81B75C2F6}" type="slidenum">
              <a:rPr lang="en-US" sz="120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>
                <a:latin typeface="Times New Roman" charset="0"/>
                <a:ea typeface="MS PGothic" charset="0"/>
                <a:cs typeface="Arial" charset="0"/>
              </a:rPr>
              <a:t>Magnetic field lines form the guard rails of the „road“ that leads charged energetic particles from the Sun to the Earth-moon system. Assuming no pitch angle, the delay of harmful ions over the fast electrons fpropagating along the (curved) Parker magnetic field can be derived.</a:t>
            </a: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r>
              <a:rPr lang="de-DE">
                <a:latin typeface="Times New Roman" charset="0"/>
                <a:ea typeface="MS PGothic" charset="0"/>
                <a:cs typeface="Arial" charset="0"/>
              </a:rPr>
              <a:t>Thirty minutes after a warning can be issued, the hazardouis protons arrive in the Earth-moon system. Depending on the time necessary for EVA abort, the exposure of astronauts to the bulk protons can be reduced substantially with the early warning technique.</a:t>
            </a: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en-US">
              <a:solidFill>
                <a:schemeClr val="accent2"/>
              </a:solidFill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en-US">
              <a:solidFill>
                <a:schemeClr val="accent2"/>
              </a:solidFill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5038"/>
            <a:ext cx="4484687" cy="3363912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32075" y="4623769"/>
            <a:ext cx="4608293" cy="373589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BEA0AE1-09AA-304B-9226-C9AE54FF702F}" type="slidenum">
              <a:rPr lang="en-GB" sz="120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pPr eaLnBrk="1" hangingPunct="1"/>
              <a:t>35</a:t>
            </a:fld>
            <a:endParaRPr lang="en-GB" sz="1200">
              <a:solidFill>
                <a:prstClr val="black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  <a:ea typeface="MS PGothic" charset="0"/>
                <a:cs typeface="Arial" charset="0"/>
              </a:rPr>
              <a:t>Findings from 2007.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355095" y="-11352345"/>
            <a:ext cx="34711725" cy="2407905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64010" cy="410324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38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Cutoff rigidity (</a:t>
            </a:r>
            <a:r>
              <a:rPr lang="en-US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1200" b="1" i="1" kern="1200" baseline="-25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Lowest rigidity reaching the top of the atmosphere in vertical direction at a given location. </a:t>
            </a:r>
          </a:p>
          <a:p>
            <a:endParaRPr lang="de-CH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+mn-lt"/>
              </a:rPr>
              <a:t>Asymptotic direction: </a:t>
            </a:r>
            <a:r>
              <a:rPr lang="en-US" sz="1200" dirty="0" smtClean="0">
                <a:latin typeface="+mn-lt"/>
              </a:rPr>
              <a:t>Direction of particle incidence prior to entry in the </a:t>
            </a:r>
            <a:r>
              <a:rPr lang="en-US" sz="1200" dirty="0" err="1" smtClean="0">
                <a:latin typeface="+mn-lt"/>
              </a:rPr>
              <a:t>geomagnetosphere</a:t>
            </a:r>
            <a:r>
              <a:rPr lang="en-US" sz="1200" dirty="0" smtClean="0">
                <a:latin typeface="+mn-lt"/>
              </a:rPr>
              <a:t>. It depends on NM location, particle </a:t>
            </a:r>
            <a:r>
              <a:rPr lang="en-US" sz="1200" i="1" dirty="0" smtClean="0">
                <a:latin typeface="+mn-lt"/>
              </a:rPr>
              <a:t>R</a:t>
            </a:r>
            <a:r>
              <a:rPr lang="en-US" sz="1200" dirty="0" smtClean="0">
                <a:latin typeface="+mn-lt"/>
              </a:rPr>
              <a:t>, time and </a:t>
            </a:r>
            <a:r>
              <a:rPr lang="en-US" sz="1200" dirty="0" err="1" smtClean="0">
                <a:latin typeface="+mn-lt"/>
              </a:rPr>
              <a:t>K</a:t>
            </a:r>
            <a:r>
              <a:rPr lang="en-US" sz="1200" baseline="-25000" dirty="0" err="1" smtClean="0">
                <a:latin typeface="+mn-lt"/>
              </a:rPr>
              <a:t>p</a:t>
            </a:r>
            <a:r>
              <a:rPr lang="en-US" sz="1200" dirty="0" smtClean="0">
                <a:latin typeface="+mn-lt"/>
              </a:rPr>
              <a:t>. 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F6315-F59C-EF4A-B1AE-317B6B35BB77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064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Rigidity</a:t>
            </a:r>
            <a:r>
              <a:rPr lang="de-DE" dirty="0" smtClean="0"/>
              <a:t> </a:t>
            </a:r>
            <a:r>
              <a:rPr lang="de-DE" dirty="0" err="1" smtClean="0"/>
              <a:t>discribes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magnetic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behaviour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inculding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mass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charge</a:t>
            </a:r>
            <a:endParaRPr lang="de-DE" baseline="0" dirty="0" smtClean="0"/>
          </a:p>
          <a:p>
            <a:r>
              <a:rPr lang="de-DE" dirty="0" err="1" smtClean="0"/>
              <a:t>Cutoff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Rigidity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nessessary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endParaRPr lang="de-DE" baseline="0" dirty="0" smtClean="0"/>
          </a:p>
          <a:p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easy,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roughly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say</a:t>
            </a:r>
            <a:r>
              <a:rPr lang="de-DE" baseline="0" dirty="0" smtClean="0"/>
              <a:t>:</a:t>
            </a:r>
          </a:p>
          <a:p>
            <a:r>
              <a:rPr lang="de-DE" baseline="0" dirty="0" smtClean="0"/>
              <a:t> Same </a:t>
            </a:r>
            <a:r>
              <a:rPr lang="de-DE" baseline="0" dirty="0" err="1" smtClean="0"/>
              <a:t>Cutoff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behaviour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Bild in Backup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E5BC4-DDE9-4D34-9270-7B5B888CD55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409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GLE70 </a:t>
            </a:r>
            <a:r>
              <a:rPr lang="de-DE" dirty="0" err="1" smtClean="0"/>
              <a:t>event</a:t>
            </a:r>
            <a:endParaRPr lang="de-DE" dirty="0" smtClean="0"/>
          </a:p>
          <a:p>
            <a:r>
              <a:rPr lang="de-DE" baseline="0" dirty="0" smtClean="0"/>
              <a:t>Neutronen </a:t>
            </a:r>
            <a:r>
              <a:rPr lang="de-DE" baseline="0" dirty="0" err="1" smtClean="0"/>
              <a:t>monitore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E5BC4-DDE9-4D34-9270-7B5B888CD552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315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GLE </a:t>
            </a:r>
            <a:r>
              <a:rPr lang="de-DE" baseline="0" dirty="0" err="1" smtClean="0"/>
              <a:t>hits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endParaRPr lang="de-DE" baseline="0" dirty="0" smtClean="0"/>
          </a:p>
          <a:p>
            <a:r>
              <a:rPr lang="de-DE" baseline="0" dirty="0" smtClean="0"/>
              <a:t>I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direction</a:t>
            </a:r>
            <a:endParaRPr lang="de-DE" baseline="0" dirty="0" smtClean="0"/>
          </a:p>
          <a:p>
            <a:r>
              <a:rPr lang="de-DE" baseline="0" dirty="0" smtClean="0"/>
              <a:t>GLE </a:t>
            </a:r>
            <a:r>
              <a:rPr lang="de-DE" baseline="0" dirty="0" err="1" smtClean="0"/>
              <a:t>size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wrong</a:t>
            </a:r>
            <a:endParaRPr lang="de-DE" baseline="0" dirty="0" smtClean="0"/>
          </a:p>
          <a:p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like </a:t>
            </a:r>
            <a:r>
              <a:rPr lang="de-DE" baseline="0" dirty="0" err="1" smtClean="0"/>
              <a:t>this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E5BC4-DDE9-4D34-9270-7B5B888CD552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513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GLE </a:t>
            </a:r>
            <a:r>
              <a:rPr lang="de-DE" baseline="0" dirty="0" err="1" smtClean="0"/>
              <a:t>hits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endParaRPr lang="de-DE" baseline="0" dirty="0" smtClean="0"/>
          </a:p>
          <a:p>
            <a:r>
              <a:rPr lang="de-DE" baseline="0" dirty="0" smtClean="0"/>
              <a:t>I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direction</a:t>
            </a:r>
            <a:endParaRPr lang="de-DE" baseline="0" dirty="0" smtClean="0"/>
          </a:p>
          <a:p>
            <a:r>
              <a:rPr lang="de-DE" baseline="0" dirty="0" smtClean="0"/>
              <a:t>GLE </a:t>
            </a:r>
            <a:r>
              <a:rPr lang="de-DE" baseline="0" dirty="0" err="1" smtClean="0"/>
              <a:t>size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wrong</a:t>
            </a:r>
            <a:endParaRPr lang="de-DE" baseline="0" dirty="0" smtClean="0"/>
          </a:p>
          <a:p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like </a:t>
            </a:r>
            <a:r>
              <a:rPr lang="de-DE" baseline="0" dirty="0" err="1" smtClean="0"/>
              <a:t>this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E5BC4-DDE9-4D34-9270-7B5B888CD552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51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B501AC1-25CF-124E-8012-F489F37181E0}" type="slidenum">
              <a:rPr lang="fr-FR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13</a:t>
            </a:fld>
            <a:endParaRPr lang="fr-FR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latin typeface="Calibri" charset="0"/>
              </a:rPr>
              <a:pPr eaLnBrk="1" hangingPunct="1"/>
              <a:t>45</a:t>
            </a:fld>
            <a:endParaRPr lang="en-GB" sz="1200"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Sharp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peak</a:t>
            </a:r>
            <a:r>
              <a:rPr lang="de-DE" baseline="0" dirty="0" smtClean="0"/>
              <a:t> but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monitors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earlier</a:t>
            </a:r>
            <a:endParaRPr lang="de-DE" baseline="0" dirty="0" smtClean="0"/>
          </a:p>
          <a:p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low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rigidity</a:t>
            </a:r>
            <a:r>
              <a:rPr lang="de-DE" baseline="0" dirty="0" smtClean="0"/>
              <a:t> NM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Reason</a:t>
            </a:r>
            <a:r>
              <a:rPr lang="de-DE" dirty="0" smtClean="0"/>
              <a:t> different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cutoff</a:t>
            </a:r>
            <a:r>
              <a:rPr lang="de-DE" baseline="0" dirty="0" smtClean="0"/>
              <a:t> </a:t>
            </a:r>
            <a:r>
              <a:rPr lang="de-DE" dirty="0" err="1" smtClean="0"/>
              <a:t>rigidity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rigidity</a:t>
            </a:r>
            <a:r>
              <a:rPr lang="de-DE" dirty="0" smtClean="0"/>
              <a:t>:</a:t>
            </a:r>
            <a:r>
              <a:rPr lang="de-DE" baseline="0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mediun</a:t>
            </a:r>
            <a:r>
              <a:rPr lang="de-DE" baseline="0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endParaRPr lang="de-DE" dirty="0" smtClean="0"/>
          </a:p>
          <a:p>
            <a:r>
              <a:rPr lang="de-DE" dirty="0" smtClean="0"/>
              <a:t>So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reason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can‘t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speak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protons</a:t>
            </a:r>
            <a:r>
              <a:rPr lang="de-DE" baseline="0" dirty="0" smtClean="0"/>
              <a:t>)</a:t>
            </a:r>
          </a:p>
          <a:p>
            <a:r>
              <a:rPr lang="de-DE" baseline="0" dirty="0" smtClean="0"/>
              <a:t>But in </a:t>
            </a:r>
            <a:r>
              <a:rPr lang="de-DE" baseline="0" dirty="0" err="1" smtClean="0"/>
              <a:t>direction</a:t>
            </a:r>
            <a:r>
              <a:rPr lang="de-DE" baseline="0" dirty="0" smtClean="0"/>
              <a:t>!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E5BC4-DDE9-4D34-9270-7B5B888CD552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902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47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48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49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50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51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53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54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55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19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20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21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146" indent="-2842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7150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2011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872" indent="-22742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173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5659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1451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66310" indent="-2274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C553C3E-CE92-4D59-8FAD-820C8ECD29E1}" type="slidenum">
              <a:rPr lang="de-DE" smtClean="0">
                <a:solidFill>
                  <a:prstClr val="black"/>
                </a:solidFill>
                <a:latin typeface="Calibri" charset="0"/>
              </a:rPr>
              <a:pPr eaLnBrk="1" hangingPunct="1">
                <a:defRPr/>
              </a:pPr>
              <a:t>27</a:t>
            </a:fld>
            <a:endParaRPr lang="de-D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013765" y="709911"/>
            <a:ext cx="4830473" cy="34260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784" tIns="45393" rIns="90784" bIns="45393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844083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184" y="4350249"/>
            <a:ext cx="5029635" cy="4138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5038"/>
            <a:ext cx="4484687" cy="3363912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32075" y="4623769"/>
            <a:ext cx="4608293" cy="373589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5038"/>
            <a:ext cx="4484687" cy="3363912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32075" y="4623769"/>
            <a:ext cx="4608293" cy="373589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defRPr/>
            </a:pPr>
            <a:endParaRPr lang="fi-FI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6217358-DC85-EC49-8E38-B12516842E10}" type="slidenum">
              <a:rPr lang="en-US" sz="120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Times New Roman" charset="0"/>
                <a:ea typeface="MS PGothic" charset="0"/>
                <a:cs typeface="Arial" charset="0"/>
              </a:rPr>
              <a:t>Astronauts venturing beyond the protective magnetic field of Earth face the direct effects of the Sun.</a:t>
            </a:r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r>
              <a:rPr lang="en-US">
                <a:solidFill>
                  <a:schemeClr val="accent2"/>
                </a:solidFill>
                <a:latin typeface="Times New Roman" charset="0"/>
                <a:ea typeface="MS PGothic" charset="0"/>
                <a:cs typeface="Arial" charset="0"/>
              </a:rPr>
              <a:t>Within even one hour, explorers can be engulfed with particles that cause harmful long- or short-term health effects and put missions at risk.  Although the inside of a spacecraft or lunar base or Martian moon  can be made relatively safe, “Staying Inside” hampers productivity.  “Going Outside” requires a space weather warning system.  </a:t>
            </a: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r>
              <a:rPr lang="de-DE">
                <a:latin typeface="Times New Roman" charset="0"/>
                <a:ea typeface="MS PGothic" charset="0"/>
                <a:cs typeface="Arial" charset="0"/>
              </a:rPr>
              <a:t>The top sketch depicts an artists‘ view of the radiation field in the inner heliosphere ten minutes after release of solar energetic particles from the Sun. Relativistic electrons have reached 1 AU at the time when hazardous protons (~30 MeV) are still within 0.2 AU from the flare location. The fast-moving (test-) particles probe the magnetic field ahead of the protons for instantaneous magnetic connectivity, which would not otherwise be possible.</a:t>
            </a: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en-US">
              <a:solidFill>
                <a:schemeClr val="accent2"/>
              </a:solidFill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en-US">
              <a:solidFill>
                <a:schemeClr val="accent2"/>
              </a:solidFill>
              <a:latin typeface="Times New Roman" charset="0"/>
              <a:ea typeface="MS PGothic" charset="0"/>
              <a:cs typeface="Arial" charset="0"/>
            </a:endParaRPr>
          </a:p>
          <a:p>
            <a:pPr eaLnBrk="1" hangingPunct="1"/>
            <a:endParaRPr lang="de-DE">
              <a:latin typeface="Times New Roman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65E19-13F9-F249-ACD5-42A6618AFD0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AA4ED-1D7C-704A-8CD8-9E8F2F7987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80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171F0-6048-6448-8F25-DD294981F6D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6274-1425-0D42-A8CB-C4E98284C1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54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99E38-5C6A-A244-84BE-CD92E2128C5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0AC32-11CA-1F45-84B3-3A1E7D6098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80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15616" y="2564904"/>
            <a:ext cx="6400800" cy="26887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ABDF7-BDEE-794F-8B72-10D9BF7EF64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1F44-89C3-B044-8417-97A17FF2716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2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61FD6-9B3C-694D-8DE4-BEB9E8AE831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A9F5-265C-8742-8547-0B2C76959A8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7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86796-B3E3-924C-AD65-80A16FEAF74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C770-9587-5145-974D-B13E635474D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077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403860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48880"/>
            <a:ext cx="403860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BF025-4C93-094D-AC14-7BBF846F06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BF24C-7077-7348-A73D-2A53980501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330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227687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3140967"/>
            <a:ext cx="4040188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6016" y="227687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3068959"/>
            <a:ext cx="4041775" cy="3057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333E-A308-D548-A17C-BA8DCE22A0E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91D3-978F-D240-ADF6-BC6C49F1881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133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36D75-30BD-FD4A-B15E-0DE9ED584F6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95666-2F87-6642-AF24-90ABE7021CF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401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2C2D2-D6A4-2B47-8018-45C105C568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0EEEC-503C-0247-B3DD-1B87382E0C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325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8B6A6-5290-D941-BE33-9AD29984C8B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3089-038A-5D47-A585-4B5B74C2A3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43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8A18B-6E42-224C-84F1-2691EE37939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E1D75-AB91-9B48-BDEC-65C9A0F279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30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auf Platzhalter ziehen oder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DADD6-4056-DF41-9058-F8AE8BC7D6A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7689E-594A-E348-8A7F-F38026C5BB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554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75603-8E91-5B4A-AB43-8D1E5E8DCF8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983C-0B1D-CB41-B326-62ED212411A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527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66132-57CD-1C4F-B976-43B1CD56BCE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67F12-EEC5-F246-AE1E-158595CA59C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984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re. Clip multimédia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'élément multimédia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92E3D-7C8E-AD4F-A3BB-A868024AFC0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E33F-998D-7246-BA50-4384D9F89E15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513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15616" y="2564904"/>
            <a:ext cx="6400800" cy="26887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2F792-9BFF-4F4B-87D5-D9FC340F278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1F44-89C3-B044-8417-97A17FF2716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505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DBA64-4F41-5247-B37E-542F2B4DC21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A9F5-265C-8742-8547-0B2C76959A8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027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074A-9AD9-CF42-BBFA-E14C5527C93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C770-9587-5145-974D-B13E635474D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492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403860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48880"/>
            <a:ext cx="403860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09497-3C72-1648-8819-32AEBBCB3EF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BF24C-7077-7348-A73D-2A53980501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724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227687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3140967"/>
            <a:ext cx="4040188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6016" y="227687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3068959"/>
            <a:ext cx="4041775" cy="3057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2B81A-BBE0-D540-8EF3-3949FBC68DA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91D3-978F-D240-ADF6-BC6C49F1881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325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7B967-6820-CF46-8F3E-CC621445FA6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95666-2F87-6642-AF24-90ABE7021CF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1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8CB37-5A05-1047-8210-218B0A34A51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E15C9-5F5C-7C4B-B891-5FB589BBF6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643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1FD3D-70A3-1F42-B094-BD98E9BA9CB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0EEEC-503C-0247-B3DD-1B87382E0C1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300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C8974-532E-354F-82EA-BC582B308E1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3089-038A-5D47-A585-4B5B74C2A3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514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auf Platzhalter ziehen oder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B7738-5E73-7847-BDC6-67B7228FB6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7689E-594A-E348-8A7F-F38026C5BB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81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335D0-1784-EC4D-863C-D4A05CFB4B2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983C-0B1D-CB41-B326-62ED212411A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447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DC3E-860E-2148-892A-75DDE1CCC27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67F12-EEC5-F246-AE1E-158595CA59C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282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re. Clip multimédia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'élément multimédia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D67EA-CFE0-874D-B916-D4566269304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WS 2012; Einführung in die Physik für Nebenfächler, V12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E33F-998D-7246-BA50-4384D9F89E15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841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9999CC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/>
              <a:ea typeface="MS PGothic" charset="0"/>
              <a:cs typeface="MS PGothic" charset="0"/>
            </a:endParaRPr>
          </a:p>
        </p:txBody>
      </p:sp>
      <p:pic>
        <p:nvPicPr>
          <p:cNvPr id="5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CA667D5-B82C-B245-9760-11BBF7420C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4F067FA-873C-084F-9753-7AB5FCCA149B}" type="datetime1">
              <a:rPr lang="en-US" smtClean="0"/>
              <a:t>12.09.17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949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F8A0CFE-068E-0948-B86D-AB00472479C4}" type="datetime1">
              <a:rPr lang="en-US" smtClean="0"/>
              <a:t>12.09.17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144200C-867A-0F4B-9612-96DEF17B43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106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72E9004-0967-C944-8E55-1BF3EB2EBCC9}" type="datetime1">
              <a:rPr lang="en-US" smtClean="0"/>
              <a:t>12.09.17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ACAE30-E215-B64E-BC1D-229047D09B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620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DE57B04-5DF1-4244-A36A-9D2D19598F88}" type="datetime1">
              <a:rPr lang="en-US" smtClean="0"/>
              <a:t>12.09.17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615020D-2E43-9042-9AB5-0E3A906486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69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554B8-E42D-2849-A60A-CA4FBCD0103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E2F3-7FCF-E941-8278-967FB39A22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1154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8772C16-39CD-4346-8A09-5EE7712A3451}" type="datetime1">
              <a:rPr lang="en-US" smtClean="0"/>
              <a:t>12.09.17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6A9276-E445-1B40-B156-E8CA43C725E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943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25DB801-B1F8-9E4D-936F-A7A2EF004DA6}" type="datetime1">
              <a:rPr lang="en-US" smtClean="0"/>
              <a:t>12.09.17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29723CA-FB81-4A4C-9784-D4F9F1D4D4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956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5295D7F-B38C-5443-A2E4-EAF88193C6E0}" type="datetime1">
              <a:rPr lang="en-US" smtClean="0"/>
              <a:t>12.09.17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1E32EE-72FA-6A46-B73F-BC9C3D803C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140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4F84C77-9BAB-4945-9D5A-8D8FEDF48875}" type="datetime1">
              <a:rPr lang="en-US" smtClean="0"/>
              <a:t>12.09.17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50DECBB-FC02-7D44-9035-57230EC7A0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3326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543BC91-D622-744C-9B36-9AA29853415A}" type="datetime1">
              <a:rPr lang="en-US" smtClean="0"/>
              <a:t>12.09.17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7856EB1-13E4-944B-BC51-C50BA65A63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462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7944349-E415-D444-93DE-394F73102179}" type="datetime1">
              <a:rPr lang="en-US" smtClean="0"/>
              <a:t>12.09.17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EE2C907-32FA-F64A-B0A4-837B8233A1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510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A985726-3DEB-4448-8EF1-4B9D30A32960}" type="datetime1">
              <a:rPr lang="en-US" smtClean="0"/>
              <a:t>12.09.17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18A264-9CB3-E445-9FB2-C7DCE03F1D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28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DD5CA7D-12FE-7544-A3B4-3298A6609A56}" type="datetime1">
              <a:rPr lang="en-US" smtClean="0"/>
              <a:t>12.09.17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6290D7B-58AE-D24A-96F8-94AEC9D86C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103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A9779-A49B-FE46-A391-F54F725ED16A}" type="datetime1">
              <a:rPr lang="en-US" smtClean="0"/>
              <a:t>12.09.17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WS 2012; Einführung in die Physik für Nebenfächler, V12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47BA5-0393-F84B-B210-C82718AB7F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563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764705"/>
            <a:ext cx="9144000" cy="504056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0EC0-6709-4332-BA7E-B9DD3721E2D0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1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BA132-BC81-2149-ABAB-AFC31EDB468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21D1A-D507-A74A-BE72-082F02C416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692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504056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2060848"/>
            <a:ext cx="8424936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6745-91C7-441E-A0D8-23D8462B88EF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97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CDE5-E039-4482-B45B-217E20043CC1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77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5AE8-A662-40D9-A8BE-145DA6D022D6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62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19D7D-8503-4D26-8EA2-CDD31CE91144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80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C025-F13A-4AF6-8B4C-C62C433CFB66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38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FA0-E9A0-4402-929A-5E9075B4EB54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28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3BCF9-DB00-4D93-A2A7-D653F10A2A0C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55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6F68-3016-449B-8BE6-FBEE21E28658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36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9039" y="155679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D856-9141-4330-8EF6-B1CFD52591FD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3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46E1D-D551-48D1-9EF4-CA23E991971F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9A8F-1DC3-8446-987D-4C91F9875B5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F8B5C-240D-CC45-9208-AAE97FF405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6955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275C-BAF2-4383-9B0B-0E009C54BF7F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27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8E94B-DE26-5C43-A0E7-C7BE64ED148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F76C0-8D4E-8344-BAE1-081AC2BDA1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714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A8E7F-3EE4-F242-8AB1-C6FABB5F060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471E1-04C6-ED4E-B945-DED07B374A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63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A6BFC-90FC-5448-8B73-D8BE1E14E1F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91A0B-0C73-1B4A-B496-55AD686443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11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871C82F0-4821-2649-A95E-0B94C0E61F0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latin typeface="Calibri" charset="0"/>
                <a:ea typeface="ＭＳ Ｐゴシック" charset="0"/>
              </a:rPr>
              <a:t>WS 2012; Einführung in die Physik für Nebenfächler, V12</a:t>
            </a:r>
            <a:endParaRPr lang="de-DE">
              <a:latin typeface="Calibri" charset="0"/>
              <a:ea typeface="ＭＳ Ｐゴシック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0242B1-EDD6-9946-BBEB-BA74BBCDD78E}" type="slidenum">
              <a:rPr lang="de-DE">
                <a:latin typeface="Calibri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platzhalter 1"/>
          <p:cNvSpPr>
            <a:spLocks noGrp="1"/>
          </p:cNvSpPr>
          <p:nvPr>
            <p:ph type="title"/>
          </p:nvPr>
        </p:nvSpPr>
        <p:spPr bwMode="auto">
          <a:xfrm>
            <a:off x="468313" y="9080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536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95288" y="2276475"/>
            <a:ext cx="8291512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61C5DC1F-2A68-AC4E-A62B-1AB509EFC5A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MS PGothic" charset="0"/>
                <a:cs typeface="MS PGothic" charset="0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MS PGothic" charset="0"/>
              <a:cs typeface="MS PGothic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MS PGothic" charset="0"/>
                <a:cs typeface="MS PGothic" charset="0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MS PGothic" charset="0"/>
              <a:cs typeface="MS PGothic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97E3E19C-1BB9-7D41-B10E-6F2DBE2C38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MS PGothic" charset="0"/>
                <a:cs typeface="MS PGothic" charset="0"/>
              </a:rPr>
              <a:pPr defTabSz="914400"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platzhalter 1"/>
          <p:cNvSpPr>
            <a:spLocks noGrp="1"/>
          </p:cNvSpPr>
          <p:nvPr>
            <p:ph type="title"/>
          </p:nvPr>
        </p:nvSpPr>
        <p:spPr bwMode="auto">
          <a:xfrm>
            <a:off x="468313" y="9080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536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95288" y="2276475"/>
            <a:ext cx="8291512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24E0E78B-D6AC-C345-B7DA-EDFE7C49574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MS PGothic" charset="0"/>
                <a:cs typeface="MS PGothic" charset="0"/>
              </a:rPr>
              <a:t>12.09.17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MS PGothic" charset="0"/>
              <a:cs typeface="MS PGothic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MS PGothic" charset="0"/>
                <a:cs typeface="MS PGothic" charset="0"/>
              </a:rPr>
              <a:t>WS 2012; Einführung in die Physik für Nebenfächler, V12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MS PGothic" charset="0"/>
              <a:cs typeface="MS PGothic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97E3E19C-1BB9-7D41-B10E-6F2DBE2C38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MS PGothic" charset="0"/>
                <a:cs typeface="MS PGothic" charset="0"/>
              </a:rPr>
              <a:pPr defTabSz="914400"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3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1154113" y="-12700"/>
            <a:ext cx="57038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966788"/>
            <a:ext cx="82296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3682D-D919-3F41-A60C-6F60AE406BB0}" type="datetime1">
              <a:rPr lang="en-US" smtClean="0">
                <a:ea typeface="MS PGothic" charset="0"/>
                <a:cs typeface="MS PGothic" charset="0"/>
              </a:rPr>
              <a:t>12.09.17</a:t>
            </a:fld>
            <a:endParaRPr lang="de-DE">
              <a:ea typeface="MS PGothic" charset="0"/>
              <a:cs typeface="MS PGothic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WS 2012; Einführung in die Physik für Nebenfächler, V12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3D0852-52F2-C542-8E44-15113A2E2991}" type="slidenum">
              <a:rPr lang="de-DE"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ea typeface="MS PGothic" charset="0"/>
              <a:cs typeface="MS PGothic" charset="0"/>
            </a:endParaRPr>
          </a:p>
        </p:txBody>
      </p:sp>
      <p:sp>
        <p:nvSpPr>
          <p:cNvPr id="7" name="Rechteck 6"/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9999CC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/>
              <a:ea typeface="MS PGothic" charset="0"/>
              <a:cs typeface="MS PGothic" charset="0"/>
            </a:endParaRPr>
          </a:p>
        </p:txBody>
      </p:sp>
      <p:grpSp>
        <p:nvGrpSpPr>
          <p:cNvPr id="1033" name="Gruppierung 10"/>
          <p:cNvGrpSpPr>
            <a:grpSpLocks/>
          </p:cNvGrpSpPr>
          <p:nvPr userDrawn="1"/>
        </p:nvGrpSpPr>
        <p:grpSpPr bwMode="auto">
          <a:xfrm>
            <a:off x="6858000" y="-25400"/>
            <a:ext cx="2286000" cy="762000"/>
            <a:chOff x="6858000" y="0"/>
            <a:chExt cx="2286000" cy="762000"/>
          </a:xfrm>
        </p:grpSpPr>
        <p:sp>
          <p:nvSpPr>
            <p:cNvPr id="39946" name="Rectangle 9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  <a:cs typeface="MS PGothic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6858000" y="0"/>
              <a:ext cx="2284413" cy="760413"/>
              <a:chOff x="4320" y="0"/>
              <a:chExt cx="1439" cy="479"/>
            </a:xfrm>
          </p:grpSpPr>
          <p:pic>
            <p:nvPicPr>
              <p:cNvPr id="1036" name="Picture 7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8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9830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-9872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914400"/>
            <a:fld id="{2BC33052-DD24-4ED0-978A-4A5C51275CC6}" type="datetime1">
              <a:rPr lang="de-DE" smtClean="0">
                <a:solidFill>
                  <a:prstClr val="black"/>
                </a:solidFill>
                <a:latin typeface="Calibri"/>
              </a:rPr>
              <a:pPr defTabSz="914400"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defTabSz="914400"/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uppieren 6"/>
          <p:cNvGrpSpPr>
            <a:grpSpLocks/>
          </p:cNvGrpSpPr>
          <p:nvPr userDrawn="1"/>
        </p:nvGrpSpPr>
        <p:grpSpPr bwMode="auto">
          <a:xfrm>
            <a:off x="0" y="0"/>
            <a:ext cx="9144000" cy="1296144"/>
            <a:chOff x="0" y="0"/>
            <a:chExt cx="9144002" cy="1296144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53096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de-DE" sz="3600" b="1" dirty="0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 dirty="0" err="1">
                  <a:solidFill>
                    <a:srgbClr val="FFFFFF"/>
                  </a:solidFill>
                  <a:latin typeface="Tahoma" charset="0"/>
                </a:rPr>
                <a:t>Mathematisch-Naturwissenschaftliche</a:t>
              </a:r>
              <a:r>
                <a:rPr lang="en-GB" sz="2200" dirty="0">
                  <a:solidFill>
                    <a:srgbClr val="FFFFFF"/>
                  </a:solidFill>
                  <a:latin typeface="Tahoma" charset="0"/>
                </a:rPr>
                <a:t> </a:t>
              </a:r>
              <a:r>
                <a:rPr lang="en-GB" sz="2200" dirty="0" err="1">
                  <a:solidFill>
                    <a:srgbClr val="FFFFFF"/>
                  </a:solidFill>
                  <a:latin typeface="Tahoma" charset="0"/>
                </a:rPr>
                <a:t>Fakultät</a:t>
              </a:r>
              <a:endParaRPr lang="en-GB" sz="2200" dirty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13" name="Picture 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2786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openxmlformats.org/officeDocument/2006/relationships/image" Target="../media/image45.jpe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openxmlformats.org/officeDocument/2006/relationships/image" Target="../media/image45.jpe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7.png"/><Relationship Id="rId3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4.emf"/><Relationship Id="rId8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ctrTitle"/>
          </p:nvPr>
        </p:nvSpPr>
        <p:spPr>
          <a:xfrm>
            <a:off x="179388" y="836613"/>
            <a:ext cx="8785225" cy="18002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latin typeface="Calibri" charset="0"/>
                <a:ea typeface="MS PGothic" charset="0"/>
                <a:cs typeface="+mj-cs"/>
              </a:rPr>
              <a:t>Future Needs in understanding and forecasting extreme solar energetic particle events</a:t>
            </a:r>
            <a:endParaRPr lang="en-US" dirty="0">
              <a:latin typeface="Calibri" charset="0"/>
              <a:ea typeface="MS PGothic" charset="0"/>
              <a:cs typeface="+mj-cs"/>
            </a:endParaRPr>
          </a:p>
        </p:txBody>
      </p:sp>
      <p:sp>
        <p:nvSpPr>
          <p:cNvPr id="59394" name="Untertitel 2"/>
          <p:cNvSpPr>
            <a:spLocks noGrp="1"/>
          </p:cNvSpPr>
          <p:nvPr>
            <p:ph type="subTitle" idx="1"/>
          </p:nvPr>
        </p:nvSpPr>
        <p:spPr>
          <a:xfrm>
            <a:off x="3132138" y="4941888"/>
            <a:ext cx="5824537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t>Prof. Dr. Bernd Heber, Christian-Albrechts-Universität zu Kiel, Deutschland. </a:t>
            </a:r>
          </a:p>
        </p:txBody>
      </p:sp>
      <p:pic>
        <p:nvPicPr>
          <p:cNvPr id="59395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708275"/>
            <a:ext cx="4546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32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	What to recommend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04799" y="2016727"/>
            <a:ext cx="87013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Today: </a:t>
            </a:r>
            <a:r>
              <a:rPr lang="en-US" sz="3200" dirty="0" smtClean="0">
                <a:latin typeface="Times New Roman"/>
                <a:cs typeface="Times New Roman"/>
              </a:rPr>
              <a:t>Only now-cast of Solar Energetic Particle (SEP) events causing an increased dose rate at flight altitudes</a:t>
            </a:r>
            <a:r>
              <a:rPr lang="en-US" sz="3200" b="1" dirty="0" smtClean="0">
                <a:latin typeface="Times New Roman"/>
                <a:cs typeface="Times New Roman"/>
              </a:rPr>
              <a:t>. 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Future Forecasting: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Employ more fortune-teller with crystal balls. 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Understand the precursor development of the solar magnetic field.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Talk is based on the results from the EU funded HESPERIA project</a:t>
            </a:r>
          </a:p>
        </p:txBody>
      </p:sp>
    </p:spTree>
    <p:extLst>
      <p:ext uri="{BB962C8B-B14F-4D97-AF65-F5344CB8AC3E}">
        <p14:creationId xmlns:p14="http://schemas.microsoft.com/office/powerpoint/2010/main" val="2582066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24"/>
          <p:cNvGrpSpPr>
            <a:grpSpLocks/>
          </p:cNvGrpSpPr>
          <p:nvPr/>
        </p:nvGrpSpPr>
        <p:grpSpPr bwMode="auto">
          <a:xfrm>
            <a:off x="0" y="2240827"/>
            <a:ext cx="6405281" cy="4414837"/>
            <a:chOff x="793" y="917"/>
            <a:chExt cx="4355" cy="3057"/>
          </a:xfrm>
        </p:grpSpPr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804" y="917"/>
              <a:ext cx="4344" cy="3057"/>
              <a:chOff x="476" y="981"/>
              <a:chExt cx="4344" cy="3057"/>
            </a:xfrm>
          </p:grpSpPr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121" y="336"/>
                <a:ext cx="3053" cy="4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21" name="Group 16"/>
              <p:cNvGrpSpPr>
                <a:grpSpLocks/>
              </p:cNvGrpSpPr>
              <p:nvPr/>
            </p:nvGrpSpPr>
            <p:grpSpPr bwMode="auto">
              <a:xfrm>
                <a:off x="567" y="1075"/>
                <a:ext cx="4173" cy="2963"/>
                <a:chOff x="567" y="1071"/>
                <a:chExt cx="4173" cy="2963"/>
              </a:xfrm>
            </p:grpSpPr>
            <p:sp>
              <p:nvSpPr>
                <p:cNvPr id="22" name="Rectangle 11"/>
                <p:cNvSpPr>
                  <a:spLocks noChangeArrowheads="1"/>
                </p:cNvSpPr>
                <p:nvPr/>
              </p:nvSpPr>
              <p:spPr bwMode="auto">
                <a:xfrm rot="5400000">
                  <a:off x="1110" y="2750"/>
                  <a:ext cx="545" cy="1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" name="Rectangle 6"/>
                <p:cNvSpPr>
                  <a:spLocks noChangeArrowheads="1"/>
                </p:cNvSpPr>
                <p:nvPr/>
              </p:nvSpPr>
              <p:spPr bwMode="auto">
                <a:xfrm>
                  <a:off x="567" y="1253"/>
                  <a:ext cx="363" cy="8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" name="Rectangle 7"/>
                <p:cNvSpPr>
                  <a:spLocks noChangeArrowheads="1"/>
                </p:cNvSpPr>
                <p:nvPr/>
              </p:nvSpPr>
              <p:spPr bwMode="auto">
                <a:xfrm>
                  <a:off x="3198" y="1071"/>
                  <a:ext cx="498" cy="7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" name="Rectangle 8"/>
                <p:cNvSpPr>
                  <a:spLocks noChangeArrowheads="1"/>
                </p:cNvSpPr>
                <p:nvPr/>
              </p:nvSpPr>
              <p:spPr bwMode="auto">
                <a:xfrm>
                  <a:off x="2608" y="3022"/>
                  <a:ext cx="498" cy="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" name="Rectangle 10"/>
                <p:cNvSpPr>
                  <a:spLocks noChangeArrowheads="1"/>
                </p:cNvSpPr>
                <p:nvPr/>
              </p:nvSpPr>
              <p:spPr bwMode="auto">
                <a:xfrm rot="5400000">
                  <a:off x="3992" y="2817"/>
                  <a:ext cx="498" cy="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" name="Rectangle 9"/>
                <p:cNvSpPr>
                  <a:spLocks noChangeArrowheads="1"/>
                </p:cNvSpPr>
                <p:nvPr/>
              </p:nvSpPr>
              <p:spPr bwMode="auto">
                <a:xfrm rot="5400000">
                  <a:off x="2744" y="3286"/>
                  <a:ext cx="498" cy="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793" y="1702"/>
              <a:ext cx="8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CH" b="1">
                  <a:solidFill>
                    <a:prstClr val="black"/>
                  </a:solidFill>
                  <a:latin typeface="Calibri"/>
                </a:rPr>
                <a:t>Solar Flare</a:t>
              </a:r>
              <a:endParaRPr lang="en-US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1519" y="2659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CH" b="1">
                  <a:solidFill>
                    <a:prstClr val="black"/>
                  </a:solidFill>
                  <a:latin typeface="Calibri"/>
                </a:rPr>
                <a:t>Sun</a:t>
              </a:r>
              <a:endParaRPr lang="en-US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4456" y="3013"/>
              <a:ext cx="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CH" b="1">
                  <a:solidFill>
                    <a:prstClr val="black"/>
                  </a:solidFill>
                  <a:latin typeface="Calibri"/>
                </a:rPr>
                <a:t>Earth</a:t>
              </a:r>
              <a:endParaRPr lang="en-US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2847" y="3322"/>
              <a:ext cx="127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CH" b="1">
                  <a:solidFill>
                    <a:prstClr val="black"/>
                  </a:solidFill>
                  <a:latin typeface="Calibri"/>
                </a:rPr>
                <a:t>Electromagnetic Radiation</a:t>
              </a:r>
              <a:br>
                <a:rPr lang="de-CH" b="1">
                  <a:solidFill>
                    <a:prstClr val="black"/>
                  </a:solidFill>
                  <a:latin typeface="Calibri"/>
                </a:rPr>
              </a:br>
              <a:r>
                <a:rPr lang="de-CH" b="1">
                  <a:solidFill>
                    <a:prstClr val="black"/>
                  </a:solidFill>
                  <a:latin typeface="Calibri"/>
                </a:rPr>
                <a:t>&amp; Neutrons</a:t>
              </a:r>
              <a:endParaRPr lang="en-US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3379" y="1393"/>
              <a:ext cx="738" cy="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CH" b="1" dirty="0" err="1" smtClean="0">
                  <a:solidFill>
                    <a:prstClr val="black"/>
                  </a:solidFill>
                  <a:latin typeface="Calibri"/>
                </a:rPr>
                <a:t>Charged</a:t>
              </a:r>
              <a:r>
                <a:rPr lang="de-CH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CH" b="1" dirty="0" err="1" smtClean="0">
                  <a:solidFill>
                    <a:prstClr val="black"/>
                  </a:solidFill>
                  <a:latin typeface="Calibri"/>
                </a:rPr>
                <a:t>Particles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1764380" y="814974"/>
            <a:ext cx="56414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Now-cast: What can we expect?</a:t>
            </a:r>
          </a:p>
          <a:p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Light versus particle radiation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89760" y="2129001"/>
            <a:ext cx="40722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Photon: 	8 Min.</a:t>
            </a:r>
          </a:p>
          <a:p>
            <a:r>
              <a:rPr lang="en-US" sz="2400" b="1" dirty="0" smtClean="0"/>
              <a:t>Electron: 10.5 Min. @ 1 MeV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     ~20 Min. @ 0.3 MeV</a:t>
            </a:r>
          </a:p>
          <a:p>
            <a:r>
              <a:rPr lang="en-US" sz="2400" b="1" dirty="0" smtClean="0"/>
              <a:t>Protons: 10.5 Min. @ 2 </a:t>
            </a:r>
            <a:r>
              <a:rPr lang="en-US" sz="2400" b="1" dirty="0" err="1" smtClean="0"/>
              <a:t>GeV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	    ~20 Min. @ 600 MeV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    ~40 Min. @ 30 MeV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9972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Repetition from previous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talks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Solar flares 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UMASEP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: the basic idea </a:t>
            </a:r>
            <a:endParaRPr lang="en-US" dirty="0" smtClean="0">
              <a:latin typeface="Calibri" charset="0"/>
              <a:ea typeface="MS PGothic" charset="0"/>
              <a:cs typeface="MS PGothic" charset="0"/>
            </a:endParaRP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Particle transport (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Neus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Agueda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)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RELEASE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: the basic idea</a:t>
            </a:r>
          </a:p>
          <a:p>
            <a:pPr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Recommendation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Instrumentation</a:t>
            </a:r>
          </a:p>
          <a:p>
            <a:pPr lvl="1" eaLnBrk="1" hangingPunct="1"/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Modeling</a:t>
            </a: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>
                <a:latin typeface="Calibri" charset="0"/>
                <a:ea typeface="MS PGothic" charset="0"/>
                <a:cs typeface="MS PGothic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71941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4"/>
          <p:cNvSpPr txBox="1">
            <a:spLocks noChangeArrowheads="1"/>
          </p:cNvSpPr>
          <p:nvPr/>
        </p:nvSpPr>
        <p:spPr bwMode="auto">
          <a:xfrm rot="-5400000">
            <a:off x="-854868" y="3872706"/>
            <a:ext cx="2249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© SoHO/EIT (ESA/NASA)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4418694" y="1130300"/>
            <a:ext cx="4617356" cy="54673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How </a:t>
            </a:r>
            <a:r>
              <a:rPr lang="en-GB" sz="2800" dirty="0">
                <a:solidFill>
                  <a:srgbClr val="000090"/>
                </a:solidFill>
              </a:rPr>
              <a:t>is a solar flare </a:t>
            </a:r>
            <a:r>
              <a:rPr lang="en-GB" sz="2800" dirty="0" smtClean="0">
                <a:solidFill>
                  <a:srgbClr val="000090"/>
                </a:solidFill>
              </a:rPr>
              <a:t>defined?</a:t>
            </a:r>
            <a:endParaRPr lang="en-GB" sz="2800" dirty="0">
              <a:solidFill>
                <a:srgbClr val="000090"/>
              </a:solidFill>
            </a:endParaRP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temporary </a:t>
            </a:r>
            <a:r>
              <a:rPr lang="en-GB" sz="2400" dirty="0">
                <a:solidFill>
                  <a:srgbClr val="000090"/>
                </a:solidFill>
              </a:rPr>
              <a:t>brightening across the EM spectrum</a:t>
            </a: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limited </a:t>
            </a:r>
            <a:r>
              <a:rPr lang="en-GB" sz="2400" dirty="0">
                <a:solidFill>
                  <a:srgbClr val="000090"/>
                </a:solidFill>
              </a:rPr>
              <a:t>volume of the corona and the underlying </a:t>
            </a:r>
            <a:r>
              <a:rPr lang="en-GB" sz="2400" dirty="0" smtClean="0">
                <a:solidFill>
                  <a:srgbClr val="000090"/>
                </a:solidFill>
              </a:rPr>
              <a:t>atmosphere</a:t>
            </a:r>
            <a:endParaRPr lang="en-GB" sz="2000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What are the physical </a:t>
            </a:r>
            <a:r>
              <a:rPr lang="en-GB" sz="2800" dirty="0">
                <a:solidFill>
                  <a:srgbClr val="000090"/>
                </a:solidFill>
              </a:rPr>
              <a:t>processes behind this </a:t>
            </a:r>
            <a:r>
              <a:rPr lang="en-GB" sz="2800" dirty="0" smtClean="0">
                <a:solidFill>
                  <a:srgbClr val="000090"/>
                </a:solidFill>
              </a:rPr>
              <a:t>phenomenology?</a:t>
            </a:r>
            <a:endParaRPr lang="en-GB" sz="2800" dirty="0">
              <a:solidFill>
                <a:srgbClr val="000090"/>
              </a:solidFill>
            </a:endParaRPr>
          </a:p>
          <a:p>
            <a:pPr lvl="1">
              <a:defRPr/>
            </a:pPr>
            <a:r>
              <a:rPr lang="en-GB" sz="2400" dirty="0" smtClean="0">
                <a:solidFill>
                  <a:srgbClr val="000090"/>
                </a:solidFill>
              </a:rPr>
              <a:t>acceleration </a:t>
            </a:r>
            <a:r>
              <a:rPr lang="en-GB" sz="2400" dirty="0">
                <a:solidFill>
                  <a:srgbClr val="000090"/>
                </a:solidFill>
              </a:rPr>
              <a:t>of charged particles (electrons, protons, ions), </a:t>
            </a:r>
            <a:r>
              <a:rPr lang="en-GB" sz="2400" b="1" dirty="0">
                <a:solidFill>
                  <a:srgbClr val="000090"/>
                </a:solidFill>
              </a:rPr>
              <a:t>sometimes to relativistic energies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 err="1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Solar</a:t>
            </a:r>
            <a:r>
              <a:rPr lang="fr-FR" sz="3200" b="1" dirty="0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fr-FR" sz="3200" b="1" dirty="0" err="1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flare</a:t>
            </a:r>
            <a:r>
              <a:rPr lang="fr-FR" sz="3200" b="1" dirty="0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-  </a:t>
            </a:r>
            <a:r>
              <a:rPr lang="fr-FR" sz="3200" b="1" dirty="0" err="1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Energetic</a:t>
            </a:r>
            <a:r>
              <a:rPr lang="fr-FR" sz="3200" b="1" dirty="0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fr-FR" sz="3200" b="1" dirty="0" err="1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Particles</a:t>
            </a:r>
            <a:r>
              <a:rPr lang="fr-FR" sz="3200" b="1" dirty="0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fr-FR" sz="3200" b="1" dirty="0" err="1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relataion</a:t>
            </a:r>
            <a:r>
              <a:rPr lang="fr-FR" sz="3200" b="1" dirty="0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endParaRPr lang="fr-FR" sz="3200" b="1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6" name="Bild 5" descr="eit_195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4" y="2211528"/>
            <a:ext cx="3983614" cy="39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1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08050"/>
            <a:ext cx="91440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dirty="0" smtClean="0">
                <a:ea typeface="+mj-ea"/>
                <a:cs typeface="+mj-cs"/>
              </a:rPr>
              <a:t>The Sun </a:t>
            </a:r>
            <a:r>
              <a:rPr lang="fr-FR" dirty="0" err="1" smtClean="0">
                <a:ea typeface="+mj-ea"/>
                <a:cs typeface="+mj-cs"/>
              </a:rPr>
              <a:t>is</a:t>
            </a:r>
            <a:r>
              <a:rPr lang="fr-FR" dirty="0" smtClean="0">
                <a:ea typeface="+mj-ea"/>
                <a:cs typeface="+mj-cs"/>
              </a:rPr>
              <a:t> a </a:t>
            </a:r>
            <a:r>
              <a:rPr lang="fr-FR" dirty="0" err="1" smtClean="0">
                <a:ea typeface="+mj-ea"/>
                <a:cs typeface="+mj-cs"/>
              </a:rPr>
              <a:t>Particle</a:t>
            </a:r>
            <a:r>
              <a:rPr lang="fr-FR" dirty="0" smtClean="0">
                <a:ea typeface="+mj-ea"/>
                <a:cs typeface="+mj-cs"/>
              </a:rPr>
              <a:t> Accelerator</a:t>
            </a:r>
            <a:r>
              <a:rPr lang="fr-FR" dirty="0">
                <a:ea typeface="+mj-ea"/>
                <a:cs typeface="+mj-cs"/>
              </a:rPr>
              <a:t>.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68" y="2210578"/>
            <a:ext cx="4276746" cy="32075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7200" y="5687215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Large Hadron Collider</a:t>
            </a:r>
            <a:endParaRPr lang="en-US" sz="2800" b="1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113" y="2210578"/>
            <a:ext cx="4276746" cy="320756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569113" y="5735645"/>
            <a:ext cx="2221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Active Region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4566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Solar</a:t>
            </a:r>
            <a:r>
              <a:rPr lang="fr-FR" sz="2800" dirty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fr-FR" sz="28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flares</a:t>
            </a:r>
            <a:endParaRPr lang="fr-FR" sz="2800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Electromagnetic</a:t>
            </a:r>
            <a:r>
              <a:rPr lang="fr-FR" sz="2400" dirty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(EM) </a:t>
            </a:r>
            <a:r>
              <a:rPr lang="fr-FR" sz="24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emissions</a:t>
            </a:r>
            <a:endParaRPr lang="fr-FR" sz="6600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850" y="2104801"/>
            <a:ext cx="4618038" cy="42690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dirty="0" smtClean="0">
                <a:solidFill>
                  <a:srgbClr val="000090"/>
                </a:solidFill>
              </a:rPr>
              <a:t>Gross distinction:</a:t>
            </a:r>
          </a:p>
          <a:p>
            <a:pPr lvl="1">
              <a:defRPr/>
            </a:pPr>
            <a:r>
              <a:rPr lang="en-GB" dirty="0" smtClean="0">
                <a:solidFill>
                  <a:srgbClr val="000090"/>
                </a:solidFill>
              </a:rPr>
              <a:t>short &amp; spiky (radio, microwaves</a:t>
            </a:r>
            <a:r>
              <a:rPr lang="en-GB" baseline="30000" dirty="0" smtClean="0">
                <a:solidFill>
                  <a:srgbClr val="000090"/>
                </a:solidFill>
              </a:rPr>
              <a:t>1</a:t>
            </a:r>
            <a:r>
              <a:rPr lang="en-GB" dirty="0" smtClean="0">
                <a:solidFill>
                  <a:srgbClr val="000090"/>
                </a:solidFill>
              </a:rPr>
              <a:t>, HXR)</a:t>
            </a:r>
          </a:p>
          <a:p>
            <a:pPr lvl="1">
              <a:defRPr/>
            </a:pPr>
            <a:r>
              <a:rPr lang="en-GB" dirty="0" smtClean="0">
                <a:solidFill>
                  <a:srgbClr val="000090"/>
                </a:solidFill>
              </a:rPr>
              <a:t>long-lasting, smoothly evolving (Hα, SXR)</a:t>
            </a:r>
          </a:p>
          <a:p>
            <a:pPr marL="0" indent="0">
              <a:lnSpc>
                <a:spcPct val="50000"/>
              </a:lnSpc>
              <a:buNone/>
              <a:defRPr/>
            </a:pPr>
            <a:endParaRPr lang="en-GB" sz="2000" dirty="0" smtClean="0">
              <a:solidFill>
                <a:srgbClr val="00009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66565" name="ZoneTexte 3"/>
          <p:cNvSpPr txBox="1">
            <a:spLocks noChangeArrowheads="1"/>
          </p:cNvSpPr>
          <p:nvPr/>
        </p:nvSpPr>
        <p:spPr bwMode="auto">
          <a:xfrm rot="5400000">
            <a:off x="6375400" y="3741738"/>
            <a:ext cx="495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000090"/>
                </a:solidFill>
              </a:rPr>
              <a:t>https://ase.tufts.edu/cosmos/print_images.asp?id=27</a:t>
            </a:r>
          </a:p>
        </p:txBody>
      </p:sp>
      <p:pic>
        <p:nvPicPr>
          <p:cNvPr id="66566" name="Image 4" descr="Fig6_5r_flare_lightcurv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069975"/>
            <a:ext cx="3633788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1079500"/>
            <a:ext cx="184150" cy="52403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66568" name="ZoneTexte 6"/>
          <p:cNvSpPr txBox="1">
            <a:spLocks noChangeArrowheads="1"/>
          </p:cNvSpPr>
          <p:nvPr/>
        </p:nvSpPr>
        <p:spPr bwMode="auto">
          <a:xfrm>
            <a:off x="457200" y="6403975"/>
            <a:ext cx="444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>
                <a:solidFill>
                  <a:srgbClr val="000090"/>
                </a:solidFill>
              </a:rPr>
              <a:t>(1) </a:t>
            </a:r>
            <a:r>
              <a:rPr lang="el-GR" sz="1800">
                <a:solidFill>
                  <a:srgbClr val="000090"/>
                </a:solidFill>
              </a:rPr>
              <a:t>ν</a:t>
            </a:r>
            <a:r>
              <a:rPr lang="en-GB" sz="1800">
                <a:solidFill>
                  <a:srgbClr val="000090"/>
                </a:solidFill>
              </a:rPr>
              <a:t> ≥ 1 GHz</a:t>
            </a:r>
          </a:p>
        </p:txBody>
      </p:sp>
      <p:sp>
        <p:nvSpPr>
          <p:cNvPr id="9" name="Rechteck 8"/>
          <p:cNvSpPr/>
          <p:nvPr/>
        </p:nvSpPr>
        <p:spPr>
          <a:xfrm>
            <a:off x="5148263" y="1052513"/>
            <a:ext cx="3240087" cy="384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148263" y="5084763"/>
            <a:ext cx="3240087" cy="5762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46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Solar</a:t>
            </a:r>
            <a:r>
              <a:rPr lang="fr-FR" sz="2800" dirty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fr-FR" sz="28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flares</a:t>
            </a:r>
            <a:endParaRPr lang="fr-FR" sz="2800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Electromagnetic</a:t>
            </a:r>
            <a:r>
              <a:rPr lang="fr-FR" sz="2400" dirty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(EM) </a:t>
            </a:r>
            <a:r>
              <a:rPr lang="fr-FR" sz="24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emissions</a:t>
            </a:r>
            <a:endParaRPr lang="fr-FR" sz="6600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24860"/>
            <a:ext cx="4797425" cy="4032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 smtClean="0">
                <a:solidFill>
                  <a:srgbClr val="000090"/>
                </a:solidFill>
              </a:rPr>
              <a:t>What is causing these time profile?</a:t>
            </a:r>
          </a:p>
          <a:p>
            <a:pPr lvl="1">
              <a:defRPr/>
            </a:pPr>
            <a:r>
              <a:rPr lang="en-GB" sz="3200" dirty="0" smtClean="0">
                <a:solidFill>
                  <a:srgbClr val="000090"/>
                </a:solidFill>
              </a:rPr>
              <a:t>Soft </a:t>
            </a:r>
            <a:r>
              <a:rPr lang="en-GB" sz="3200" dirty="0" smtClean="0">
                <a:solidFill>
                  <a:srgbClr val="000090"/>
                </a:solidFill>
              </a:rPr>
              <a:t>and Hard X-rays</a:t>
            </a:r>
            <a:r>
              <a:rPr lang="en-GB" sz="3200" dirty="0">
                <a:solidFill>
                  <a:srgbClr val="000090"/>
                </a:solidFill>
              </a:rPr>
              <a:t>: accelerated electrons that produce the hard X-rays also heat the plasma that produces the soft X-rays</a:t>
            </a:r>
            <a:endParaRPr lang="en-GB" sz="2800" dirty="0" smtClean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  <a:defRPr/>
            </a:pPr>
            <a:endParaRPr lang="en-GB" sz="2800" dirty="0">
              <a:solidFill>
                <a:srgbClr val="00009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GB" sz="3600" dirty="0">
              <a:solidFill>
                <a:srgbClr val="000090"/>
              </a:solidFill>
            </a:endParaRPr>
          </a:p>
        </p:txBody>
      </p:sp>
      <p:sp>
        <p:nvSpPr>
          <p:cNvPr id="69637" name="ZoneTexte 3"/>
          <p:cNvSpPr txBox="1">
            <a:spLocks noChangeArrowheads="1"/>
          </p:cNvSpPr>
          <p:nvPr/>
        </p:nvSpPr>
        <p:spPr bwMode="auto">
          <a:xfrm rot="5400000">
            <a:off x="6375400" y="3741738"/>
            <a:ext cx="495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000090"/>
                </a:solidFill>
              </a:rPr>
              <a:t>https://ase.tufts.edu/cosmos/print_images.asp?id=27</a:t>
            </a:r>
          </a:p>
        </p:txBody>
      </p:sp>
      <p:pic>
        <p:nvPicPr>
          <p:cNvPr id="69638" name="Image 4" descr="Fig6_5r_flare_lightcurv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069975"/>
            <a:ext cx="3633788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1079500"/>
            <a:ext cx="184150" cy="52403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48263" y="1052513"/>
            <a:ext cx="3240087" cy="10810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148263" y="5080702"/>
            <a:ext cx="3240087" cy="5803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87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7" name="Grouper 8"/>
          <p:cNvGrpSpPr>
            <a:grpSpLocks/>
          </p:cNvGrpSpPr>
          <p:nvPr/>
        </p:nvGrpSpPr>
        <p:grpSpPr bwMode="auto">
          <a:xfrm>
            <a:off x="28575" y="2133600"/>
            <a:ext cx="5033963" cy="4103688"/>
            <a:chOff x="783157" y="2239314"/>
            <a:chExt cx="3593266" cy="3213490"/>
          </a:xfrm>
        </p:grpSpPr>
        <p:pic>
          <p:nvPicPr>
            <p:cNvPr id="70668" name="Image 6" descr="RHESSI_specrum_Lin_20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57" y="2239314"/>
              <a:ext cx="3593266" cy="3213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9" name="ZoneTexte 7"/>
            <p:cNvSpPr txBox="1">
              <a:spLocks noChangeArrowheads="1"/>
            </p:cNvSpPr>
            <p:nvPr/>
          </p:nvSpPr>
          <p:spPr bwMode="auto">
            <a:xfrm>
              <a:off x="2174449" y="2566324"/>
              <a:ext cx="13505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sz="1400" i="1">
                  <a:solidFill>
                    <a:srgbClr val="FF0000"/>
                  </a:solidFill>
                </a:rPr>
                <a:t>T</a:t>
              </a:r>
              <a:r>
                <a:rPr lang="fr-FR" sz="1400">
                  <a:solidFill>
                    <a:srgbClr val="FF0000"/>
                  </a:solidFill>
                </a:rPr>
                <a:t> ≈ 40 MK</a:t>
              </a:r>
              <a:endParaRPr lang="en-GB" sz="1400">
                <a:solidFill>
                  <a:srgbClr val="FF0000"/>
                </a:solidFill>
              </a:endParaRPr>
            </a:p>
          </p:txBody>
        </p:sp>
      </p:grpSp>
      <p:sp>
        <p:nvSpPr>
          <p:cNvPr id="70658" name="ZoneTexte 9"/>
          <p:cNvSpPr txBox="1">
            <a:spLocks noChangeArrowheads="1"/>
          </p:cNvSpPr>
          <p:nvPr/>
        </p:nvSpPr>
        <p:spPr bwMode="auto">
          <a:xfrm rot="-5400000">
            <a:off x="-992981" y="3582194"/>
            <a:ext cx="2855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000090"/>
                </a:solidFill>
              </a:rPr>
              <a:t>R.P. Lin 2011 Spa Sci Rev 159, 421</a:t>
            </a:r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P</a:t>
            </a:r>
            <a:r>
              <a:rPr lang="fr-FR" sz="3200" dirty="0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roton </a:t>
            </a:r>
            <a:r>
              <a:rPr lang="fr-FR" sz="3200" dirty="0" err="1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acceleration</a:t>
            </a:r>
            <a:r>
              <a:rPr lang="fr-FR" sz="3200" dirty="0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: </a:t>
            </a:r>
            <a:r>
              <a:rPr lang="fr-FR" sz="3200" dirty="0" err="1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Nuclear</a:t>
            </a:r>
            <a:r>
              <a:rPr lang="fr-FR" sz="3200" dirty="0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fr-FR" sz="3200" dirty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gamma-ray </a:t>
            </a:r>
            <a:r>
              <a:rPr lang="fr-FR" sz="32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lines</a:t>
            </a:r>
            <a:endParaRPr lang="fr-FR" sz="3200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 bwMode="auto">
          <a:xfrm>
            <a:off x="5095875" y="2308225"/>
            <a:ext cx="3868738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Accelerated ions impinging on atmospheric ions: (narrow) de-excitation lines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dirty="0" smtClean="0">
                <a:solidFill>
                  <a:srgbClr val="000090"/>
                </a:solidFill>
                <a:latin typeface="Calibri" charset="0"/>
              </a:rPr>
              <a:t>Neutron 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capture </a:t>
            </a:r>
            <a:r>
              <a:rPr lang="en-GB" dirty="0" smtClean="0">
                <a:solidFill>
                  <a:srgbClr val="000090"/>
                </a:solidFill>
                <a:latin typeface="Calibri" charset="0"/>
              </a:rPr>
              <a:t>line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.</a:t>
            </a:r>
          </a:p>
        </p:txBody>
      </p:sp>
      <p:sp>
        <p:nvSpPr>
          <p:cNvPr id="6" name="Ellipse 5"/>
          <p:cNvSpPr/>
          <p:nvPr/>
        </p:nvSpPr>
        <p:spPr>
          <a:xfrm>
            <a:off x="3276600" y="4365625"/>
            <a:ext cx="1608138" cy="1270000"/>
          </a:xfrm>
          <a:prstGeom prst="ellips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27088" y="2276475"/>
            <a:ext cx="2376487" cy="345598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667" name="Textfeld 10"/>
          <p:cNvSpPr txBox="1">
            <a:spLocks noChangeArrowheads="1"/>
          </p:cNvSpPr>
          <p:nvPr/>
        </p:nvSpPr>
        <p:spPr bwMode="auto">
          <a:xfrm>
            <a:off x="28575" y="1340305"/>
            <a:ext cx="88446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</a:rPr>
              <a:t>What does the </a:t>
            </a:r>
            <a:r>
              <a:rPr lang="en-US" sz="3000" dirty="0" smtClean="0">
                <a:solidFill>
                  <a:prstClr val="black"/>
                </a:solidFill>
              </a:rPr>
              <a:t>electro-magnetic-spectrum </a:t>
            </a:r>
            <a:r>
              <a:rPr lang="en-US" sz="3000" dirty="0">
                <a:solidFill>
                  <a:prstClr val="black"/>
                </a:solidFill>
              </a:rPr>
              <a:t>tells us?</a:t>
            </a:r>
          </a:p>
        </p:txBody>
      </p:sp>
    </p:spTree>
    <p:extLst>
      <p:ext uri="{BB962C8B-B14F-4D97-AF65-F5344CB8AC3E}">
        <p14:creationId xmlns:p14="http://schemas.microsoft.com/office/powerpoint/2010/main" val="105259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0000"/>
              </a:gs>
              <a:gs pos="5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Solar</a:t>
            </a:r>
            <a:r>
              <a:rPr lang="fr-FR" sz="2800" dirty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fr-FR" sz="28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flares</a:t>
            </a:r>
            <a:endParaRPr lang="fr-FR" sz="2800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Electromagnetic</a:t>
            </a:r>
            <a:r>
              <a:rPr lang="fr-FR" sz="2400" dirty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 (EM) </a:t>
            </a:r>
            <a:r>
              <a:rPr lang="fr-FR" sz="2400" dirty="0" err="1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emissions</a:t>
            </a:r>
            <a:endParaRPr lang="fr-FR" sz="6600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75187"/>
            <a:ext cx="4797425" cy="525780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buFont typeface="Arial" charset="0"/>
              <a:buNone/>
              <a:defRPr/>
            </a:pPr>
            <a:endParaRPr lang="en-GB" sz="2000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  <a:defRPr/>
            </a:pPr>
            <a:r>
              <a:rPr lang="en-GB" sz="2800" b="1" dirty="0" smtClean="0">
                <a:solidFill>
                  <a:srgbClr val="000090"/>
                </a:solidFill>
              </a:rPr>
              <a:t>Important to remember:</a:t>
            </a:r>
            <a:endParaRPr lang="en-GB" sz="2800" b="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Free magnetic energy is partially converted into acceleration of particles.</a:t>
            </a: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Electrons and ions interact in the chromosphere /lower corona =&gt; Hard X-rays</a:t>
            </a: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</a:rPr>
              <a:t>Ions need a minimum energy to be visible in gamma rays!</a:t>
            </a:r>
          </a:p>
          <a:p>
            <a:pPr>
              <a:defRPr/>
            </a:pPr>
            <a:r>
              <a:rPr lang="en-GB" sz="2800" dirty="0" err="1" smtClean="0">
                <a:solidFill>
                  <a:srgbClr val="000090"/>
                </a:solidFill>
              </a:rPr>
              <a:t>Ohmic</a:t>
            </a:r>
            <a:r>
              <a:rPr lang="en-GB" sz="2800" dirty="0" smtClean="0">
                <a:solidFill>
                  <a:srgbClr val="000090"/>
                </a:solidFill>
              </a:rPr>
              <a:t> heating by electrons of the coronal plasma</a:t>
            </a:r>
          </a:p>
          <a:p>
            <a:pPr marL="0" indent="0">
              <a:buFont typeface="Arial" charset="0"/>
              <a:buNone/>
              <a:defRPr/>
            </a:pPr>
            <a:endParaRPr lang="en-GB" sz="2800" dirty="0">
              <a:solidFill>
                <a:srgbClr val="000090"/>
              </a:solidFill>
            </a:endParaRPr>
          </a:p>
        </p:txBody>
      </p:sp>
      <p:sp>
        <p:nvSpPr>
          <p:cNvPr id="75781" name="ZoneTexte 3"/>
          <p:cNvSpPr txBox="1">
            <a:spLocks noChangeArrowheads="1"/>
          </p:cNvSpPr>
          <p:nvPr/>
        </p:nvSpPr>
        <p:spPr bwMode="auto">
          <a:xfrm rot="5400000">
            <a:off x="6375400" y="3741738"/>
            <a:ext cx="495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000090"/>
                </a:solidFill>
              </a:rPr>
              <a:t>https://ase.tufts.edu/cosmos/print_images.asp?id=27</a:t>
            </a:r>
          </a:p>
        </p:txBody>
      </p:sp>
      <p:pic>
        <p:nvPicPr>
          <p:cNvPr id="75782" name="Image 4" descr="Fig6_5r_flare_lightcurv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069975"/>
            <a:ext cx="3633788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1079500"/>
            <a:ext cx="184150" cy="52403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48263" y="1052513"/>
            <a:ext cx="3240087" cy="647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148263" y="5300663"/>
            <a:ext cx="3240087" cy="3603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28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UMASEP: Results and recommendation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04325" y="2623478"/>
            <a:ext cx="34824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Relies on remote sensing measurements of SXR, HXR or micro waves </a:t>
            </a: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as well as above several hundred  MeV protons.</a:t>
            </a:r>
            <a:endParaRPr lang="en-US" sz="3200" b="1" dirty="0">
              <a:solidFill>
                <a:schemeClr val="bg1">
                  <a:lumMod val="6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Bild 4" descr="umase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1" y="2266013"/>
            <a:ext cx="4808797" cy="35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67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hteck 1"/>
          <p:cNvSpPr>
            <a:spLocks noChangeArrowheads="1"/>
          </p:cNvSpPr>
          <p:nvPr/>
        </p:nvSpPr>
        <p:spPr bwMode="auto">
          <a:xfrm>
            <a:off x="323850" y="5589588"/>
            <a:ext cx="617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http://cafehayek.com/2014/03/then-a-miracle-occurs.html</a:t>
            </a:r>
          </a:p>
        </p:txBody>
      </p:sp>
      <p:pic>
        <p:nvPicPr>
          <p:cNvPr id="13" name="Picture 2" descr="c_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227" y="2623712"/>
            <a:ext cx="4918822" cy="40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46" y="1135336"/>
            <a:ext cx="5427584" cy="297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497638" y="6484422"/>
            <a:ext cx="23134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Flückiger</a:t>
            </a:r>
            <a:r>
              <a:rPr lang="en-US" dirty="0" smtClean="0"/>
              <a:t>, ESWW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23850" y="1542881"/>
            <a:ext cx="2591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The Solution</a:t>
            </a:r>
            <a:endParaRPr lang="en-US" sz="3600" b="1" dirty="0"/>
          </a:p>
        </p:txBody>
      </p:sp>
      <p:pic>
        <p:nvPicPr>
          <p:cNvPr id="6" name="Bild 5" descr="eit_195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5474"/>
            <a:ext cx="3983614" cy="3983614"/>
          </a:xfrm>
          <a:prstGeom prst="rect">
            <a:avLst/>
          </a:prstGeom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9387" y="981075"/>
            <a:ext cx="87776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The Problem: Forecasting enhanced radiation dose due to SEP events </a:t>
            </a:r>
            <a:endParaRPr lang="en-GB" sz="36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6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8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UMASEP: Results and recommendation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6286" y="1970995"/>
            <a:ext cx="9017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600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Interacting particles are identified by their electro-magnetic signatures.</a:t>
            </a:r>
          </a:p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Continue </a:t>
            </a:r>
            <a:r>
              <a:rPr lang="en-GB" sz="2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soft x-ray measurements in real time</a:t>
            </a:r>
          </a:p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Setup real time hard x-ray measurements</a:t>
            </a:r>
          </a:p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Setup real time network of microwave station in different frequencies.</a:t>
            </a:r>
          </a:p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Investigate correlation of micro wave and proton spectra </a:t>
            </a:r>
          </a:p>
        </p:txBody>
      </p:sp>
    </p:spTree>
    <p:extLst>
      <p:ext uri="{BB962C8B-B14F-4D97-AF65-F5344CB8AC3E}">
        <p14:creationId xmlns:p14="http://schemas.microsoft.com/office/powerpoint/2010/main" val="9610347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UMASEP: Results and recommendation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388" y="1989138"/>
            <a:ext cx="861989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Higher photon energies from protons.</a:t>
            </a:r>
          </a:p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Measure the gamma ray spectrum in real time</a:t>
            </a:r>
          </a:p>
        </p:txBody>
      </p:sp>
    </p:spTree>
    <p:extLst>
      <p:ext uri="{BB962C8B-B14F-4D97-AF65-F5344CB8AC3E}">
        <p14:creationId xmlns:p14="http://schemas.microsoft.com/office/powerpoint/2010/main" val="3934110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8631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36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From particles in the corona to interplanetary space</a:t>
            </a:r>
            <a:endParaRPr lang="en-GB" sz="36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179388" y="2420938"/>
            <a:ext cx="42481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4638" indent="-27463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800" b="1" dirty="0">
                <a:solidFill>
                  <a:srgbClr val="000000"/>
                </a:solidFill>
                <a:latin typeface="Book Antiqua" charset="0"/>
                <a:cs typeface="Arial" charset="0"/>
              </a:rPr>
              <a:t>What about interplanetary space?</a:t>
            </a:r>
          </a:p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800" b="1" dirty="0">
                <a:solidFill>
                  <a:srgbClr val="000000"/>
                </a:solidFill>
                <a:latin typeface="Book Antiqua" charset="0"/>
                <a:cs typeface="Arial" charset="0"/>
              </a:rPr>
              <a:t>How to get from </a:t>
            </a: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e/m emission to protons in interplanetary space?</a:t>
            </a:r>
          </a:p>
          <a:p>
            <a:pPr defTabSz="914400" fontAlgn="base">
              <a:spcBef>
                <a:spcPct val="0"/>
              </a:spcBef>
              <a:spcAft>
                <a:spcPct val="50000"/>
              </a:spcAft>
              <a:buSzPct val="150000"/>
              <a:buFontTx/>
              <a:buChar char="•"/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Two examples:</a:t>
            </a:r>
            <a:endParaRPr lang="en-GB" sz="2800" b="1" dirty="0">
              <a:solidFill>
                <a:srgbClr val="000000"/>
              </a:solidFill>
              <a:latin typeface="Book Antiqua" charset="0"/>
              <a:cs typeface="Arial" charset="0"/>
            </a:endParaRP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7451725" y="5661025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0000FF"/>
                </a:solidFill>
                <a:latin typeface="Book Antiqua" charset="0"/>
                <a:cs typeface="Arial" charset="0"/>
              </a:rPr>
              <a:t>Parker (1963)</a:t>
            </a:r>
          </a:p>
        </p:txBody>
      </p:sp>
      <p:grpSp>
        <p:nvGrpSpPr>
          <p:cNvPr id="78853" name="Grouper 5"/>
          <p:cNvGrpSpPr>
            <a:grpSpLocks/>
          </p:cNvGrpSpPr>
          <p:nvPr/>
        </p:nvGrpSpPr>
        <p:grpSpPr bwMode="auto">
          <a:xfrm>
            <a:off x="4254500" y="2349500"/>
            <a:ext cx="4864100" cy="3116263"/>
            <a:chOff x="4185659" y="1096433"/>
            <a:chExt cx="4864344" cy="3117145"/>
          </a:xfrm>
        </p:grpSpPr>
        <p:pic>
          <p:nvPicPr>
            <p:cNvPr id="78854" name="Image 4" descr="SEP_SXR_1997110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0"/>
            <a:stretch>
              <a:fillRect/>
            </a:stretch>
          </p:blipFill>
          <p:spPr bwMode="auto">
            <a:xfrm>
              <a:off x="4185659" y="1096433"/>
              <a:ext cx="4479475" cy="2938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5" name="ZoneTexte 12"/>
            <p:cNvSpPr txBox="1">
              <a:spLocks noChangeArrowheads="1"/>
            </p:cNvSpPr>
            <p:nvPr/>
          </p:nvSpPr>
          <p:spPr bwMode="auto">
            <a:xfrm rot="5400000">
              <a:off x="7491553" y="2655128"/>
              <a:ext cx="28091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srgbClr val="000090"/>
                  </a:solidFill>
                </a:rPr>
                <a:t>© cdaw.gsfc.nasa.gov/CME_list</a:t>
              </a:r>
            </a:p>
          </p:txBody>
        </p:sp>
        <p:sp>
          <p:nvSpPr>
            <p:cNvPr id="78856" name="ZoneTexte 13"/>
            <p:cNvSpPr txBox="1">
              <a:spLocks noChangeArrowheads="1"/>
            </p:cNvSpPr>
            <p:nvPr/>
          </p:nvSpPr>
          <p:spPr bwMode="auto">
            <a:xfrm>
              <a:off x="6013450" y="1767114"/>
              <a:ext cx="10985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i="1">
                  <a:solidFill>
                    <a:srgbClr val="FF0000"/>
                  </a:solidFill>
                </a:rPr>
                <a:t>E </a:t>
              </a:r>
              <a:r>
                <a:rPr lang="en-GB" sz="1200">
                  <a:solidFill>
                    <a:srgbClr val="FF0000"/>
                  </a:solidFill>
                </a:rPr>
                <a:t>&gt; 10 MeV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i="1">
                  <a:solidFill>
                    <a:srgbClr val="0000FF"/>
                  </a:solidFill>
                </a:rPr>
                <a:t>E</a:t>
              </a:r>
              <a:r>
                <a:rPr lang="en-GB" sz="1200">
                  <a:solidFill>
                    <a:srgbClr val="0000FF"/>
                  </a:solidFill>
                </a:rPr>
                <a:t> &gt; 50 MeV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i="1">
                  <a:solidFill>
                    <a:srgbClr val="30FF55"/>
                  </a:solidFill>
                </a:rPr>
                <a:t>E </a:t>
              </a:r>
              <a:r>
                <a:rPr lang="en-GB" sz="1200">
                  <a:solidFill>
                    <a:srgbClr val="30FF55"/>
                  </a:solidFill>
                </a:rPr>
                <a:t>&gt; 100 MeV</a:t>
              </a:r>
            </a:p>
          </p:txBody>
        </p:sp>
        <p:sp>
          <p:nvSpPr>
            <p:cNvPr id="78857" name="ZoneTexte 14"/>
            <p:cNvSpPr txBox="1">
              <a:spLocks noChangeArrowheads="1"/>
            </p:cNvSpPr>
            <p:nvPr/>
          </p:nvSpPr>
          <p:spPr bwMode="auto">
            <a:xfrm>
              <a:off x="6013450" y="2700564"/>
              <a:ext cx="1308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i="1">
                  <a:solidFill>
                    <a:srgbClr val="FF0000"/>
                  </a:solidFill>
                </a:rPr>
                <a:t>hν </a:t>
              </a:r>
              <a:r>
                <a:rPr lang="en-GB" sz="1200">
                  <a:solidFill>
                    <a:srgbClr val="FF0000"/>
                  </a:solidFill>
                </a:rPr>
                <a:t>= 0.1-0.8 nm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i="1">
                  <a:solidFill>
                    <a:srgbClr val="30FF55"/>
                  </a:solidFill>
                </a:rPr>
                <a:t>hν </a:t>
              </a:r>
              <a:r>
                <a:rPr lang="en-GB" sz="1200">
                  <a:solidFill>
                    <a:srgbClr val="30FF55"/>
                  </a:solidFill>
                </a:rPr>
                <a:t>= 0.05-0.4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08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Bild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150" y="3429000"/>
            <a:ext cx="4114800" cy="3048000"/>
          </a:xfr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32363" y="908050"/>
            <a:ext cx="3810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+mj-cs"/>
              </a:rPr>
              <a:t>10 April 2002</a:t>
            </a: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09800"/>
            <a:ext cx="4114800" cy="1828800"/>
          </a:xfrm>
        </p:spPr>
      </p:pic>
      <p:pic>
        <p:nvPicPr>
          <p:cNvPr id="87045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4114800" cy="1828800"/>
          </a:xfrm>
        </p:spPr>
      </p:pic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4724400" y="18288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1F497D"/>
                </a:solidFill>
                <a:latin typeface="Arial" charset="0"/>
                <a:ea typeface="MS PGothic" charset="0"/>
                <a:cs typeface="MS PGothic" charset="0"/>
              </a:rPr>
              <a:t>GOES 10  1 - 8 Å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4724400" y="32766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1F497D"/>
                </a:solidFill>
                <a:latin typeface="Arial" charset="0"/>
                <a:ea typeface="MS PGothic" charset="0"/>
                <a:cs typeface="MS PGothic" charset="0"/>
              </a:rPr>
              <a:t>Time derivative GOES 1 - 8 Å</a:t>
            </a:r>
          </a:p>
        </p:txBody>
      </p:sp>
      <p:grpSp>
        <p:nvGrpSpPr>
          <p:cNvPr id="87048" name="Group 22"/>
          <p:cNvGrpSpPr>
            <a:grpSpLocks/>
          </p:cNvGrpSpPr>
          <p:nvPr/>
        </p:nvGrpSpPr>
        <p:grpSpPr bwMode="auto">
          <a:xfrm>
            <a:off x="4724400" y="4343400"/>
            <a:ext cx="3886200" cy="1524000"/>
            <a:chOff x="2976" y="2976"/>
            <a:chExt cx="2448" cy="960"/>
          </a:xfrm>
        </p:grpSpPr>
        <p:sp>
          <p:nvSpPr>
            <p:cNvPr id="8207" name="Rectangle 15"/>
            <p:cNvSpPr>
              <a:spLocks noChangeArrowheads="1"/>
            </p:cNvSpPr>
            <p:nvPr/>
          </p:nvSpPr>
          <p:spPr bwMode="auto">
            <a:xfrm>
              <a:off x="2976" y="2976"/>
              <a:ext cx="2448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srgbClr val="1F497D"/>
                  </a:solidFill>
                  <a:latin typeface="Arial" charset="0"/>
                  <a:ea typeface="MS PGothic" charset="0"/>
                  <a:cs typeface="MS PGothic" charset="0"/>
                </a:rPr>
                <a:t>RHESSI Light Curves</a:t>
              </a:r>
              <a:br>
                <a:rPr lang="en-US" sz="2000">
                  <a:solidFill>
                    <a:srgbClr val="1F497D"/>
                  </a:solidFill>
                  <a:latin typeface="Arial" charset="0"/>
                  <a:ea typeface="MS PGothic" charset="0"/>
                  <a:cs typeface="MS PGothic" charset="0"/>
                </a:rPr>
              </a:br>
              <a:r>
                <a:rPr lang="en-US" sz="2000">
                  <a:solidFill>
                    <a:srgbClr val="1F497D"/>
                  </a:solidFill>
                  <a:latin typeface="Arial" charset="0"/>
                  <a:ea typeface="MS PGothic" charset="0"/>
                  <a:cs typeface="MS PGothic" charset="0"/>
                </a:rPr>
                <a:t>	6 – 12 keV</a:t>
              </a:r>
              <a:br>
                <a:rPr lang="en-US" sz="2000">
                  <a:solidFill>
                    <a:srgbClr val="1F497D"/>
                  </a:solidFill>
                  <a:latin typeface="Arial" charset="0"/>
                  <a:ea typeface="MS PGothic" charset="0"/>
                  <a:cs typeface="MS PGothic" charset="0"/>
                </a:rPr>
              </a:br>
              <a:r>
                <a:rPr lang="en-US" sz="2000">
                  <a:solidFill>
                    <a:srgbClr val="1F497D"/>
                  </a:solidFill>
                  <a:latin typeface="Arial" charset="0"/>
                  <a:ea typeface="MS PGothic" charset="0"/>
                  <a:cs typeface="MS PGothic" charset="0"/>
                </a:rPr>
                <a:t>	12 – 25 keV</a:t>
              </a:r>
              <a:br>
                <a:rPr lang="en-US" sz="2000">
                  <a:solidFill>
                    <a:srgbClr val="1F497D"/>
                  </a:solidFill>
                  <a:latin typeface="Arial" charset="0"/>
                  <a:ea typeface="MS PGothic" charset="0"/>
                  <a:cs typeface="MS PGothic" charset="0"/>
                </a:rPr>
              </a:br>
              <a:r>
                <a:rPr lang="en-US" sz="2000">
                  <a:solidFill>
                    <a:srgbClr val="1F497D"/>
                  </a:solidFill>
                  <a:latin typeface="Arial" charset="0"/>
                  <a:ea typeface="MS PGothic" charset="0"/>
                  <a:cs typeface="MS PGothic" charset="0"/>
                </a:rPr>
                <a:t>	25 – 50 keV</a:t>
              </a:r>
              <a:br>
                <a:rPr lang="en-US" sz="2000">
                  <a:solidFill>
                    <a:srgbClr val="1F497D"/>
                  </a:solidFill>
                  <a:latin typeface="Arial" charset="0"/>
                  <a:ea typeface="MS PGothic" charset="0"/>
                  <a:cs typeface="MS PGothic" charset="0"/>
                </a:rPr>
              </a:br>
              <a:r>
                <a:rPr lang="en-US" sz="2000">
                  <a:solidFill>
                    <a:srgbClr val="1F497D"/>
                  </a:solidFill>
                  <a:latin typeface="Arial" charset="0"/>
                  <a:ea typeface="MS PGothic" charset="0"/>
                  <a:cs typeface="MS PGothic" charset="0"/>
                </a:rPr>
                <a:t>	50 – 100 keV</a:t>
              </a:r>
            </a:p>
          </p:txBody>
        </p:sp>
        <p:sp>
          <p:nvSpPr>
            <p:cNvPr id="8208" name="Line 16"/>
            <p:cNvSpPr>
              <a:spLocks noChangeShapeType="1"/>
            </p:cNvSpPr>
            <p:nvPr/>
          </p:nvSpPr>
          <p:spPr bwMode="auto">
            <a:xfrm>
              <a:off x="3024" y="3264"/>
              <a:ext cx="432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8209" name="Line 17"/>
            <p:cNvSpPr>
              <a:spLocks noChangeShapeType="1"/>
            </p:cNvSpPr>
            <p:nvPr/>
          </p:nvSpPr>
          <p:spPr bwMode="auto">
            <a:xfrm>
              <a:off x="3024" y="3456"/>
              <a:ext cx="432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8210" name="Line 18"/>
            <p:cNvSpPr>
              <a:spLocks noChangeShapeType="1"/>
            </p:cNvSpPr>
            <p:nvPr/>
          </p:nvSpPr>
          <p:spPr bwMode="auto">
            <a:xfrm>
              <a:off x="3024" y="3648"/>
              <a:ext cx="432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8211" name="Line 19"/>
            <p:cNvSpPr>
              <a:spLocks noChangeShapeType="1"/>
            </p:cNvSpPr>
            <p:nvPr/>
          </p:nvSpPr>
          <p:spPr bwMode="auto">
            <a:xfrm>
              <a:off x="3024" y="3840"/>
              <a:ext cx="43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1839913" y="585788"/>
            <a:ext cx="0" cy="530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V="1">
            <a:off x="2033588" y="609600"/>
            <a:ext cx="0" cy="5281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500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8909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From remote sensing to in-situ observations?</a:t>
            </a:r>
          </a:p>
        </p:txBody>
      </p:sp>
      <p:pic>
        <p:nvPicPr>
          <p:cNvPr id="8909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764704"/>
            <a:ext cx="4322595" cy="6093296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693368"/>
            <a:ext cx="4114800" cy="30480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8" y="2474168"/>
            <a:ext cx="4114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578" y="721568"/>
            <a:ext cx="4114800" cy="1828800"/>
          </a:xfrm>
          <a:prstGeom prst="rect">
            <a:avLst/>
          </a:prstGeom>
        </p:spPr>
      </p:pic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1725291" y="850156"/>
            <a:ext cx="0" cy="530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V="1">
            <a:off x="1918966" y="873968"/>
            <a:ext cx="0" cy="5281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 flipH="1" flipV="1">
            <a:off x="6660232" y="836712"/>
            <a:ext cx="72008" cy="56886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164288" y="1628800"/>
            <a:ext cx="172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No event!</a:t>
            </a:r>
            <a:endParaRPr lang="en-US" sz="2800" dirty="0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4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pic>
        <p:nvPicPr>
          <p:cNvPr id="8909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5" name="Gruppierung 2"/>
          <p:cNvGrpSpPr>
            <a:grpSpLocks noChangeAspect="1"/>
          </p:cNvGrpSpPr>
          <p:nvPr/>
        </p:nvGrpSpPr>
        <p:grpSpPr bwMode="auto">
          <a:xfrm>
            <a:off x="339045" y="1211489"/>
            <a:ext cx="3398384" cy="5302246"/>
            <a:chOff x="539552" y="336826"/>
            <a:chExt cx="4032448" cy="6292573"/>
          </a:xfrm>
        </p:grpSpPr>
        <p:pic>
          <p:nvPicPr>
            <p:cNvPr id="89097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642400"/>
              <a:ext cx="4032448" cy="298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09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725678"/>
              <a:ext cx="4032448" cy="2412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pic>
          <p:nvPicPr>
            <p:cNvPr id="8909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36826"/>
              <a:ext cx="4032448" cy="1568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9096" name="Bild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60" y="1211488"/>
            <a:ext cx="3806825" cy="536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79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7451725" y="5661025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0000FF"/>
                </a:solidFill>
                <a:latin typeface="Book Antiqua" charset="0"/>
                <a:cs typeface="Arial" charset="0"/>
              </a:rPr>
              <a:t>Parker (1963)</a:t>
            </a:r>
          </a:p>
        </p:txBody>
      </p:sp>
      <p:sp>
        <p:nvSpPr>
          <p:cNvPr id="79876" name="Rechteck 1"/>
          <p:cNvSpPr>
            <a:spLocks noChangeArrowheads="1"/>
          </p:cNvSpPr>
          <p:nvPr/>
        </p:nvSpPr>
        <p:spPr bwMode="auto">
          <a:xfrm>
            <a:off x="323850" y="5589588"/>
            <a:ext cx="617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http://cafehayek.com/2014/03/then-a-miracle-occurs.html</a:t>
            </a:r>
          </a:p>
        </p:txBody>
      </p:sp>
      <p:sp>
        <p:nvSpPr>
          <p:cNvPr id="7" name="Rechteck 6"/>
          <p:cNvSpPr/>
          <p:nvPr/>
        </p:nvSpPr>
        <p:spPr>
          <a:xfrm>
            <a:off x="323849" y="906806"/>
            <a:ext cx="835183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ea typeface="MS PGothic" charset="0"/>
                <a:cs typeface="Arial" charset="0"/>
              </a:rPr>
              <a:t>How do we know the connectivity between flare and Earth?</a:t>
            </a:r>
            <a:endParaRPr lang="en-GB" sz="2800" b="1" dirty="0">
              <a:solidFill>
                <a:srgbClr val="000000"/>
              </a:solidFill>
              <a:latin typeface="Book Antiqua" charset="0"/>
              <a:ea typeface="MS PGothic" charset="0"/>
              <a:cs typeface="Arial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286" y="1636225"/>
            <a:ext cx="3610428" cy="3781913"/>
          </a:xfrm>
          <a:prstGeom prst="rect">
            <a:avLst/>
          </a:prstGeom>
        </p:spPr>
      </p:pic>
      <p:pic>
        <p:nvPicPr>
          <p:cNvPr id="4" name="Bild 3" descr="2017_09_10_16_13_53_AIA_19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2146207"/>
            <a:ext cx="4802083" cy="42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7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UMASEP: Results and recommendation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04800" y="2527747"/>
            <a:ext cx="86198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indent="0" defTabSz="914400" fontAlgn="base">
              <a:spcBef>
                <a:spcPct val="0"/>
              </a:spcBef>
              <a:spcAft>
                <a:spcPct val="50000"/>
              </a:spcAft>
              <a:buSzPct val="150000"/>
            </a:pPr>
            <a:r>
              <a:rPr lang="en-GB" sz="3200" b="1" dirty="0" smtClean="0">
                <a:solidFill>
                  <a:srgbClr val="000000"/>
                </a:solidFill>
                <a:latin typeface="Book Antiqua" charset="0"/>
                <a:cs typeface="Arial" charset="0"/>
              </a:rPr>
              <a:t>Determine the position of the acceleration side in real time.</a:t>
            </a:r>
          </a:p>
        </p:txBody>
      </p:sp>
    </p:spTree>
    <p:extLst>
      <p:ext uri="{BB962C8B-B14F-4D97-AF65-F5344CB8AC3E}">
        <p14:creationId xmlns:p14="http://schemas.microsoft.com/office/powerpoint/2010/main" val="26361564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7451725" y="5661025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0000FF"/>
                </a:solidFill>
                <a:latin typeface="Book Antiqua" charset="0"/>
                <a:cs typeface="Arial" charset="0"/>
              </a:rPr>
              <a:t>Parker (1963)</a:t>
            </a:r>
          </a:p>
        </p:txBody>
      </p:sp>
      <p:sp>
        <p:nvSpPr>
          <p:cNvPr id="79876" name="Rechteck 1"/>
          <p:cNvSpPr>
            <a:spLocks noChangeArrowheads="1"/>
          </p:cNvSpPr>
          <p:nvPr/>
        </p:nvSpPr>
        <p:spPr bwMode="auto">
          <a:xfrm>
            <a:off x="323850" y="5589588"/>
            <a:ext cx="617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http://cafehayek.com/2014/03/then-a-miracle-occurs.html</a:t>
            </a:r>
          </a:p>
        </p:txBody>
      </p:sp>
      <p:pic>
        <p:nvPicPr>
          <p:cNvPr id="79877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76475"/>
            <a:ext cx="583247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323849" y="906806"/>
            <a:ext cx="83518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ea typeface="MS PGothic" charset="0"/>
                <a:cs typeface="Arial" charset="0"/>
              </a:rPr>
              <a:t>How do we know that particles leave the acceleration side?</a:t>
            </a:r>
            <a:endParaRPr lang="en-GB" sz="2800" b="1" dirty="0">
              <a:solidFill>
                <a:srgbClr val="000000"/>
              </a:solidFill>
              <a:latin typeface="Book Antiqua" charset="0"/>
              <a:ea typeface="MS PGothic" charset="0"/>
              <a:cs typeface="Arial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69" y="2022476"/>
            <a:ext cx="2975570" cy="2231678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88" y="4468019"/>
            <a:ext cx="2990850" cy="224313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916715" y="1676247"/>
            <a:ext cx="3852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The role of Coronal Mass Ejections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4873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Bild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-171400"/>
            <a:ext cx="5844703" cy="965200"/>
          </a:xfrm>
        </p:spPr>
        <p:txBody>
          <a:bodyPr/>
          <a:lstStyle/>
          <a:p>
            <a:pPr eaLnBrk="1"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dirty="0">
                <a:latin typeface="Calibri" charset="0"/>
                <a:ea typeface="MS PGothic" charset="0"/>
              </a:rPr>
              <a:t>Injection into the </a:t>
            </a:r>
            <a:r>
              <a:rPr lang="en-US" dirty="0" smtClean="0">
                <a:latin typeface="Calibri" charset="0"/>
                <a:ea typeface="MS PGothic" charset="0"/>
              </a:rPr>
              <a:t>IPM</a:t>
            </a:r>
            <a:endParaRPr lang="en-US" dirty="0">
              <a:latin typeface="Calibri" charset="0"/>
              <a:ea typeface="MS PGothic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320358" cy="432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680200" y="6342063"/>
            <a:ext cx="17875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US" sz="1600" i="1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f</a:t>
            </a:r>
            <a:r>
              <a:rPr lang="en-US" sz="1600" baseline="-330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p</a:t>
            </a: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(kHz) = 9 </a:t>
            </a: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√</a:t>
            </a:r>
            <a:r>
              <a:rPr lang="en-US" sz="1600" i="1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n</a:t>
            </a:r>
            <a:r>
              <a:rPr lang="en-US" sz="1600" baseline="-330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e</a:t>
            </a: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(cm</a:t>
            </a:r>
            <a:r>
              <a:rPr lang="en-US" sz="1600" baseline="330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–3</a:t>
            </a: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Tahoma" charset="0"/>
              </a:rPr>
              <a:t>)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7766050" y="6338888"/>
            <a:ext cx="555625" cy="6350"/>
          </a:xfrm>
          <a:prstGeom prst="line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7234238" y="4024313"/>
            <a:ext cx="600075" cy="296862"/>
          </a:xfrm>
          <a:prstGeom prst="line">
            <a:avLst/>
          </a:prstGeom>
          <a:noFill/>
          <a:ln w="9360" cap="sq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7434263" y="4225925"/>
            <a:ext cx="506412" cy="444500"/>
          </a:xfrm>
          <a:prstGeom prst="line">
            <a:avLst/>
          </a:prstGeom>
          <a:noFill/>
          <a:ln w="9360" cap="sq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7800975" y="4387850"/>
            <a:ext cx="301625" cy="500063"/>
          </a:xfrm>
          <a:prstGeom prst="line">
            <a:avLst/>
          </a:prstGeom>
          <a:noFill/>
          <a:ln w="9360" cap="sq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7964488" y="3981450"/>
            <a:ext cx="7381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ahom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45000"/>
              <a:defRPr/>
            </a:pPr>
            <a:r>
              <a:rPr lang="en-US" sz="1800" b="1">
                <a:solidFill>
                  <a:srgbClr val="C0C0C0"/>
                </a:solidFill>
              </a:rPr>
              <a:t>Type II</a:t>
            </a:r>
          </a:p>
        </p:txBody>
      </p:sp>
      <p:sp>
        <p:nvSpPr>
          <p:cNvPr id="13326" name="Freeform 14"/>
          <p:cNvSpPr>
            <a:spLocks noChangeArrowheads="1"/>
          </p:cNvSpPr>
          <p:nvPr/>
        </p:nvSpPr>
        <p:spPr bwMode="auto">
          <a:xfrm>
            <a:off x="2576513" y="5676900"/>
            <a:ext cx="361950" cy="641350"/>
          </a:xfrm>
          <a:custGeom>
            <a:avLst/>
            <a:gdLst>
              <a:gd name="T0" fmla="*/ 11802505 w 1110"/>
              <a:gd name="T1" fmla="*/ 209541336 h 1962"/>
              <a:gd name="T2" fmla="*/ 31473346 w 1110"/>
              <a:gd name="T3" fmla="*/ 79178940 h 1962"/>
              <a:gd name="T4" fmla="*/ 117918745 w 1110"/>
              <a:gd name="T5" fmla="*/ 83025732 h 1962"/>
              <a:gd name="T6" fmla="*/ 106116240 w 1110"/>
              <a:gd name="T7" fmla="*/ 0 h 19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0" h="1962">
                <a:moveTo>
                  <a:pt x="111" y="1961"/>
                </a:moveTo>
                <a:cubicBezTo>
                  <a:pt x="74" y="1295"/>
                  <a:pt x="0" y="666"/>
                  <a:pt x="296" y="741"/>
                </a:cubicBezTo>
                <a:cubicBezTo>
                  <a:pt x="742" y="852"/>
                  <a:pt x="1072" y="1332"/>
                  <a:pt x="1109" y="777"/>
                </a:cubicBezTo>
                <a:lnTo>
                  <a:pt x="998" y="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6561138" y="5810250"/>
            <a:ext cx="2281237" cy="1588"/>
          </a:xfrm>
          <a:prstGeom prst="line">
            <a:avLst/>
          </a:prstGeom>
          <a:noFill/>
          <a:ln w="9360" cap="sq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51520" y="1412776"/>
            <a:ext cx="34563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ea typeface="MS PGothic" charset="0"/>
                <a:cs typeface="Arial" charset="0"/>
              </a:rPr>
              <a:t>Radio spectrograms from spacecraft are indicative for electrons leaving the corona!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ea typeface="MS PGothic" charset="0"/>
                <a:cs typeface="Arial" charset="0"/>
              </a:rPr>
              <a:t>Develop method to analyse such spectra in </a:t>
            </a:r>
            <a:r>
              <a:rPr lang="en-GB" sz="2800" b="1" dirty="0" err="1" smtClean="0">
                <a:solidFill>
                  <a:srgbClr val="000000"/>
                </a:solidFill>
                <a:latin typeface="Book Antiqua" charset="0"/>
                <a:ea typeface="MS PGothic" charset="0"/>
                <a:cs typeface="Arial" charset="0"/>
              </a:rPr>
              <a:t>realtine</a:t>
            </a:r>
            <a:r>
              <a:rPr lang="en-GB" sz="2800" b="1" dirty="0" smtClean="0">
                <a:solidFill>
                  <a:srgbClr val="000000"/>
                </a:solidFill>
                <a:latin typeface="Book Antiqua" charset="0"/>
                <a:ea typeface="MS PGothic" charset="0"/>
                <a:cs typeface="Arial" charset="0"/>
              </a:rPr>
              <a:t>!</a:t>
            </a:r>
            <a:endParaRPr lang="en-GB" sz="2800" b="1" dirty="0">
              <a:solidFill>
                <a:srgbClr val="000000"/>
              </a:solidFill>
              <a:latin typeface="Book Antiqua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826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1775" y="928595"/>
            <a:ext cx="68251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X8.2 Flare on 10.09.2017 @ 16:06h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21775" y="2574468"/>
            <a:ext cx="3134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X8.2 solar flare occurred at 16:06 UT</a:t>
            </a:r>
            <a:endParaRPr lang="en-US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517" y="2253950"/>
            <a:ext cx="5630733" cy="4223050"/>
          </a:xfrm>
          <a:prstGeom prst="rect">
            <a:avLst/>
          </a:prstGeom>
        </p:spPr>
      </p:pic>
      <p:pic>
        <p:nvPicPr>
          <p:cNvPr id="5" name="20170910_1024_017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91" y="3528529"/>
            <a:ext cx="3150585" cy="31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4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7807325" cy="965200"/>
          </a:xfrm>
        </p:spPr>
        <p:txBody>
          <a:bodyPr/>
          <a:lstStyle/>
          <a:p>
            <a:pPr eaLnBrk="1"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dirty="0" smtClean="0">
                <a:solidFill>
                  <a:srgbClr val="FFFF00"/>
                </a:solidFill>
                <a:latin typeface="Calibri" charset="0"/>
                <a:ea typeface="MS PGothic" charset="0"/>
              </a:rPr>
              <a:t>Particle transport</a:t>
            </a:r>
            <a:endParaRPr lang="en-US" dirty="0">
              <a:solidFill>
                <a:srgbClr val="FFFF00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31075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536257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feld 2"/>
          <p:cNvSpPr txBox="1">
            <a:spLocks noChangeArrowheads="1"/>
          </p:cNvSpPr>
          <p:nvPr/>
        </p:nvSpPr>
        <p:spPr bwMode="auto">
          <a:xfrm>
            <a:off x="5724525" y="1196975"/>
            <a:ext cx="27844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Use the particles themselves.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The idea behind </a:t>
            </a:r>
            <a:r>
              <a:rPr lang="en-US" sz="2800" dirty="0" err="1" smtClean="0">
                <a:solidFill>
                  <a:prstClr val="black"/>
                </a:solidFill>
              </a:rPr>
              <a:t>REleASE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280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2" name="Picture 4" descr="Protons_F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 r="5208" b="8742"/>
          <a:stretch>
            <a:fillRect/>
          </a:stretch>
        </p:blipFill>
        <p:spPr bwMode="auto">
          <a:xfrm>
            <a:off x="3581400" y="0"/>
            <a:ext cx="55626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5" descr="Radiation_warning_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4" descr="Protons_Ne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3" r="10417" b="8826"/>
          <a:stretch>
            <a:fillRect/>
          </a:stretch>
        </p:blipFill>
        <p:spPr bwMode="auto">
          <a:xfrm>
            <a:off x="0" y="3557588"/>
            <a:ext cx="577215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7" descr="Radiation_warning_sym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9" descr="REleASE_logo_final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b="44800"/>
          <a:stretch>
            <a:fillRect/>
          </a:stretch>
        </p:blipFill>
        <p:spPr bwMode="auto">
          <a:xfrm>
            <a:off x="0" y="0"/>
            <a:ext cx="28956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9600"/>
            <a:ext cx="2514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8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3"/>
          <a:stretch>
            <a:fillRect/>
          </a:stretch>
        </p:blipFill>
        <p:spPr bwMode="auto">
          <a:xfrm>
            <a:off x="2057400" y="2667000"/>
            <a:ext cx="45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9" name="TextBox 1"/>
          <p:cNvSpPr txBox="1">
            <a:spLocks noChangeArrowheads="1"/>
          </p:cNvSpPr>
          <p:nvPr/>
        </p:nvSpPr>
        <p:spPr bwMode="auto">
          <a:xfrm>
            <a:off x="5867400" y="3352800"/>
            <a:ext cx="31686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 ~ 1.2 AU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v</a:t>
            </a:r>
            <a:r>
              <a:rPr lang="en-US" baseline="-25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el</a:t>
            </a:r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(1 MeV) = 0.95 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800" b="1" baseline="-25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el</a:t>
            </a:r>
            <a:r>
              <a:rPr lang="en-US"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(1 MeV) =10.5 min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840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0" name="Picture 4" descr="Protons_F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 r="5208" b="8742"/>
          <a:stretch>
            <a:fillRect/>
          </a:stretch>
        </p:blipFill>
        <p:spPr bwMode="auto">
          <a:xfrm>
            <a:off x="3581400" y="0"/>
            <a:ext cx="55626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5" descr="Radiation_warning_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 descr="Protons_Ne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3" r="10417" b="8826"/>
          <a:stretch>
            <a:fillRect/>
          </a:stretch>
        </p:blipFill>
        <p:spPr bwMode="auto">
          <a:xfrm>
            <a:off x="0" y="3557588"/>
            <a:ext cx="577215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7" descr="Radiation_warning_sym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9" descr="REleASE_logo_final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b="44800"/>
          <a:stretch>
            <a:fillRect/>
          </a:stretch>
        </p:blipFill>
        <p:spPr bwMode="auto">
          <a:xfrm>
            <a:off x="0" y="0"/>
            <a:ext cx="28956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9600"/>
            <a:ext cx="2514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3"/>
          <a:stretch>
            <a:fillRect/>
          </a:stretch>
        </p:blipFill>
        <p:spPr bwMode="auto">
          <a:xfrm>
            <a:off x="2057400" y="2667000"/>
            <a:ext cx="45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7" name="TextBox 1"/>
          <p:cNvSpPr txBox="1">
            <a:spLocks noChangeArrowheads="1"/>
          </p:cNvSpPr>
          <p:nvPr/>
        </p:nvSpPr>
        <p:spPr bwMode="auto">
          <a:xfrm>
            <a:off x="5867400" y="3352800"/>
            <a:ext cx="30972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 ~ 1.2 AU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v</a:t>
            </a:r>
            <a:r>
              <a:rPr lang="en-US" baseline="-25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</a:t>
            </a:r>
            <a:r>
              <a:rPr lang="en-US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(30 MeV) = 0.25 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800" b="1" baseline="-25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(30 MeV) = 40 min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Δ</a:t>
            </a:r>
            <a:r>
              <a:rPr lang="en-US" sz="32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 ~ 30 min</a:t>
            </a:r>
          </a:p>
        </p:txBody>
      </p:sp>
      <p:pic>
        <p:nvPicPr>
          <p:cNvPr id="150538" name="Picture 9" descr="road_curv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33611" r="1657" b="-20"/>
          <a:stretch>
            <a:fillRect/>
          </a:stretch>
        </p:blipFill>
        <p:spPr bwMode="auto">
          <a:xfrm>
            <a:off x="5943600" y="1447800"/>
            <a:ext cx="32273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9689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14" y="991811"/>
            <a:ext cx="4844143" cy="461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ng 5"/>
          <p:cNvSpPr/>
          <p:nvPr/>
        </p:nvSpPr>
        <p:spPr>
          <a:xfrm>
            <a:off x="3705906" y="3499305"/>
            <a:ext cx="288925" cy="288925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ing 7"/>
          <p:cNvSpPr/>
          <p:nvPr/>
        </p:nvSpPr>
        <p:spPr>
          <a:xfrm>
            <a:off x="5521098" y="2132806"/>
            <a:ext cx="287337" cy="287337"/>
          </a:xfrm>
          <a:prstGeom prst="donut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26" name="Textfeld 8"/>
          <p:cNvSpPr txBox="1">
            <a:spLocks noChangeArrowheads="1"/>
          </p:cNvSpPr>
          <p:nvPr/>
        </p:nvSpPr>
        <p:spPr bwMode="auto">
          <a:xfrm>
            <a:off x="5808435" y="2538412"/>
            <a:ext cx="1420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Protons</a:t>
            </a:r>
          </a:p>
        </p:txBody>
      </p:sp>
      <p:sp>
        <p:nvSpPr>
          <p:cNvPr id="133127" name="Textfeld 9"/>
          <p:cNvSpPr txBox="1">
            <a:spLocks noChangeArrowheads="1"/>
          </p:cNvSpPr>
          <p:nvPr/>
        </p:nvSpPr>
        <p:spPr bwMode="auto">
          <a:xfrm>
            <a:off x="3705906" y="4023180"/>
            <a:ext cx="1681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Electrons</a:t>
            </a:r>
          </a:p>
        </p:txBody>
      </p:sp>
      <p:sp>
        <p:nvSpPr>
          <p:cNvPr id="13312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047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The task</a:t>
            </a:r>
          </a:p>
        </p:txBody>
      </p:sp>
      <p:pic>
        <p:nvPicPr>
          <p:cNvPr id="15565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26427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5654" name="Gerade Verbindung mit Pfeil 8"/>
          <p:cNvCxnSpPr>
            <a:cxnSpLocks noChangeShapeType="1"/>
          </p:cNvCxnSpPr>
          <p:nvPr/>
        </p:nvCxnSpPr>
        <p:spPr bwMode="auto">
          <a:xfrm rot="10800000" flipV="1">
            <a:off x="6629400" y="3048000"/>
            <a:ext cx="0" cy="1219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5655" name="Gerade Verbindung mit Pfeil 9"/>
          <p:cNvCxnSpPr>
            <a:cxnSpLocks noChangeShapeType="1"/>
          </p:cNvCxnSpPr>
          <p:nvPr/>
        </p:nvCxnSpPr>
        <p:spPr bwMode="auto">
          <a:xfrm rot="10800000" flipV="1">
            <a:off x="3124200" y="3048000"/>
            <a:ext cx="0" cy="1219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5656" name="Textfeld 10"/>
          <p:cNvSpPr txBox="1">
            <a:spLocks noChangeArrowheads="1"/>
          </p:cNvSpPr>
          <p:nvPr/>
        </p:nvSpPr>
        <p:spPr bwMode="auto">
          <a:xfrm>
            <a:off x="3886200" y="3352800"/>
            <a:ext cx="1624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008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REleASE</a:t>
            </a:r>
          </a:p>
        </p:txBody>
      </p:sp>
      <p:pic>
        <p:nvPicPr>
          <p:cNvPr id="155657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62642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9438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Date Placeholder 2"/>
          <p:cNvSpPr txBox="1">
            <a:spLocks/>
          </p:cNvSpPr>
          <p:nvPr/>
        </p:nvSpPr>
        <p:spPr bwMode="auto">
          <a:xfrm>
            <a:off x="7010400" y="65532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00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Annapolis, Apr. 14, 2016</a:t>
            </a:r>
          </a:p>
        </p:txBody>
      </p:sp>
      <p:sp>
        <p:nvSpPr>
          <p:cNvPr id="153602" name="Date Placeholder 2"/>
          <p:cNvSpPr txBox="1">
            <a:spLocks/>
          </p:cNvSpPr>
          <p:nvPr/>
        </p:nvSpPr>
        <p:spPr bwMode="auto">
          <a:xfrm>
            <a:off x="0" y="6553200"/>
            <a:ext cx="327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00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Labrenz, Heber, Kühl, Sarlanis, Malandraki &amp; Posner</a:t>
            </a:r>
          </a:p>
        </p:txBody>
      </p:sp>
      <p:pic>
        <p:nvPicPr>
          <p:cNvPr id="153603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4876800"/>
          </a:xfrm>
        </p:spPr>
        <p:txBody>
          <a:bodyPr/>
          <a:lstStyle/>
          <a:p>
            <a: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>Relativistic electrons always arrive at 1 AU ahead of non-relativistic SPE ions allowing their forecasting. </a:t>
            </a:r>
            <a:b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/>
            </a:r>
            <a:b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>Coming from one source with “identical” propagation conditions, significant correlations between electron and proton time-profiles exist.</a:t>
            </a:r>
            <a:b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/>
            </a:r>
            <a:b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>Therefore, 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  <a:ea typeface="MS PGothic" charset="0"/>
              </a:rPr>
              <a:t>a correlation function to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>forecast proton intensities was developed.</a:t>
            </a:r>
            <a:b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/>
            </a:r>
            <a:br>
              <a:rPr lang="en-US" sz="2800" b="1" dirty="0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</a:rPr>
              <a:t>			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MS PGothic" charset="0"/>
              </a:rPr>
              <a:t>Posner,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MS PGothic" charset="0"/>
              </a:rPr>
              <a:t>Space Weather J.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MS PGothic" charset="0"/>
              </a:rPr>
              <a:t>, 2007</a:t>
            </a:r>
          </a:p>
        </p:txBody>
      </p:sp>
    </p:spTree>
    <p:extLst>
      <p:ext uri="{BB962C8B-B14F-4D97-AF65-F5344CB8AC3E}">
        <p14:creationId xmlns:p14="http://schemas.microsoft.com/office/powerpoint/2010/main" val="261424488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92250" y="-77788"/>
            <a:ext cx="2466975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5pPr>
            <a:lvl6pPr marL="25146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6pPr>
            <a:lvl7pPr marL="29718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7pPr>
            <a:lvl8pPr marL="34290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8pPr>
            <a:lvl9pPr marL="3886200" indent="-228600" defTabSz="449263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Lucida Sans Unicode" charset="0"/>
              </a:defRPr>
            </a:lvl9pPr>
          </a:lstStyle>
          <a:p>
            <a:pPr defTabSz="91440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dirty="0" smtClean="0">
                <a:solidFill>
                  <a:srgbClr val="FFFFFF"/>
                </a:solidFill>
              </a:rPr>
              <a:t>Summary</a:t>
            </a:r>
          </a:p>
        </p:txBody>
      </p:sp>
      <p:pic>
        <p:nvPicPr>
          <p:cNvPr id="16179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zess 1"/>
          <p:cNvSpPr/>
          <p:nvPr/>
        </p:nvSpPr>
        <p:spPr>
          <a:xfrm>
            <a:off x="684213" y="1125538"/>
            <a:ext cx="2735262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Acceleration of ions and electrons at the SUN</a:t>
            </a:r>
          </a:p>
        </p:txBody>
      </p:sp>
      <p:cxnSp>
        <p:nvCxnSpPr>
          <p:cNvPr id="4" name="Gerade Verbindung mit Pfeil 3"/>
          <p:cNvCxnSpPr>
            <a:stCxn id="2" idx="3"/>
          </p:cNvCxnSpPr>
          <p:nvPr/>
        </p:nvCxnSpPr>
        <p:spPr>
          <a:xfrm>
            <a:off x="3419475" y="1952625"/>
            <a:ext cx="1728788" cy="36513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rozess 7"/>
          <p:cNvSpPr/>
          <p:nvPr/>
        </p:nvSpPr>
        <p:spPr>
          <a:xfrm>
            <a:off x="5292725" y="1125538"/>
            <a:ext cx="2735263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Remote sensing signals from the lower corona (x and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γ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-rays)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3492500" y="2781300"/>
            <a:ext cx="2808288" cy="93503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rozess 11"/>
          <p:cNvSpPr/>
          <p:nvPr/>
        </p:nvSpPr>
        <p:spPr>
          <a:xfrm>
            <a:off x="755650" y="3357563"/>
            <a:ext cx="2736850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Injection into the interplanetary medium (radio signal)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3492500" y="4292600"/>
            <a:ext cx="1727200" cy="36513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rozess 13"/>
          <p:cNvSpPr/>
          <p:nvPr/>
        </p:nvSpPr>
        <p:spPr>
          <a:xfrm>
            <a:off x="5364163" y="3429000"/>
            <a:ext cx="2736850" cy="165576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Interplanetary transport </a:t>
            </a:r>
          </a:p>
        </p:txBody>
      </p:sp>
      <p:sp>
        <p:nvSpPr>
          <p:cNvPr id="16" name="Prozess 15"/>
          <p:cNvSpPr/>
          <p:nvPr/>
        </p:nvSpPr>
        <p:spPr>
          <a:xfrm>
            <a:off x="827088" y="5202238"/>
            <a:ext cx="2736850" cy="165576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Measurements in space and on ground</a:t>
            </a:r>
          </a:p>
        </p:txBody>
      </p:sp>
      <p:sp>
        <p:nvSpPr>
          <p:cNvPr id="161803" name="Textfeld 6"/>
          <p:cNvSpPr txBox="1">
            <a:spLocks noChangeArrowheads="1"/>
          </p:cNvSpPr>
          <p:nvPr/>
        </p:nvSpPr>
        <p:spPr bwMode="auto">
          <a:xfrm>
            <a:off x="3779838" y="1268413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</a:rPr>
              <a:t>8 min</a:t>
            </a:r>
          </a:p>
        </p:txBody>
      </p:sp>
      <p:sp>
        <p:nvSpPr>
          <p:cNvPr id="161804" name="Textfeld 17"/>
          <p:cNvSpPr txBox="1">
            <a:spLocks noChangeArrowheads="1"/>
          </p:cNvSpPr>
          <p:nvPr/>
        </p:nvSpPr>
        <p:spPr bwMode="auto">
          <a:xfrm>
            <a:off x="3851275" y="2565400"/>
            <a:ext cx="12969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</a:rPr>
              <a:t>? min</a:t>
            </a:r>
          </a:p>
        </p:txBody>
      </p:sp>
      <p:sp>
        <p:nvSpPr>
          <p:cNvPr id="161805" name="Textfeld 18"/>
          <p:cNvSpPr txBox="1">
            <a:spLocks noChangeArrowheads="1"/>
          </p:cNvSpPr>
          <p:nvPr/>
        </p:nvSpPr>
        <p:spPr bwMode="auto">
          <a:xfrm>
            <a:off x="4572000" y="5788025"/>
            <a:ext cx="1944688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</a:rPr>
              <a:t>Energy dependent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3635375" y="5084763"/>
            <a:ext cx="3240088" cy="1152525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3198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I</a:t>
            </a:r>
            <a:r>
              <a:rPr lang="en-US" smtClean="0">
                <a:latin typeface="Arial" charset="0"/>
                <a:ea typeface="MS PGothic" charset="0"/>
              </a:rPr>
              <a:t>t </a:t>
            </a:r>
            <a:r>
              <a:rPr lang="en-US" dirty="0" smtClean="0">
                <a:latin typeface="Arial" charset="0"/>
                <a:ea typeface="MS PGothic" charset="0"/>
              </a:rPr>
              <a:t>works</a:t>
            </a:r>
            <a:endParaRPr lang="en-US" dirty="0">
              <a:latin typeface="Arial" charset="0"/>
              <a:ea typeface="MS PGothic" charset="0"/>
            </a:endParaRPr>
          </a:p>
        </p:txBody>
      </p:sp>
      <p:pic>
        <p:nvPicPr>
          <p:cNvPr id="152583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74" y="876952"/>
            <a:ext cx="8492380" cy="48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91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err="1" smtClean="0">
                <a:solidFill>
                  <a:prstClr val="black"/>
                </a:solidFill>
                <a:ea typeface="ＭＳ Ｐゴシック" charset="0"/>
              </a:rPr>
              <a:t>REleASE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: </a:t>
            </a:r>
            <a:r>
              <a:rPr lang="en-US" altLang="de-DE" sz="4000" b="1" dirty="0">
                <a:solidFill>
                  <a:prstClr val="black"/>
                </a:solidFill>
                <a:ea typeface="ＭＳ Ｐゴシック" charset="0"/>
              </a:rPr>
              <a:t>R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ecommendation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Bild 5" descr="releas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2552623"/>
            <a:ext cx="4615878" cy="336061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204325" y="2623478"/>
            <a:ext cx="34824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Provide real time  measurements </a:t>
            </a:r>
            <a:r>
              <a:rPr lang="en-US" sz="3200" b="1" dirty="0" smtClean="0">
                <a:latin typeface="Times New Roman"/>
                <a:cs typeface="Times New Roman"/>
              </a:rPr>
              <a:t>of (near) relativistic electrons and above 30 MeV </a:t>
            </a:r>
            <a:r>
              <a:rPr lang="en-US" sz="3200" b="1" dirty="0" smtClean="0">
                <a:latin typeface="Times New Roman"/>
                <a:cs typeface="Times New Roman"/>
              </a:rPr>
              <a:t>protons @ L1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61222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245269" y="618392"/>
            <a:ext cx="8746331" cy="779585"/>
          </a:xfrm>
        </p:spPr>
        <p:txBody>
          <a:bodyPr/>
          <a:lstStyle/>
          <a:p>
            <a:pPr algn="ctr" eaLnBrk="1" hangingPunct="1"/>
            <a:r>
              <a:rPr lang="de-CH" sz="3500" b="1" dirty="0" smtClean="0">
                <a:solidFill>
                  <a:schemeClr val="tx2"/>
                </a:solidFill>
                <a:latin typeface="+mn-lt"/>
              </a:rPr>
              <a:t>Cosmic ray transport in the geomagnetic field</a:t>
            </a:r>
          </a:p>
        </p:txBody>
      </p:sp>
      <p:pic>
        <p:nvPicPr>
          <p:cNvPr id="4099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6503" y="1592459"/>
            <a:ext cx="4157787" cy="2767845"/>
          </a:xfrm>
        </p:spPr>
      </p:pic>
      <p:sp>
        <p:nvSpPr>
          <p:cNvPr id="9" name="8 CuadroTexto"/>
          <p:cNvSpPr txBox="1"/>
          <p:nvPr/>
        </p:nvSpPr>
        <p:spPr>
          <a:xfrm>
            <a:off x="4434290" y="2112381"/>
            <a:ext cx="4406891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Cutoff rigidity (</a:t>
            </a:r>
            <a:r>
              <a:rPr lang="en-US" sz="2800" b="1" i="1" dirty="0" err="1" smtClean="0">
                <a:latin typeface="+mj-lt"/>
              </a:rPr>
              <a:t>R</a:t>
            </a:r>
            <a:r>
              <a:rPr lang="en-US" sz="2800" b="1" i="1" baseline="-25000" dirty="0" err="1" smtClean="0">
                <a:latin typeface="+mj-lt"/>
              </a:rPr>
              <a:t>c</a:t>
            </a:r>
            <a:r>
              <a:rPr lang="en-US" sz="2800" b="1" dirty="0" smtClean="0">
                <a:latin typeface="+mj-lt"/>
              </a:rPr>
              <a:t>): </a:t>
            </a:r>
            <a:r>
              <a:rPr lang="en-US" sz="2800" dirty="0" smtClean="0">
                <a:latin typeface="+mj-lt"/>
              </a:rPr>
              <a:t>Lowest rigidity reaching the top of the atmosphere in vertical direction at a given location. </a:t>
            </a:r>
            <a:endParaRPr lang="en-US" sz="2800" dirty="0">
              <a:latin typeface="+mj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0218" y="5197792"/>
            <a:ext cx="8048425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Asymptotic direction: </a:t>
            </a:r>
            <a:r>
              <a:rPr lang="en-US" sz="2800" dirty="0" smtClean="0">
                <a:latin typeface="+mn-lt"/>
              </a:rPr>
              <a:t>Direction of particle incidence prior to entry in the </a:t>
            </a:r>
            <a:r>
              <a:rPr lang="en-US" sz="2800" dirty="0" err="1" smtClean="0">
                <a:latin typeface="+mn-lt"/>
              </a:rPr>
              <a:t>geomagnetosphere</a:t>
            </a:r>
            <a:r>
              <a:rPr lang="en-US" sz="2800" dirty="0" smtClean="0">
                <a:latin typeface="+mn-lt"/>
              </a:rPr>
              <a:t>. It depends on NM location, particle </a:t>
            </a:r>
            <a:r>
              <a:rPr lang="en-US" sz="2800" i="1" dirty="0" smtClean="0">
                <a:latin typeface="+mn-lt"/>
              </a:rPr>
              <a:t>R</a:t>
            </a:r>
            <a:r>
              <a:rPr lang="en-US" sz="2800" dirty="0" smtClean="0">
                <a:latin typeface="+mn-lt"/>
              </a:rPr>
              <a:t>, time and </a:t>
            </a:r>
            <a:r>
              <a:rPr lang="en-US" sz="2800" dirty="0" err="1" smtClean="0">
                <a:latin typeface="+mn-lt"/>
              </a:rPr>
              <a:t>K</a:t>
            </a:r>
            <a:r>
              <a:rPr lang="en-US" sz="2800" baseline="-25000" dirty="0" err="1" smtClean="0">
                <a:latin typeface="+mn-lt"/>
              </a:rPr>
              <a:t>p</a:t>
            </a:r>
            <a:r>
              <a:rPr lang="en-US" sz="2800" dirty="0" smtClean="0">
                <a:latin typeface="+mn-lt"/>
              </a:rPr>
              <a:t>. 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47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21775" y="2574468"/>
            <a:ext cx="3134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X8.2 solar flare occurred at 16:06 UT</a:t>
            </a:r>
            <a:endParaRPr lang="en-US" sz="24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766" y="1838623"/>
            <a:ext cx="4643773" cy="486847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454" y="1820735"/>
            <a:ext cx="663668" cy="488117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21343" y="57837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Von </a:t>
            </a:r>
            <a:r>
              <a:rPr lang="en-US" dirty="0" err="1"/>
              <a:t>Thorolf.de</a:t>
            </a:r>
            <a:r>
              <a:rPr lang="en-US" dirty="0"/>
              <a:t> - </a:t>
            </a:r>
            <a:r>
              <a:rPr lang="en-US" dirty="0" err="1"/>
              <a:t>Eigenes</a:t>
            </a:r>
            <a:r>
              <a:rPr lang="en-US" dirty="0"/>
              <a:t> </a:t>
            </a:r>
            <a:r>
              <a:rPr lang="en-US" dirty="0" err="1"/>
              <a:t>Werk</a:t>
            </a:r>
            <a:r>
              <a:rPr lang="en-US" dirty="0"/>
              <a:t>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=15706979</a:t>
            </a:r>
          </a:p>
        </p:txBody>
      </p:sp>
      <p:pic>
        <p:nvPicPr>
          <p:cNvPr id="10" name="Bild 9" descr="640px-Sataellitenalange_Kiel-Rön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5" y="3345365"/>
            <a:ext cx="3251200" cy="24384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21775" y="928595"/>
            <a:ext cx="68251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X8.2 Flare on 10.09.2017 @ 16:06h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0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6745-91C7-441E-A0D8-23D8462B88EF}" type="datetime1">
              <a:rPr lang="de-DE" smtClean="0">
                <a:solidFill>
                  <a:prstClr val="black"/>
                </a:solidFill>
                <a:latin typeface="Calibri"/>
              </a:rPr>
              <a:pPr/>
              <a:t>12.09.17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64807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magnetospheric</a:t>
            </a:r>
            <a:r>
              <a:rPr lang="en-US" dirty="0" smtClean="0"/>
              <a:t> filter</a:t>
            </a:r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04917"/>
            <a:ext cx="7982157" cy="5081582"/>
          </a:xfrm>
        </p:spPr>
      </p:pic>
      <p:cxnSp>
        <p:nvCxnSpPr>
          <p:cNvPr id="9" name="Gerade Verbindung mit Pfeil 8"/>
          <p:cNvCxnSpPr/>
          <p:nvPr/>
        </p:nvCxnSpPr>
        <p:spPr>
          <a:xfrm>
            <a:off x="2123728" y="1999707"/>
            <a:ext cx="738659" cy="568736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255789" y="1592459"/>
            <a:ext cx="17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shielding</a:t>
            </a:r>
            <a:endParaRPr lang="en-US" sz="2400" b="1" dirty="0"/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4473665" y="1904917"/>
            <a:ext cx="2047270" cy="2000399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4619568" y="1443252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Maximum shielding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4692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931103" cy="53382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648072"/>
          </a:xfrm>
        </p:spPr>
        <p:txBody>
          <a:bodyPr/>
          <a:lstStyle/>
          <a:p>
            <a:r>
              <a:rPr lang="en-US" dirty="0" smtClean="0"/>
              <a:t>Asymptotic directions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37E7-C4AF-4F9C-BAF8-B91B5E03AD1E}" type="datetime1">
              <a:rPr lang="de-DE" smtClean="0"/>
              <a:t>12.09.17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11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931103" cy="53382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04056"/>
          </a:xfrm>
        </p:spPr>
        <p:txBody>
          <a:bodyPr/>
          <a:lstStyle/>
          <a:p>
            <a:r>
              <a:rPr lang="en-US" dirty="0" smtClean="0"/>
              <a:t>Asymptotic Directions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613B-AB91-418D-8512-51B80A0C5F54}" type="datetime1">
              <a:rPr lang="de-DE" smtClean="0"/>
              <a:t>12.09.17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42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80928"/>
            <a:ext cx="165618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1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931103" cy="53382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04056"/>
          </a:xfrm>
        </p:spPr>
        <p:txBody>
          <a:bodyPr/>
          <a:lstStyle/>
          <a:p>
            <a:r>
              <a:rPr lang="en-US" dirty="0" smtClean="0"/>
              <a:t>Asymptotic Directions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613B-AB91-418D-8512-51B80A0C5F54}" type="datetime1">
              <a:rPr lang="de-DE" smtClean="0"/>
              <a:t>12.09.17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43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423816"/>
            <a:ext cx="8389320" cy="83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206568" y="864040"/>
            <a:ext cx="87786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Particle transport in the atmosphere</a:t>
            </a:r>
            <a:endParaRPr lang="en-US" sz="3200" b="1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71" y="1870778"/>
            <a:ext cx="5826664" cy="41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  <a:prstGeom prst="rect">
            <a:avLst/>
          </a:prstGeo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>
                  <a:latin typeface="Calibri" charset="0"/>
                </a:rPr>
                <a:t>Understanding </a:t>
              </a:r>
              <a:r>
                <a:rPr lang="de-DE" sz="4000" b="1" dirty="0" err="1">
                  <a:latin typeface="Calibri" charset="0"/>
                </a:rPr>
                <a:t>neutron</a:t>
              </a:r>
              <a:r>
                <a:rPr lang="de-DE" sz="4000" b="1" dirty="0">
                  <a:latin typeface="Calibri" charset="0"/>
                </a:rPr>
                <a:t> </a:t>
              </a:r>
              <a:r>
                <a:rPr lang="de-DE" sz="4000" b="1" dirty="0" err="1">
                  <a:latin typeface="Calibri" charset="0"/>
                </a:rPr>
                <a:t>monitor</a:t>
              </a:r>
              <a:r>
                <a:rPr lang="de-DE" sz="4000" b="1" dirty="0">
                  <a:latin typeface="Calibri" charset="0"/>
                </a:rPr>
                <a:t> </a:t>
              </a:r>
              <a:r>
                <a:rPr lang="de-DE" sz="4000" b="1" dirty="0" err="1">
                  <a:latin typeface="Calibri" charset="0"/>
                </a:rPr>
                <a:t>count</a:t>
              </a:r>
              <a:r>
                <a:rPr lang="de-DE" sz="4000" b="1" dirty="0">
                  <a:latin typeface="Calibri" charset="0"/>
                </a:rPr>
                <a:t> </a:t>
              </a:r>
              <a:r>
                <a:rPr lang="de-DE" sz="4000" b="1" dirty="0" err="1">
                  <a:latin typeface="Calibri" charset="0"/>
                </a:rPr>
                <a:t>rates</a:t>
              </a:r>
              <a:endParaRPr lang="de-DE" sz="4000" b="1" dirty="0">
                <a:latin typeface="Calibri" charset="0"/>
              </a:endParaRP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2" name="Text Box 83"/>
          <p:cNvSpPr txBox="1">
            <a:spLocks noChangeArrowheads="1"/>
          </p:cNvSpPr>
          <p:nvPr/>
        </p:nvSpPr>
        <p:spPr bwMode="auto">
          <a:xfrm>
            <a:off x="6007100" y="1761760"/>
            <a:ext cx="3136900" cy="4495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79412" tIns="39707" rIns="79412" bIns="39707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01E796-04E5-1848-8119-FF0D64976B45}" type="datetime1">
              <a:rPr lang="en-US" smtClean="0"/>
              <a:t>12.09.17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XIII HVAR Astrophysical Colloquium</a:t>
            </a:r>
            <a:endParaRPr lang="en-GB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31" y="2124076"/>
            <a:ext cx="4208134" cy="3396191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320" y="3081867"/>
            <a:ext cx="5426680" cy="345334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030133" y="2124076"/>
            <a:ext cx="5078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Neutron monitor yield function as given by </a:t>
            </a:r>
            <a:r>
              <a:rPr lang="en-US" sz="2400" b="1" dirty="0" err="1" smtClean="0"/>
              <a:t>Mishev</a:t>
            </a:r>
            <a:r>
              <a:rPr lang="en-US" sz="2400" b="1" dirty="0" smtClean="0"/>
              <a:t> et al. (2013)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332204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04056"/>
          </a:xfrm>
        </p:spPr>
        <p:txBody>
          <a:bodyPr/>
          <a:lstStyle/>
          <a:p>
            <a:r>
              <a:rPr lang="en-US" dirty="0" smtClean="0"/>
              <a:t>NM</a:t>
            </a:r>
            <a:r>
              <a:rPr lang="en-US" dirty="0" smtClean="0"/>
              <a:t>: low Cutoff Rigidity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F53D-5AD1-4A0A-91D4-5591FBC36F42}" type="datetime1">
              <a:rPr lang="de-DE" smtClean="0"/>
              <a:t>12.09.17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46</a:t>
            </a:fld>
            <a:endParaRPr lang="de-DE" dirty="0"/>
          </a:p>
        </p:txBody>
      </p:sp>
      <p:pic>
        <p:nvPicPr>
          <p:cNvPr id="7" name="Inhaltsplatzhalt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353958"/>
            <a:ext cx="7848870" cy="523258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11560" y="6228601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data retrieved </a:t>
            </a:r>
            <a:r>
              <a:rPr lang="en-US" sz="1400" dirty="0" smtClean="0"/>
              <a:t>from http</a:t>
            </a:r>
            <a:r>
              <a:rPr lang="en-US" sz="1400" dirty="0"/>
              <a:t>://nest.nmdb.eu</a:t>
            </a:r>
          </a:p>
          <a:p>
            <a:endParaRPr lang="de-DE" dirty="0"/>
          </a:p>
        </p:txBody>
      </p:sp>
      <p:sp>
        <p:nvSpPr>
          <p:cNvPr id="3" name="Positionsrahmen 2"/>
          <p:cNvSpPr/>
          <p:nvPr/>
        </p:nvSpPr>
        <p:spPr>
          <a:xfrm>
            <a:off x="2123728" y="4515335"/>
            <a:ext cx="648072" cy="929889"/>
          </a:xfrm>
          <a:prstGeom prst="fram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ositionsrahmen 8"/>
          <p:cNvSpPr/>
          <p:nvPr/>
        </p:nvSpPr>
        <p:spPr>
          <a:xfrm>
            <a:off x="3203848" y="4605860"/>
            <a:ext cx="1008112" cy="623340"/>
          </a:xfrm>
          <a:prstGeom prst="fram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8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3600" b="1" dirty="0" smtClean="0">
                <a:solidFill>
                  <a:prstClr val="black"/>
                </a:solidFill>
                <a:ea typeface="ＭＳ Ｐゴシック" charset="0"/>
              </a:rPr>
              <a:t>Advanced model </a:t>
            </a:r>
            <a:r>
              <a:rPr lang="en-US" altLang="de-DE" sz="3600" b="1" dirty="0" smtClean="0">
                <a:solidFill>
                  <a:prstClr val="black"/>
                </a:solidFill>
                <a:ea typeface="ＭＳ Ｐゴシック" charset="0"/>
              </a:rPr>
              <a:t>chain developed in HESPERIA </a:t>
            </a:r>
            <a:endParaRPr lang="en-US" altLang="de-DE" sz="36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29400" y="2321017"/>
            <a:ext cx="22499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To describe the transport of energetic particles through the </a:t>
            </a:r>
            <a:r>
              <a:rPr lang="en-US" sz="2400" b="1" dirty="0" err="1">
                <a:latin typeface="Times New Roman"/>
                <a:cs typeface="Times New Roman"/>
              </a:rPr>
              <a:t>h</a:t>
            </a:r>
            <a:r>
              <a:rPr lang="en-US" sz="2400" b="1" dirty="0" err="1" smtClean="0">
                <a:latin typeface="Times New Roman"/>
                <a:cs typeface="Times New Roman"/>
              </a:rPr>
              <a:t>elio</a:t>
            </a:r>
            <a:r>
              <a:rPr lang="en-US" sz="2400" b="1" dirty="0" smtClean="0">
                <a:latin typeface="Times New Roman"/>
                <a:cs typeface="Times New Roman"/>
              </a:rPr>
              <a:t>-, Earth magneto- and atmosphere.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6" name="Bild 5" descr="schem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0250"/>
            <a:ext cx="6458454" cy="484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120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3600" b="1" dirty="0" smtClean="0">
                <a:solidFill>
                  <a:prstClr val="black"/>
                </a:solidFill>
                <a:ea typeface="ＭＳ Ｐゴシック" charset="0"/>
              </a:rPr>
              <a:t>Advanced model </a:t>
            </a:r>
            <a:r>
              <a:rPr lang="en-US" altLang="de-DE" sz="3600" b="1" dirty="0" smtClean="0">
                <a:solidFill>
                  <a:prstClr val="black"/>
                </a:solidFill>
                <a:ea typeface="ＭＳ Ｐゴシック" charset="0"/>
              </a:rPr>
              <a:t>chain developed in HESPERIA </a:t>
            </a:r>
            <a:endParaRPr lang="en-US" altLang="de-DE" sz="36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Bild 5" descr="schem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52" y="2484739"/>
            <a:ext cx="4676911" cy="3507684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57700"/>
            <a:ext cx="3200400" cy="2400300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 flipH="1">
            <a:off x="1307978" y="3222833"/>
            <a:ext cx="644512" cy="2559309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762" y="4195593"/>
            <a:ext cx="3102237" cy="2305220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>
          <a:xfrm>
            <a:off x="5426056" y="2915938"/>
            <a:ext cx="2406687" cy="1541762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1263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3600" b="1" dirty="0" smtClean="0">
                <a:solidFill>
                  <a:prstClr val="black"/>
                </a:solidFill>
                <a:ea typeface="ＭＳ Ｐゴシック" charset="0"/>
              </a:rPr>
              <a:t>Advanced model </a:t>
            </a:r>
            <a:r>
              <a:rPr lang="en-US" altLang="de-DE" sz="3600" b="1" dirty="0" smtClean="0">
                <a:solidFill>
                  <a:prstClr val="black"/>
                </a:solidFill>
                <a:ea typeface="ＭＳ Ｐゴシック" charset="0"/>
              </a:rPr>
              <a:t>chain developed in HESPERIA </a:t>
            </a:r>
            <a:endParaRPr lang="en-US" altLang="de-DE" sz="36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Bild 5" descr="schem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52" y="2484739"/>
            <a:ext cx="4676911" cy="3507684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57700"/>
            <a:ext cx="3200400" cy="2400300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 flipH="1">
            <a:off x="1307978" y="3222833"/>
            <a:ext cx="644512" cy="2559309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d 2" descr="spectrum_2_new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79" y="4246557"/>
            <a:ext cx="3695520" cy="2611442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024" y="1958859"/>
            <a:ext cx="3102237" cy="2305220"/>
          </a:xfrm>
          <a:prstGeom prst="rect">
            <a:avLst/>
          </a:prstGeom>
        </p:spPr>
      </p:pic>
      <p:cxnSp>
        <p:nvCxnSpPr>
          <p:cNvPr id="18" name="Gerade Verbindung mit Pfeil 17"/>
          <p:cNvCxnSpPr/>
          <p:nvPr/>
        </p:nvCxnSpPr>
        <p:spPr>
          <a:xfrm>
            <a:off x="5448479" y="2806497"/>
            <a:ext cx="1565317" cy="0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7166196" y="3186391"/>
            <a:ext cx="0" cy="2027016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0289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1775" y="928595"/>
            <a:ext cx="8778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Ground level event from 10.09.2017 @ 17:00h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776" y="2374622"/>
            <a:ext cx="6139223" cy="349403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21775" y="2574468"/>
            <a:ext cx="3441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REleASE</a:t>
            </a:r>
            <a:r>
              <a:rPr lang="en-US" sz="2400" dirty="0"/>
              <a:t> </a:t>
            </a:r>
            <a:r>
              <a:rPr lang="en-US" sz="2400" dirty="0" smtClean="0"/>
              <a:t>Alert: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ACE EPAM at 16:</a:t>
            </a:r>
            <a:r>
              <a:rPr lang="en-US" sz="2400" dirty="0" smtClean="0"/>
              <a:t>18 UT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SOHO/EPHIN not tracked @ the time </a:t>
            </a: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/>
              <a:t>of </a:t>
            </a:r>
            <a:r>
              <a:rPr lang="en-US" sz="2400" dirty="0" smtClean="0"/>
              <a:t>the event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549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Advanced model 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chain </a:t>
            </a:r>
            <a:r>
              <a:rPr lang="mr-IN" altLang="de-DE" sz="4000" b="1" dirty="0" smtClean="0">
                <a:solidFill>
                  <a:prstClr val="black"/>
                </a:solidFill>
                <a:ea typeface="ＭＳ Ｐゴシック" charset="0"/>
              </a:rPr>
              <a:t>–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 missing module 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0774" y="2000250"/>
            <a:ext cx="86132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Module that connects the evolution of the proton spectrum with the expected dose rate @ flight altitudes</a:t>
            </a:r>
          </a:p>
          <a:p>
            <a:pPr marL="514350" indent="-51435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Further research </a:t>
            </a:r>
          </a:p>
          <a:p>
            <a:pPr marL="971550" lvl="1" indent="-51435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Appropriate yield function @ different flight altitudes</a:t>
            </a:r>
          </a:p>
          <a:p>
            <a:pPr marL="971550" lvl="1" indent="-51435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Further investigation, modeling  and measurements are needed</a:t>
            </a:r>
            <a:endParaRPr lang="en-US" sz="3200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07136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Advanced model 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chain </a:t>
            </a:r>
            <a:r>
              <a:rPr lang="mr-IN" altLang="de-DE" sz="4000" b="1" dirty="0" smtClean="0">
                <a:solidFill>
                  <a:prstClr val="black"/>
                </a:solidFill>
                <a:ea typeface="ＭＳ Ｐゴシック" charset="0"/>
              </a:rPr>
              <a:t>–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 recommendation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04800" y="1841243"/>
            <a:ext cx="8839201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Improve and add models</a:t>
            </a:r>
            <a:r>
              <a:rPr lang="en-US" sz="3200" b="1" dirty="0" smtClean="0">
                <a:latin typeface="Times New Roman"/>
                <a:cs typeface="Times New Roman"/>
              </a:rPr>
              <a:t>: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latin typeface="Times New Roman"/>
                <a:cs typeface="Times New Roman"/>
              </a:rPr>
              <a:t>F</a:t>
            </a:r>
            <a:r>
              <a:rPr lang="en-US" sz="3200" b="1" dirty="0" smtClean="0">
                <a:latin typeface="Times New Roman"/>
                <a:cs typeface="Times New Roman"/>
              </a:rPr>
              <a:t>ocused transport in the IPM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Particle transport through the Earth magnetosphere.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and atmosphere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Dose rate calculation </a:t>
            </a:r>
            <a:endParaRPr lang="en-US" sz="3200" b="1" dirty="0" smtClean="0">
              <a:latin typeface="Times New Roman"/>
              <a:cs typeface="Times New Roman"/>
            </a:endParaRPr>
          </a:p>
          <a:p>
            <a:r>
              <a:rPr lang="en-US" sz="3200" b="1" dirty="0" smtClean="0">
                <a:latin typeface="Times New Roman"/>
                <a:cs typeface="Times New Roman"/>
              </a:rPr>
              <a:t>Measurements of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latin typeface="Times New Roman"/>
                <a:cs typeface="Times New Roman"/>
              </a:rPr>
              <a:t>t</a:t>
            </a:r>
            <a:r>
              <a:rPr lang="en-US" sz="3200" b="1" dirty="0" smtClean="0">
                <a:latin typeface="Times New Roman"/>
                <a:cs typeface="Times New Roman"/>
              </a:rPr>
              <a:t>he IP Magnetic field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latin typeface="Times New Roman"/>
                <a:cs typeface="Times New Roman"/>
              </a:rPr>
              <a:t>Particles by Neutron </a:t>
            </a:r>
            <a:r>
              <a:rPr lang="en-US" sz="3200" b="1" dirty="0" smtClean="0">
                <a:latin typeface="Times New Roman"/>
                <a:cs typeface="Times New Roman"/>
              </a:rPr>
              <a:t>monitors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latin typeface="Times New Roman"/>
                <a:cs typeface="Times New Roman"/>
              </a:rPr>
              <a:t>a</a:t>
            </a:r>
            <a:r>
              <a:rPr lang="en-US" sz="3200" b="1" dirty="0" smtClean="0">
                <a:latin typeface="Times New Roman"/>
                <a:cs typeface="Times New Roman"/>
              </a:rPr>
              <a:t>nd improved spacecraft instrumentation</a:t>
            </a:r>
            <a:endParaRPr lang="en-US" sz="3200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20634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1775" y="928595"/>
            <a:ext cx="8778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Ground level event from 10.09.2017 @ 17:00h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21775" y="1790820"/>
            <a:ext cx="28909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Neutron monitors of the same response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Fort Smith first, because it scans the particles that come along the field line. </a:t>
            </a:r>
            <a:endParaRPr lang="en-US" sz="2400" dirty="0" smtClean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716" y="1790820"/>
            <a:ext cx="5887824" cy="38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Advanced model 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chain </a:t>
            </a:r>
            <a:r>
              <a:rPr lang="mr-IN" altLang="de-DE" sz="4000" b="1" dirty="0" smtClean="0">
                <a:solidFill>
                  <a:prstClr val="black"/>
                </a:solidFill>
                <a:ea typeface="ＭＳ Ｐゴシック" charset="0"/>
              </a:rPr>
              <a:t>–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 recommendation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Bild 1" descr="proton_spectra_overvie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45" y="1979360"/>
            <a:ext cx="6869254" cy="48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16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Resulting </a:t>
            </a:r>
            <a:r>
              <a:rPr lang="en-US" altLang="de-DE" sz="4000" b="1" dirty="0">
                <a:solidFill>
                  <a:prstClr val="black"/>
                </a:solidFill>
                <a:ea typeface="ＭＳ Ｐゴシック" charset="0"/>
              </a:rPr>
              <a:t>R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ecommendation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084869"/>
            <a:ext cx="7916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 Operations: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>
                <a:latin typeface="Times New Roman"/>
                <a:cs typeface="Times New Roman"/>
              </a:rPr>
              <a:t>Improvement of the neutron monitor network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>
                <a:latin typeface="Times New Roman"/>
                <a:cs typeface="Times New Roman"/>
              </a:rPr>
              <a:t>Set up of  a full Sun radio network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>
                <a:latin typeface="Times New Roman"/>
                <a:cs typeface="Times New Roman"/>
              </a:rPr>
              <a:t>Realization of a radiation monitor platform outside the magnetosphere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68138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Resulting </a:t>
            </a:r>
            <a:r>
              <a:rPr lang="en-US" altLang="de-DE" sz="4000" b="1" dirty="0">
                <a:solidFill>
                  <a:prstClr val="black"/>
                </a:solidFill>
                <a:ea typeface="ＭＳ Ｐゴシック" charset="0"/>
              </a:rPr>
              <a:t>R</a:t>
            </a:r>
            <a:r>
              <a:rPr lang="en-US" altLang="de-DE" sz="4000" b="1" dirty="0" smtClean="0">
                <a:solidFill>
                  <a:prstClr val="black"/>
                </a:solidFill>
                <a:ea typeface="ＭＳ Ｐゴシック" charset="0"/>
              </a:rPr>
              <a:t>ecommendation</a:t>
            </a:r>
            <a:endParaRPr lang="en-US" altLang="de-DE" sz="40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altLang="de-DE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Mathematisch-Naturwissenschaftliche Fakultät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prstClr val="black"/>
              </a:solidFill>
              <a:ea typeface="ＭＳ Ｐゴシック" charset="0"/>
            </a:endParaRPr>
          </a:p>
        </p:txBody>
      </p:sp>
      <p:grpSp>
        <p:nvGrpSpPr>
          <p:cNvPr id="20486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Inhaltsplatzhalter 2"/>
          <p:cNvSpPr txBox="1">
            <a:spLocks/>
          </p:cNvSpPr>
          <p:nvPr/>
        </p:nvSpPr>
        <p:spPr>
          <a:xfrm>
            <a:off x="357188" y="2000250"/>
            <a:ext cx="8358187" cy="4500563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defRPr/>
            </a:pPr>
            <a:endParaRPr lang="de-DE" sz="3600" dirty="0">
              <a:solidFill>
                <a:srgbClr val="4F81B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0" y="2084869"/>
            <a:ext cx="7916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 Research to improve understanding of space weather forecasting: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>
                <a:latin typeface="Times New Roman"/>
                <a:cs typeface="Times New Roman"/>
              </a:rPr>
              <a:t> Advanced Remote Sensing Exploration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>
                <a:latin typeface="Times New Roman"/>
                <a:cs typeface="Times New Roman"/>
              </a:rPr>
              <a:t> Advancing our understanding by sophisticated </a:t>
            </a:r>
            <a:r>
              <a:rPr lang="en-US" sz="3200" b="1" dirty="0" smtClean="0">
                <a:latin typeface="Times New Roman"/>
                <a:cs typeface="Times New Roman"/>
              </a:rPr>
              <a:t>modeling</a:t>
            </a:r>
            <a:endParaRPr lang="en-US" sz="3200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22041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1775" y="928595"/>
            <a:ext cx="8778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Ground level event from 10.09.2017 @ 17:00h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21775" y="2574468"/>
            <a:ext cx="3134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Nowcast</a:t>
            </a:r>
            <a:r>
              <a:rPr lang="en-US" sz="2400" dirty="0" smtClean="0"/>
              <a:t>: 17:03 UT GLE-</a:t>
            </a:r>
            <a:r>
              <a:rPr lang="en-US" sz="2400" dirty="0"/>
              <a:t>alert </a:t>
            </a:r>
            <a:r>
              <a:rPr lang="en-US" sz="2400" dirty="0" smtClean="0"/>
              <a:t>(</a:t>
            </a:r>
            <a:r>
              <a:rPr lang="en-US" sz="2400" dirty="0" err="1" smtClean="0"/>
              <a:t>Papaioannou</a:t>
            </a:r>
            <a:r>
              <a:rPr lang="en-US" sz="2400" dirty="0" smtClean="0"/>
              <a:t> private communication)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427" y="2283724"/>
            <a:ext cx="5887823" cy="38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1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1775" y="928595"/>
            <a:ext cx="8778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Ground level event from 10.09.2017 @ 17:00h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Bild 5" descr="2017-09-10_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81" y="2322286"/>
            <a:ext cx="6047618" cy="453571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21775" y="2574468"/>
            <a:ext cx="3134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 err="1" smtClean="0"/>
              <a:t>multispacecraft</a:t>
            </a:r>
            <a:r>
              <a:rPr lang="en-US" sz="2400" dirty="0" smtClean="0"/>
              <a:t> event </a:t>
            </a:r>
          </a:p>
        </p:txBody>
      </p:sp>
    </p:spTree>
    <p:extLst>
      <p:ext uri="{BB962C8B-B14F-4D97-AF65-F5344CB8AC3E}">
        <p14:creationId xmlns:p14="http://schemas.microsoft.com/office/powerpoint/2010/main" val="42016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1775" y="928595"/>
            <a:ext cx="8778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Ground level event from 10.09.2017 @ 17:00h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21775" y="2574468"/>
            <a:ext cx="3134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 err="1" smtClean="0"/>
              <a:t>multispacecraft</a:t>
            </a:r>
            <a:r>
              <a:rPr lang="en-US" sz="2400" dirty="0" smtClean="0"/>
              <a:t> event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Seen @ MSL on Mars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034" y="2322286"/>
            <a:ext cx="5745966" cy="32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6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418138"/>
            <a:ext cx="9144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1775" y="928595"/>
            <a:ext cx="8778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Ground level event from 10.09.2017 @ 17:00h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21775" y="2574468"/>
            <a:ext cx="3134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 err="1" smtClean="0"/>
              <a:t>multispacecraft</a:t>
            </a:r>
            <a:r>
              <a:rPr lang="en-US" sz="2400" dirty="0" smtClean="0"/>
              <a:t> event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Seen @ MSL on Mars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Seen @STEREO A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714" y="1455056"/>
            <a:ext cx="5465536" cy="437242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953000" y="2376714"/>
            <a:ext cx="398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6434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udien_einf_2FBSc_201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tudien_einf_2FBSc_201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1962</Words>
  <Application>Microsoft Macintosh PowerPoint</Application>
  <PresentationFormat>Bildschirmpräsentation (4:3)</PresentationFormat>
  <Paragraphs>307</Paragraphs>
  <Slides>55</Slides>
  <Notes>29</Notes>
  <HiddenSlides>3</HiddenSlides>
  <MMClips>1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55</vt:i4>
      </vt:variant>
    </vt:vector>
  </HeadingPairs>
  <TitlesOfParts>
    <vt:vector size="60" baseType="lpstr">
      <vt:lpstr>Larissa</vt:lpstr>
      <vt:lpstr>studien_einf_2FBSc_2013</vt:lpstr>
      <vt:lpstr>1_studien_einf_2FBSc_2013</vt:lpstr>
      <vt:lpstr>2_Office-Design</vt:lpstr>
      <vt:lpstr>1_Larissa-Design</vt:lpstr>
      <vt:lpstr>Future Needs in understanding and forecasting extreme solar energetic particle events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Overview</vt:lpstr>
      <vt:lpstr>PowerPoint-Präsentation</vt:lpstr>
      <vt:lpstr>The Sun is a Particle Accelerator.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10 April 2002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Injection into the IPM</vt:lpstr>
      <vt:lpstr>Particle transport</vt:lpstr>
      <vt:lpstr>PowerPoint-Präsentation</vt:lpstr>
      <vt:lpstr>PowerPoint-Präsentation</vt:lpstr>
      <vt:lpstr>PowerPoint-Präsentation</vt:lpstr>
      <vt:lpstr>The task</vt:lpstr>
      <vt:lpstr>Relativistic electrons always arrive at 1 AU ahead of non-relativistic SPE ions allowing their forecasting.   Coming from one source with “identical” propagation conditions, significant correlations between electron and proton time-profiles exist.  Therefore,  a correlation function to forecast proton intensities was developed.      Posner, Space Weather J., 2007</vt:lpstr>
      <vt:lpstr>PowerPoint-Präsentation</vt:lpstr>
      <vt:lpstr>It works</vt:lpstr>
      <vt:lpstr>PowerPoint-Präsentation</vt:lpstr>
      <vt:lpstr>Cosmic ray transport in the geomagnetic field</vt:lpstr>
      <vt:lpstr>The magnetospheric filter</vt:lpstr>
      <vt:lpstr>Asymptotic directions</vt:lpstr>
      <vt:lpstr>Asymptotic Directions</vt:lpstr>
      <vt:lpstr>Asymptotic Directions</vt:lpstr>
      <vt:lpstr>PowerPoint-Präsentation</vt:lpstr>
      <vt:lpstr>PowerPoint-Präsentation</vt:lpstr>
      <vt:lpstr>NM: low Cutoff Rigidity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B. Heber</dc:creator>
  <cp:lastModifiedBy>B. Heber</cp:lastModifiedBy>
  <cp:revision>52</cp:revision>
  <dcterms:created xsi:type="dcterms:W3CDTF">2017-05-22T03:47:17Z</dcterms:created>
  <dcterms:modified xsi:type="dcterms:W3CDTF">2017-09-12T16:03:04Z</dcterms:modified>
</cp:coreProperties>
</file>