
<file path=[Content_Types].xml><?xml version="1.0" encoding="utf-8"?>
<Types xmlns="http://schemas.openxmlformats.org/package/2006/content-types">
  <Default Extension="xml" ContentType="application/xml"/>
  <Default Extension="wav" ContentType="audio/wav"/>
  <Default Extension="jpeg" ContentType="image/jpeg"/>
  <Default Extension="mpg" ContentType="video/unknown"/>
  <Default Extension="jpg" ContentType="image/jpeg"/>
  <Default Extension="rels" ContentType="application/vnd.openxmlformats-package.relationships+xml"/>
  <Default Extension="xlsm" ContentType="application/vnd.ms-excel.sheet.macroEnabled.12"/>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736" r:id="rId4"/>
    <p:sldMasterId id="2147483760" r:id="rId5"/>
    <p:sldMasterId id="2147483772" r:id="rId6"/>
    <p:sldMasterId id="2147483809" r:id="rId7"/>
    <p:sldMasterId id="2147483823" r:id="rId8"/>
    <p:sldMasterId id="2147483837" r:id="rId9"/>
    <p:sldMasterId id="2147483849" r:id="rId10"/>
  </p:sldMasterIdLst>
  <p:notesMasterIdLst>
    <p:notesMasterId r:id="rId36"/>
  </p:notesMasterIdLst>
  <p:handoutMasterIdLst>
    <p:handoutMasterId r:id="rId37"/>
  </p:handoutMasterIdLst>
  <p:sldIdLst>
    <p:sldId id="257" r:id="rId11"/>
    <p:sldId id="435" r:id="rId12"/>
    <p:sldId id="454" r:id="rId13"/>
    <p:sldId id="439" r:id="rId14"/>
    <p:sldId id="459" r:id="rId15"/>
    <p:sldId id="458" r:id="rId16"/>
    <p:sldId id="455" r:id="rId17"/>
    <p:sldId id="440" r:id="rId18"/>
    <p:sldId id="456" r:id="rId19"/>
    <p:sldId id="441" r:id="rId20"/>
    <p:sldId id="457" r:id="rId21"/>
    <p:sldId id="341" r:id="rId22"/>
    <p:sldId id="351" r:id="rId23"/>
    <p:sldId id="354" r:id="rId24"/>
    <p:sldId id="378" r:id="rId25"/>
    <p:sldId id="449" r:id="rId26"/>
    <p:sldId id="451" r:id="rId27"/>
    <p:sldId id="460" r:id="rId28"/>
    <p:sldId id="452" r:id="rId29"/>
    <p:sldId id="461" r:id="rId30"/>
    <p:sldId id="305" r:id="rId31"/>
    <p:sldId id="406" r:id="rId32"/>
    <p:sldId id="462" r:id="rId33"/>
    <p:sldId id="330" r:id="rId34"/>
    <p:sldId id="414" r:id="rId35"/>
  </p:sldIdLst>
  <p:sldSz cx="9144000" cy="6858000" type="screen4x3"/>
  <p:notesSz cx="6858000" cy="91440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Rg st="1" end="1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3" d="100"/>
          <a:sy n="63" d="100"/>
        </p:scale>
        <p:origin x="-2304" y="-4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_mit_Makros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49" b="1" i="0" u="none" strike="noStrike" baseline="0">
                <a:solidFill>
                  <a:srgbClr val="000000"/>
                </a:solidFill>
                <a:latin typeface="Arial"/>
                <a:ea typeface="Arial"/>
                <a:cs typeface="Arial"/>
              </a:defRPr>
            </a:pPr>
            <a:r>
              <a:rPr lang="de-DE" dirty="0" smtClean="0"/>
              <a:t>Aufteilung</a:t>
            </a:r>
            <a:r>
              <a:rPr lang="de-DE" baseline="0" dirty="0" smtClean="0"/>
              <a:t> der n</a:t>
            </a:r>
            <a:r>
              <a:rPr lang="de-DE" dirty="0" smtClean="0"/>
              <a:t>atürliche </a:t>
            </a:r>
            <a:r>
              <a:rPr lang="de-DE" dirty="0"/>
              <a:t>Belastung</a:t>
            </a:r>
            <a:r>
              <a:rPr lang="de-DE" dirty="0" smtClean="0"/>
              <a:t>:</a:t>
            </a:r>
            <a:endParaRPr lang="de-DE" dirty="0"/>
          </a:p>
        </c:rich>
      </c:tx>
      <c:layout>
        <c:manualLayout>
          <c:xMode val="edge"/>
          <c:yMode val="edge"/>
          <c:x val="0.149732620320856"/>
          <c:y val="0.133689839572193"/>
        </c:manualLayout>
      </c:layout>
      <c:overlay val="0"/>
      <c:spPr>
        <a:noFill/>
        <a:ln w="33606">
          <a:noFill/>
        </a:ln>
      </c:spPr>
    </c:title>
    <c:autoTitleDeleted val="0"/>
    <c:plotArea>
      <c:layout>
        <c:manualLayout>
          <c:layoutTarget val="inner"/>
          <c:xMode val="edge"/>
          <c:yMode val="edge"/>
          <c:x val="0.235294117647059"/>
          <c:y val="0.262032085561497"/>
          <c:w val="0.56951871657754"/>
          <c:h val="0.56951871657754"/>
        </c:manualLayout>
      </c:layout>
      <c:pieChart>
        <c:varyColors val="1"/>
        <c:ser>
          <c:idx val="0"/>
          <c:order val="0"/>
          <c:tx>
            <c:strRef>
              <c:f>Sheet1!$A$2</c:f>
              <c:strCache>
                <c:ptCount val="1"/>
                <c:pt idx="0">
                  <c:v>Natürliche Belastung</c:v>
                </c:pt>
              </c:strCache>
            </c:strRef>
          </c:tx>
          <c:spPr>
            <a:solidFill>
              <a:srgbClr val="63AAFE"/>
            </a:solidFill>
            <a:ln w="16803">
              <a:solidFill>
                <a:srgbClr val="000000"/>
              </a:solidFill>
              <a:prstDash val="solid"/>
            </a:ln>
          </c:spPr>
          <c:dPt>
            <c:idx val="0"/>
            <c:bubble3D val="0"/>
          </c:dPt>
          <c:dPt>
            <c:idx val="1"/>
            <c:bubble3D val="0"/>
            <c:spPr>
              <a:solidFill>
                <a:srgbClr val="DD2D32"/>
              </a:solidFill>
              <a:ln w="16803">
                <a:solidFill>
                  <a:srgbClr val="000000"/>
                </a:solidFill>
                <a:prstDash val="solid"/>
              </a:ln>
            </c:spPr>
          </c:dPt>
          <c:dPt>
            <c:idx val="2"/>
            <c:bubble3D val="0"/>
            <c:spPr>
              <a:solidFill>
                <a:srgbClr val="FFF58C"/>
              </a:solidFill>
              <a:ln w="16803">
                <a:solidFill>
                  <a:srgbClr val="000000"/>
                </a:solidFill>
                <a:prstDash val="solid"/>
              </a:ln>
            </c:spPr>
          </c:dPt>
          <c:dPt>
            <c:idx val="3"/>
            <c:bubble3D val="0"/>
            <c:spPr>
              <a:solidFill>
                <a:srgbClr val="4EE257"/>
              </a:solidFill>
              <a:ln w="16803">
                <a:solidFill>
                  <a:srgbClr val="000000"/>
                </a:solidFill>
                <a:prstDash val="solid"/>
              </a:ln>
            </c:spPr>
          </c:dPt>
          <c:dLbls>
            <c:dLbl>
              <c:idx val="0"/>
              <c:layout>
                <c:manualLayout>
                  <c:x val="0.0201102050043983"/>
                  <c:y val="-0.262874002422959"/>
                </c:manualLayout>
              </c:layout>
              <c:dLblPos val="bestFit"/>
              <c:showLegendKey val="0"/>
              <c:showVal val="0"/>
              <c:showCatName val="1"/>
              <c:showSerName val="0"/>
              <c:showPercent val="0"/>
              <c:showBubbleSize val="0"/>
            </c:dLbl>
            <c:dLbl>
              <c:idx val="1"/>
              <c:layout>
                <c:manualLayout>
                  <c:x val="0.168721997120962"/>
                  <c:y val="0.0852864123729996"/>
                </c:manualLayout>
              </c:layout>
              <c:dLblPos val="bestFit"/>
              <c:showLegendKey val="0"/>
              <c:showVal val="0"/>
              <c:showCatName val="1"/>
              <c:showSerName val="0"/>
              <c:showPercent val="0"/>
              <c:showBubbleSize val="0"/>
            </c:dLbl>
            <c:dLbl>
              <c:idx val="2"/>
              <c:layout>
                <c:manualLayout>
                  <c:x val="-0.0257802149308068"/>
                  <c:y val="0.110723422309065"/>
                </c:manualLayout>
              </c:layout>
              <c:dLblPos val="bestFit"/>
              <c:showLegendKey val="0"/>
              <c:showVal val="0"/>
              <c:showCatName val="1"/>
              <c:showSerName val="0"/>
              <c:showPercent val="0"/>
              <c:showBubbleSize val="0"/>
            </c:dLbl>
            <c:dLbl>
              <c:idx val="3"/>
              <c:layout>
                <c:manualLayout>
                  <c:x val="-0.181680861511349"/>
                  <c:y val="0.0778636773204497"/>
                </c:manualLayout>
              </c:layout>
              <c:dLblPos val="bestFit"/>
              <c:showLegendKey val="0"/>
              <c:showVal val="0"/>
              <c:showCatName val="1"/>
              <c:showSerName val="0"/>
              <c:showPercent val="0"/>
              <c:showBubbleSize val="0"/>
            </c:dLbl>
            <c:spPr>
              <a:noFill/>
              <a:ln w="33606">
                <a:noFill/>
              </a:ln>
            </c:spPr>
            <c:txPr>
              <a:bodyPr/>
              <a:lstStyle/>
              <a:p>
                <a:pPr>
                  <a:defRPr sz="1985" b="1" i="0" u="none" strike="noStrike" baseline="0">
                    <a:solidFill>
                      <a:srgbClr val="000000"/>
                    </a:solidFill>
                    <a:latin typeface="Arial"/>
                    <a:ea typeface="Arial"/>
                    <a:cs typeface="Arial"/>
                  </a:defRPr>
                </a:pPr>
                <a:endParaRPr lang="de-DE"/>
              </a:p>
            </c:txPr>
            <c:showLegendKey val="0"/>
            <c:showVal val="0"/>
            <c:showCatName val="1"/>
            <c:showSerName val="0"/>
            <c:showPercent val="0"/>
            <c:showBubbleSize val="0"/>
            <c:showLeaderLines val="1"/>
          </c:dLbls>
          <c:cat>
            <c:strRef>
              <c:f>Sheet1!$B$1:$E$1</c:f>
              <c:strCache>
                <c:ptCount val="4"/>
                <c:pt idx="0">
                  <c:v>Radon</c:v>
                </c:pt>
                <c:pt idx="1">
                  <c:v>Nahrung</c:v>
                </c:pt>
                <c:pt idx="2">
                  <c:v>Erde</c:v>
                </c:pt>
                <c:pt idx="3">
                  <c:v>Kosmos</c:v>
                </c:pt>
              </c:strCache>
            </c:strRef>
          </c:cat>
          <c:val>
            <c:numRef>
              <c:f>Sheet1!$B$2:$E$2</c:f>
              <c:numCache>
                <c:formatCode>General</c:formatCode>
                <c:ptCount val="4"/>
                <c:pt idx="0">
                  <c:v>1.1</c:v>
                </c:pt>
                <c:pt idx="1">
                  <c:v>0.3</c:v>
                </c:pt>
                <c:pt idx="2">
                  <c:v>0.4</c:v>
                </c:pt>
                <c:pt idx="3">
                  <c:v>0.3</c:v>
                </c:pt>
              </c:numCache>
            </c:numRef>
          </c:val>
        </c:ser>
        <c:ser>
          <c:idx val="1"/>
          <c:order val="1"/>
          <c:tx>
            <c:strRef>
              <c:f>Sheet1!$A$3</c:f>
              <c:strCache>
                <c:ptCount val="1"/>
              </c:strCache>
            </c:strRef>
          </c:tx>
          <c:spPr>
            <a:solidFill>
              <a:srgbClr val="DD2D32"/>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dPt>
          <c:dPt>
            <c:idx val="2"/>
            <c:bubble3D val="0"/>
            <c:spPr>
              <a:solidFill>
                <a:srgbClr val="FFF58C"/>
              </a:solidFill>
              <a:ln w="16803">
                <a:solidFill>
                  <a:srgbClr val="000000"/>
                </a:solidFill>
                <a:prstDash val="solid"/>
              </a:ln>
            </c:spPr>
          </c:dPt>
          <c:dPt>
            <c:idx val="3"/>
            <c:bubble3D val="0"/>
            <c:spPr>
              <a:solidFill>
                <a:srgbClr val="4EE257"/>
              </a:solidFill>
              <a:ln w="16803">
                <a:solidFill>
                  <a:srgbClr val="000000"/>
                </a:solidFill>
                <a:prstDash val="solid"/>
              </a:ln>
            </c:spPr>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Sheet1!$B$3:$E$3</c:f>
              <c:numCache>
                <c:formatCode>General</c:formatCode>
                <c:ptCount val="4"/>
              </c:numCache>
            </c:numRef>
          </c:val>
        </c:ser>
        <c:ser>
          <c:idx val="2"/>
          <c:order val="2"/>
          <c:tx>
            <c:strRef>
              <c:f>Sheet1!$A$4</c:f>
              <c:strCache>
                <c:ptCount val="1"/>
              </c:strCache>
            </c:strRef>
          </c:tx>
          <c:spPr>
            <a:solidFill>
              <a:srgbClr val="FFF58C"/>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spPr>
              <a:solidFill>
                <a:srgbClr val="DD2D32"/>
              </a:solidFill>
              <a:ln w="16803">
                <a:solidFill>
                  <a:srgbClr val="000000"/>
                </a:solidFill>
                <a:prstDash val="solid"/>
              </a:ln>
            </c:spPr>
          </c:dPt>
          <c:dPt>
            <c:idx val="2"/>
            <c:bubble3D val="0"/>
          </c:dPt>
          <c:dPt>
            <c:idx val="3"/>
            <c:bubble3D val="0"/>
            <c:spPr>
              <a:solidFill>
                <a:srgbClr val="4EE257"/>
              </a:solidFill>
              <a:ln w="16803">
                <a:solidFill>
                  <a:srgbClr val="000000"/>
                </a:solidFill>
                <a:prstDash val="solid"/>
              </a:ln>
            </c:spPr>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Sheet1!$B$4:$E$4</c:f>
              <c:numCache>
                <c:formatCode>General</c:formatCode>
                <c:ptCount val="4"/>
              </c:numCache>
            </c:numRef>
          </c:val>
        </c:ser>
        <c:ser>
          <c:idx val="3"/>
          <c:order val="3"/>
          <c:tx>
            <c:strRef>
              <c:f>Sheet1!$A$5</c:f>
              <c:strCache>
                <c:ptCount val="1"/>
              </c:strCache>
            </c:strRef>
          </c:tx>
          <c:spPr>
            <a:solidFill>
              <a:srgbClr val="4EE257"/>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spPr>
              <a:solidFill>
                <a:srgbClr val="DD2D32"/>
              </a:solidFill>
              <a:ln w="16803">
                <a:solidFill>
                  <a:srgbClr val="000000"/>
                </a:solidFill>
                <a:prstDash val="solid"/>
              </a:ln>
            </c:spPr>
          </c:dPt>
          <c:dPt>
            <c:idx val="2"/>
            <c:bubble3D val="0"/>
            <c:spPr>
              <a:solidFill>
                <a:srgbClr val="FFF58C"/>
              </a:solidFill>
              <a:ln w="16803">
                <a:solidFill>
                  <a:srgbClr val="000000"/>
                </a:solidFill>
                <a:prstDash val="solid"/>
              </a:ln>
            </c:spPr>
          </c:dPt>
          <c:dPt>
            <c:idx val="3"/>
            <c:bubble3D val="0"/>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Sheet1!$B$5:$E$5</c:f>
              <c:numCache>
                <c:formatCode>General</c:formatCode>
                <c:ptCount val="4"/>
              </c:numCache>
            </c:numRef>
          </c:val>
        </c:ser>
        <c:ser>
          <c:idx val="4"/>
          <c:order val="4"/>
          <c:tx>
            <c:strRef>
              <c:f>Sheet1!$A$6</c:f>
              <c:strCache>
                <c:ptCount val="1"/>
              </c:strCache>
            </c:strRef>
          </c:tx>
          <c:spPr>
            <a:solidFill>
              <a:srgbClr val="6711FF"/>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spPr>
              <a:solidFill>
                <a:srgbClr val="DD2D32"/>
              </a:solidFill>
              <a:ln w="16803">
                <a:solidFill>
                  <a:srgbClr val="000000"/>
                </a:solidFill>
                <a:prstDash val="solid"/>
              </a:ln>
            </c:spPr>
          </c:dPt>
          <c:dPt>
            <c:idx val="2"/>
            <c:bubble3D val="0"/>
            <c:spPr>
              <a:solidFill>
                <a:srgbClr val="FFF58C"/>
              </a:solidFill>
              <a:ln w="16803">
                <a:solidFill>
                  <a:srgbClr val="000000"/>
                </a:solidFill>
                <a:prstDash val="solid"/>
              </a:ln>
            </c:spPr>
          </c:dPt>
          <c:dPt>
            <c:idx val="3"/>
            <c:bubble3D val="0"/>
            <c:spPr>
              <a:solidFill>
                <a:srgbClr val="4EE257"/>
              </a:solidFill>
              <a:ln w="16803">
                <a:solidFill>
                  <a:srgbClr val="000000"/>
                </a:solidFill>
                <a:prstDash val="solid"/>
              </a:ln>
            </c:spPr>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Sheet1!$B$6:$E$6</c:f>
              <c:numCache>
                <c:formatCode>General</c:formatCode>
                <c:ptCount val="4"/>
              </c:numCache>
            </c:numRef>
          </c:val>
        </c:ser>
        <c:ser>
          <c:idx val="5"/>
          <c:order val="5"/>
          <c:tx>
            <c:strRef>
              <c:f>Sheet1!$A$7</c:f>
              <c:strCache>
                <c:ptCount val="1"/>
              </c:strCache>
            </c:strRef>
          </c:tx>
          <c:spPr>
            <a:solidFill>
              <a:srgbClr val="FEA746"/>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spPr>
              <a:solidFill>
                <a:srgbClr val="DD2D32"/>
              </a:solidFill>
              <a:ln w="16803">
                <a:solidFill>
                  <a:srgbClr val="000000"/>
                </a:solidFill>
                <a:prstDash val="solid"/>
              </a:ln>
            </c:spPr>
          </c:dPt>
          <c:dPt>
            <c:idx val="2"/>
            <c:bubble3D val="0"/>
            <c:spPr>
              <a:solidFill>
                <a:srgbClr val="FFF58C"/>
              </a:solidFill>
              <a:ln w="16803">
                <a:solidFill>
                  <a:srgbClr val="000000"/>
                </a:solidFill>
                <a:prstDash val="solid"/>
              </a:ln>
            </c:spPr>
          </c:dPt>
          <c:dPt>
            <c:idx val="3"/>
            <c:bubble3D val="0"/>
            <c:spPr>
              <a:solidFill>
                <a:srgbClr val="4EE257"/>
              </a:solidFill>
              <a:ln w="16803">
                <a:solidFill>
                  <a:srgbClr val="000000"/>
                </a:solidFill>
                <a:prstDash val="solid"/>
              </a:ln>
            </c:spPr>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Sheet1!$B$7:$E$7</c:f>
              <c:numCache>
                <c:formatCode>General</c:formatCode>
                <c:ptCount val="4"/>
              </c:numCache>
            </c:numRef>
          </c:val>
        </c:ser>
        <c:ser>
          <c:idx val="6"/>
          <c:order val="6"/>
          <c:tx>
            <c:strRef>
              <c:f>Sheet1!$A$8</c:f>
              <c:strCache>
                <c:ptCount val="1"/>
              </c:strCache>
            </c:strRef>
          </c:tx>
          <c:spPr>
            <a:solidFill>
              <a:srgbClr val="865357"/>
            </a:solidFill>
            <a:ln w="16803">
              <a:solidFill>
                <a:srgbClr val="000000"/>
              </a:solidFill>
              <a:prstDash val="solid"/>
            </a:ln>
          </c:spPr>
          <c:dPt>
            <c:idx val="0"/>
            <c:bubble3D val="0"/>
            <c:spPr>
              <a:solidFill>
                <a:srgbClr val="63AAFE"/>
              </a:solidFill>
              <a:ln w="16803">
                <a:solidFill>
                  <a:srgbClr val="000000"/>
                </a:solidFill>
                <a:prstDash val="solid"/>
              </a:ln>
            </c:spPr>
          </c:dPt>
          <c:dPt>
            <c:idx val="1"/>
            <c:bubble3D val="0"/>
            <c:spPr>
              <a:solidFill>
                <a:srgbClr val="DD2D32"/>
              </a:solidFill>
              <a:ln w="16803">
                <a:solidFill>
                  <a:srgbClr val="000000"/>
                </a:solidFill>
                <a:prstDash val="solid"/>
              </a:ln>
            </c:spPr>
          </c:dPt>
          <c:dPt>
            <c:idx val="2"/>
            <c:bubble3D val="0"/>
            <c:spPr>
              <a:solidFill>
                <a:srgbClr val="FFF58C"/>
              </a:solidFill>
              <a:ln w="16803">
                <a:solidFill>
                  <a:srgbClr val="000000"/>
                </a:solidFill>
                <a:prstDash val="solid"/>
              </a:ln>
            </c:spPr>
          </c:dPt>
          <c:dPt>
            <c:idx val="3"/>
            <c:bubble3D val="0"/>
            <c:spPr>
              <a:solidFill>
                <a:srgbClr val="4EE257"/>
              </a:solidFill>
              <a:ln w="16803">
                <a:solidFill>
                  <a:srgbClr val="000000"/>
                </a:solidFill>
                <a:prstDash val="solid"/>
              </a:ln>
            </c:spPr>
          </c:dPt>
          <c:dLbls>
            <c:spPr>
              <a:noFill/>
              <a:ln w="33606">
                <a:noFill/>
              </a:ln>
            </c:spPr>
            <c:txPr>
              <a:bodyPr/>
              <a:lstStyle/>
              <a:p>
                <a:pPr>
                  <a:defRPr sz="1885" b="1" i="0" u="none" strike="noStrike" baseline="0">
                    <a:solidFill>
                      <a:srgbClr val="000000"/>
                    </a:solidFill>
                    <a:latin typeface="Arial"/>
                    <a:ea typeface="Arial"/>
                    <a:cs typeface="Arial"/>
                  </a:defRPr>
                </a:pPr>
                <a:endParaRPr lang="de-DE"/>
              </a:p>
            </c:txPr>
            <c:showLegendKey val="0"/>
            <c:showVal val="1"/>
            <c:showCatName val="0"/>
            <c:showSerName val="0"/>
            <c:showPercent val="0"/>
            <c:showBubbleSize val="0"/>
            <c:showLeaderLines val="1"/>
          </c:dLbls>
          <c:cat>
            <c:strRef>
              <c:f>Sheet1!$B$1:$E$1</c:f>
              <c:strCache>
                <c:ptCount val="4"/>
                <c:pt idx="0">
                  <c:v>Radon</c:v>
                </c:pt>
                <c:pt idx="1">
                  <c:v>Nahrung</c:v>
                </c:pt>
                <c:pt idx="2">
                  <c:v>Erde</c:v>
                </c:pt>
                <c:pt idx="3">
                  <c:v>Kosmos</c:v>
                </c:pt>
              </c:strCache>
            </c:strRef>
          </c:cat>
          <c:val>
            <c:numRef>
              <c:f>Sheet1!$B$8:$E$8</c:f>
              <c:numCache>
                <c:formatCode>General</c:formatCode>
                <c:ptCount val="4"/>
              </c:numCache>
            </c:numRef>
          </c:val>
        </c:ser>
        <c:dLbls>
          <c:showLegendKey val="0"/>
          <c:showVal val="1"/>
          <c:showCatName val="0"/>
          <c:showSerName val="0"/>
          <c:showPercent val="0"/>
          <c:showBubbleSize val="0"/>
          <c:showLeaderLines val="1"/>
        </c:dLbls>
        <c:firstSliceAng val="90"/>
      </c:pieChart>
      <c:spPr>
        <a:noFill/>
        <a:ln w="33606">
          <a:noFill/>
        </a:ln>
      </c:spPr>
    </c:plotArea>
    <c:plotVisOnly val="1"/>
    <c:dispBlanksAs val="zero"/>
    <c:showDLblsOverMax val="0"/>
  </c:chart>
  <c:spPr>
    <a:noFill/>
    <a:ln>
      <a:noFill/>
    </a:ln>
  </c:spPr>
  <c:txPr>
    <a:bodyPr/>
    <a:lstStyle/>
    <a:p>
      <a:pPr>
        <a:defRPr sz="1885" b="1" i="0" u="none" strike="noStrike" baseline="0">
          <a:solidFill>
            <a:srgbClr val="000000"/>
          </a:solidFill>
          <a:latin typeface="Arial"/>
          <a:ea typeface="Arial"/>
          <a:cs typeface="Arial"/>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E70197C-8752-7D4C-9432-39721E593B31}" type="datetimeFigureOut">
              <a:rPr lang="de-DE"/>
              <a:pPr>
                <a:defRPr/>
              </a:pPr>
              <a:t>28/09/17</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B60B6AD-5050-7944-81C3-55464D89B99D}" type="slidenum">
              <a:rPr lang="en-US"/>
              <a:pPr>
                <a:defRPr/>
              </a:pPr>
              <a:t>‹Nr.›</a:t>
            </a:fld>
            <a:endParaRPr lang="en-US"/>
          </a:p>
        </p:txBody>
      </p:sp>
    </p:spTree>
    <p:extLst>
      <p:ext uri="{BB962C8B-B14F-4D97-AF65-F5344CB8AC3E}">
        <p14:creationId xmlns:p14="http://schemas.microsoft.com/office/powerpoint/2010/main" val="42780929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87AE383-F9EE-6F4C-9949-1CFD0C622165}" type="datetime1">
              <a:rPr lang="de-DE"/>
              <a:pPr>
                <a:defRPr/>
              </a:pPr>
              <a:t>28/09/17</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AA2FD8CA-6AF1-0C42-B0EB-7F03D17105B2}" type="slidenum">
              <a:rPr lang="en-GB"/>
              <a:pPr>
                <a:defRPr/>
              </a:pPr>
              <a:t>‹Nr.›</a:t>
            </a:fld>
            <a:endParaRPr lang="en-GB"/>
          </a:p>
        </p:txBody>
      </p:sp>
    </p:spTree>
    <p:extLst>
      <p:ext uri="{BB962C8B-B14F-4D97-AF65-F5344CB8AC3E}">
        <p14:creationId xmlns:p14="http://schemas.microsoft.com/office/powerpoint/2010/main" val="31093925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B82B21-3603-8244-990C-F51881AF47E7}" type="slidenum">
              <a:rPr lang="de-DE" sz="1200">
                <a:latin typeface="Calibri" charset="0"/>
              </a:rPr>
              <a:pPr eaLnBrk="1" hangingPunct="1"/>
              <a:t>1</a:t>
            </a:fld>
            <a:endParaRPr lang="de-DE"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solidFill>
                  <a:prstClr val="black"/>
                </a:solidFill>
                <a:latin typeface="Calibri" charset="0"/>
              </a:rPr>
              <a:pPr eaLnBrk="1" hangingPunct="1"/>
              <a:t>11</a:t>
            </a:fld>
            <a:endParaRPr lang="en-US"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BBA8B-8B3B-304C-A611-6CF4153FF86D}" type="slidenum">
              <a:rPr lang="en-US">
                <a:solidFill>
                  <a:srgbClr val="000000"/>
                </a:solidFill>
              </a:rPr>
              <a:pPr/>
              <a:t>12</a:t>
            </a:fld>
            <a:endParaRPr lang="en-US">
              <a:solidFill>
                <a:srgbClr val="000000"/>
              </a:solidFill>
            </a:endParaRPr>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p:txBody>
          <a:bodyPr/>
          <a:lstStyle/>
          <a:p>
            <a:r>
              <a:rPr lang="de-DE"/>
              <a:t>Sie sind mittlerweile alle Experten geworden im Verlauf dieser Ringvorlesung. Im Vortrag von Dr. Fichtner vor einer Woche haben Sie gelernt, dass die Sonne 230 Millionen Jahre braucht für eine Rotation um das Zentrum der Milchstraße. Was sind da schon 40 Jahre? Mit diesen astronomischen Zahlen können wir nicht mithalten. Aber wenn die Sonne sich einmal in 27 Tagen um sich selbst dreht (das haben Sie auch gelernt), kommen wir immerhin schon auf 540 Sonnenrotationen!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BCA5C-74A7-8742-A4DB-09432353BEA6}" type="slidenum">
              <a:rPr lang="en-US">
                <a:solidFill>
                  <a:srgbClr val="000000"/>
                </a:solidFill>
              </a:rPr>
              <a:pPr/>
              <a:t>13</a:t>
            </a:fld>
            <a:endParaRPr lang="en-US">
              <a:solidFill>
                <a:srgbClr val="000000"/>
              </a:solidFill>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r>
              <a:rPr lang="de-DE"/>
              <a:t>Kanzler Erhard und Lyndon B. Johnson haben 1967 einen bilateralen Vertrag zwischen USA und Deutschland geschlossen, um die deutsche Industrie in technologischen Großprojekten zu schulen und konkurrenzfähig zu machen. Helios fliegt bis auf 0,3 AE an die Sonne heran. Die Kieler Uni ist mit an Bord. Heraus kamen viele Diplom-, Doktor- und Habil-Arbeiten.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4F62-4068-D74F-A44C-3063127B49F2}" type="slidenum">
              <a:rPr lang="en-US">
                <a:solidFill>
                  <a:srgbClr val="000000"/>
                </a:solidFill>
              </a:rPr>
              <a:pPr/>
              <a:t>14</a:t>
            </a:fld>
            <a:endParaRPr lang="en-US">
              <a:solidFill>
                <a:srgbClr val="000000"/>
              </a:solidFill>
            </a:endParaRPr>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r>
              <a:rPr lang="de-DE"/>
              <a:t>Alle bisherigen Weltraummissionen spielten sich in Erdnähe ab, oder – wenn die Erde gänzlich verlassen wurde – so doch in der Ebene der Erdbahn um die Sonne, die Ekliptik. Sie ist nur um 7,25 Grad zum Sonnenäquator geneigt. Eine Erkundung der Sonne und Heliosphäre von dieser Position aus wäre etwa so, als wollten die großen Entdecker zu beginn der Neuzeit, wie Christopher Columbus, Vasco da Gama, oder James Cook auf Entdeckungsreise gehen, um den Globus zu beschreiben, wären dabei aber gezwungen, sich nur in Äquatornähe aufzuhalten. Was für ein Bild der Erde würde da entstehen?!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584CA-5009-7C48-A87F-ED1EE085BEB2}" type="slidenum">
              <a:rPr lang="en-US"/>
              <a:pPr/>
              <a:t>15</a:t>
            </a:fld>
            <a:endParaRPr lang="en-US"/>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A0922B4-CB7D-0E4D-A4E2-CDDBF3D4A01D}" type="slidenum">
              <a:rPr lang="de-DE">
                <a:solidFill>
                  <a:prstClr val="white"/>
                </a:solidFill>
              </a:rPr>
              <a:pPr/>
              <a:t>16</a:t>
            </a:fld>
            <a:endParaRPr lang="de-DE">
              <a:solidFill>
                <a:prstClr val="white"/>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GB">
                <a:latin typeface="Times" charset="0"/>
              </a:rPr>
              <a:t>Black: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solidFill>
                  <a:prstClr val="black"/>
                </a:solidFill>
                <a:latin typeface="Calibri" charset="0"/>
              </a:rPr>
              <a:pPr eaLnBrk="1" hangingPunct="1"/>
              <a:t>18</a:t>
            </a:fld>
            <a:endParaRPr lang="en-US" sz="1200">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1C666D6-A573-4D71-A52A-8976BBF4A9D4}" type="slidenum">
              <a:rPr lang="de-DE" smtClean="0">
                <a:solidFill>
                  <a:prstClr val="black"/>
                </a:solidFill>
                <a:latin typeface="Arial" pitchFamily="34" charset="0"/>
                <a:cs typeface="Arial" pitchFamily="34" charset="0"/>
              </a:rPr>
              <a:pPr/>
              <a:t>19</a:t>
            </a:fld>
            <a:endParaRPr lang="de-DE" smtClean="0">
              <a:solidFill>
                <a:prstClr val="black"/>
              </a:solidFill>
              <a:latin typeface="Arial" pitchFamily="34" charset="0"/>
              <a:cs typeface="Arial" pitchFamily="34" charset="0"/>
            </a:endParaRPr>
          </a:p>
        </p:txBody>
      </p:sp>
      <p:sp>
        <p:nvSpPr>
          <p:cNvPr id="59395"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p>
            <a:pPr defTabSz="914400"/>
            <a:endParaRPr lang="en-US">
              <a:solidFill>
                <a:prstClr val="black"/>
              </a:solidFill>
              <a:ea typeface="+mn-ea"/>
              <a:cs typeface="Arial" charset="0"/>
            </a:endParaRPr>
          </a:p>
        </p:txBody>
      </p:sp>
      <p:sp>
        <p:nvSpPr>
          <p:cNvPr id="59396" name="Rectangle 3"/>
          <p:cNvSpPr>
            <a:spLocks noGrp="1" noChangeArrowheads="1"/>
          </p:cNvSpPr>
          <p:nvPr>
            <p:ph type="body"/>
          </p:nvPr>
        </p:nvSpPr>
        <p:spPr>
          <a:xfrm>
            <a:off x="914935" y="4349262"/>
            <a:ext cx="5028132" cy="4138246"/>
          </a:xfrm>
          <a:noFill/>
          <a:ln/>
        </p:spPr>
        <p:txBody>
          <a:bodyPr wrap="none" anchor="ct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solidFill>
                  <a:prstClr val="black"/>
                </a:solidFill>
                <a:latin typeface="Calibri" charset="0"/>
              </a:rPr>
              <a:pPr eaLnBrk="1" hangingPunct="1"/>
              <a:t>20</a:t>
            </a:fld>
            <a:endParaRPr lang="en-US" sz="1200">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675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C065D-57CE-9948-BE97-F5B1B635608B}"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EEA76F-20C3-A54F-90A9-788BCAF3ED41}"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solidFill>
                  <a:prstClr val="black"/>
                </a:solidFill>
                <a:latin typeface="Calibri" charset="0"/>
              </a:rPr>
              <a:pPr eaLnBrk="1" hangingPunct="1"/>
              <a:t>23</a:t>
            </a:fld>
            <a:endParaRPr lang="en-US" sz="1200">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082D15-E37D-F946-927F-A219223F0DB9}" type="slidenum">
              <a:rPr lang="de-DE" sz="1200">
                <a:cs typeface="Arial" charset="0"/>
              </a:rPr>
              <a:pPr eaLnBrk="1" hangingPunct="1"/>
              <a:t>24</a:t>
            </a:fld>
            <a:endParaRPr lang="de-DE" sz="1200">
              <a:cs typeface="Arial" charset="0"/>
            </a:endParaRPr>
          </a:p>
        </p:txBody>
      </p:sp>
      <p:sp>
        <p:nvSpPr>
          <p:cNvPr id="86019" name="Text Box 2"/>
          <p:cNvSpPr txBox="1">
            <a:spLocks noChangeArrowheads="1"/>
          </p:cNvSpPr>
          <p:nvPr/>
        </p:nvSpPr>
        <p:spPr bwMode="auto">
          <a:xfrm>
            <a:off x="1016000" y="712788"/>
            <a:ext cx="4827588" cy="34226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6020" name="Rectangle 3"/>
          <p:cNvSpPr>
            <a:spLocks noGrp="1" noChangeArrowheads="1"/>
          </p:cNvSpPr>
          <p:nvPr>
            <p:ph type="body"/>
          </p:nvPr>
        </p:nvSpPr>
        <p:spPr bwMode="auto">
          <a:xfrm>
            <a:off x="914400" y="4349750"/>
            <a:ext cx="50292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B1A5F-99AD-144E-9F3C-8D3643A79325}" type="slidenum">
              <a:rPr lang="en-US" sz="1200">
                <a:solidFill>
                  <a:prstClr val="black"/>
                </a:solidFill>
                <a:latin typeface="Calibri" charset="0"/>
              </a:rPr>
              <a:pPr eaLnBrk="1" hangingPunct="1"/>
              <a:t>4</a:t>
            </a:fld>
            <a:endParaRPr lang="en-US" sz="12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30333B-CFED-E14F-ABF8-DDC87790DCB5}"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04E7DA-C3DF-F34B-A321-81B683E2A02B}" type="slidenum">
              <a:rPr lang="en-US" sz="1200">
                <a:solidFill>
                  <a:prstClr val="black"/>
                </a:solidFill>
                <a:latin typeface="Calibri" charset="0"/>
              </a:rPr>
              <a:pPr eaLnBrk="1" hangingPunct="1"/>
              <a:t>9</a:t>
            </a:fld>
            <a:endParaRPr lang="en-US" sz="120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Versuch mit der Schwebebahn erläutern</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56C561-2552-8F41-A893-690805DAB496}" type="slidenum">
              <a:rPr lang="en-US" sz="1200">
                <a:latin typeface="Calibri" charset="0"/>
              </a:rPr>
              <a:pPr eaLnBrk="1" hangingPunct="1"/>
              <a:t>10</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DE180A35-97D1-3E4E-8C51-08E6A1ACAEB5}" type="datetime1">
              <a:rPr lang="en-US" smtClean="0"/>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12"/>
          </p:nvPr>
        </p:nvSpPr>
        <p:spPr/>
        <p:txBody>
          <a:bodyPr/>
          <a:lstStyle>
            <a:lvl1pPr>
              <a:defRPr/>
            </a:lvl1pPr>
          </a:lstStyle>
          <a:p>
            <a:pPr>
              <a:defRPr/>
            </a:pPr>
            <a:fld id="{DE924D04-DA10-5D4D-9D11-0AB090C966D3}" type="slidenum">
              <a:rPr lang="en-GB"/>
              <a:pPr>
                <a:defRPr/>
              </a:pPr>
              <a:t>‹Nr.›</a:t>
            </a:fld>
            <a:endParaRPr lang="en-GB"/>
          </a:p>
        </p:txBody>
      </p:sp>
    </p:spTree>
    <p:extLst>
      <p:ext uri="{BB962C8B-B14F-4D97-AF65-F5344CB8AC3E}">
        <p14:creationId xmlns:p14="http://schemas.microsoft.com/office/powerpoint/2010/main" val="199044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8D44D55D-5D92-8E48-9149-46404906C24F}" type="datetime1">
              <a:rPr lang="en-US" smtClean="0"/>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12"/>
          </p:nvPr>
        </p:nvSpPr>
        <p:spPr/>
        <p:txBody>
          <a:bodyPr/>
          <a:lstStyle>
            <a:lvl1pPr>
              <a:defRPr/>
            </a:lvl1pPr>
          </a:lstStyle>
          <a:p>
            <a:pPr>
              <a:defRPr/>
            </a:pPr>
            <a:fld id="{648D68C3-24D0-4C4C-8FBC-6DCFC2796D5A}" type="slidenum">
              <a:rPr lang="en-GB"/>
              <a:pPr>
                <a:defRPr/>
              </a:pPr>
              <a:t>‹Nr.›</a:t>
            </a:fld>
            <a:endParaRPr lang="en-GB"/>
          </a:p>
        </p:txBody>
      </p:sp>
    </p:spTree>
    <p:extLst>
      <p:ext uri="{BB962C8B-B14F-4D97-AF65-F5344CB8AC3E}">
        <p14:creationId xmlns:p14="http://schemas.microsoft.com/office/powerpoint/2010/main" val="222080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3"/>
          <p:cNvSpPr>
            <a:spLocks noGrp="1"/>
          </p:cNvSpPr>
          <p:nvPr>
            <p:ph type="dt" sz="half" idx="10"/>
          </p:nvPr>
        </p:nvSpPr>
        <p:spPr/>
        <p:txBody>
          <a:bodyPr/>
          <a:lstStyle>
            <a:lvl1pPr>
              <a:defRPr/>
            </a:lvl1pPr>
          </a:lstStyle>
          <a:p>
            <a:pPr>
              <a:defRPr/>
            </a:pPr>
            <a:fld id="{46DC6471-E8B2-464D-B5BC-A22525D2FA15}" type="datetime1">
              <a:rPr lang="en-US" smtClean="0"/>
              <a:pPr>
                <a:defRPr/>
              </a:pPr>
              <a:t>28/09/17</a:t>
            </a:fld>
            <a:endParaRPr lang="en-GB"/>
          </a:p>
        </p:txBody>
      </p:sp>
      <p:sp>
        <p:nvSpPr>
          <p:cNvPr id="8"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pPr>
              <a:defRPr/>
            </a:pPr>
            <a:fld id="{1FA42FA6-CD9F-6D45-AA63-8293AD46B85F}" type="slidenum">
              <a:rPr lang="en-GB"/>
              <a:pPr>
                <a:defRPr/>
              </a:pPr>
              <a:t>‹Nr.›</a:t>
            </a:fld>
            <a:endParaRPr lang="en-GB"/>
          </a:p>
        </p:txBody>
      </p:sp>
    </p:spTree>
    <p:extLst>
      <p:ext uri="{BB962C8B-B14F-4D97-AF65-F5344CB8AC3E}">
        <p14:creationId xmlns:p14="http://schemas.microsoft.com/office/powerpoint/2010/main" val="3944740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0B77CC37-5D32-7C4B-BA09-A1E86589C013}" type="datetime1">
              <a:rPr lang="en-US" smtClean="0"/>
              <a:pPr>
                <a:defRPr/>
              </a:pPr>
              <a:t>28/09/17</a:t>
            </a:fld>
            <a:endParaRPr lang="en-GB"/>
          </a:p>
        </p:txBody>
      </p:sp>
      <p:sp>
        <p:nvSpPr>
          <p:cNvPr id="4"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pPr>
              <a:defRPr/>
            </a:pPr>
            <a:fld id="{43E3DF9B-FBCA-1F49-98C6-4D340E397296}" type="slidenum">
              <a:rPr lang="en-GB"/>
              <a:pPr>
                <a:defRPr/>
              </a:pPr>
              <a:t>‹Nr.›</a:t>
            </a:fld>
            <a:endParaRPr lang="en-GB"/>
          </a:p>
        </p:txBody>
      </p:sp>
    </p:spTree>
    <p:extLst>
      <p:ext uri="{BB962C8B-B14F-4D97-AF65-F5344CB8AC3E}">
        <p14:creationId xmlns:p14="http://schemas.microsoft.com/office/powerpoint/2010/main" val="635164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C741D7CF-F4E7-8F45-A4E9-8BEFE89BCD8F}" type="datetime1">
              <a:rPr lang="en-US" smtClean="0"/>
              <a:pPr>
                <a:defRPr/>
              </a:pPr>
              <a:t>28/09/17</a:t>
            </a:fld>
            <a:endParaRPr lang="en-GB"/>
          </a:p>
        </p:txBody>
      </p:sp>
      <p:sp>
        <p:nvSpPr>
          <p:cNvPr id="3"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pPr>
              <a:defRPr/>
            </a:pPr>
            <a:fld id="{4560A16F-E293-4340-8BAC-FED068FFD96A}" type="slidenum">
              <a:rPr lang="en-GB"/>
              <a:pPr>
                <a:defRPr/>
              </a:pPr>
              <a:t>‹Nr.›</a:t>
            </a:fld>
            <a:endParaRPr lang="en-GB"/>
          </a:p>
        </p:txBody>
      </p:sp>
    </p:spTree>
    <p:extLst>
      <p:ext uri="{BB962C8B-B14F-4D97-AF65-F5344CB8AC3E}">
        <p14:creationId xmlns:p14="http://schemas.microsoft.com/office/powerpoint/2010/main" val="1995957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E2F77D54-AC5B-2041-AE78-AB0361F05AB8}"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4CB7AC6D-D312-4E41-BA9D-37D4F8EB3716}" type="slidenum">
              <a:rPr lang="en-GB"/>
              <a:pPr>
                <a:defRPr/>
              </a:pPr>
              <a:t>‹Nr.›</a:t>
            </a:fld>
            <a:endParaRPr lang="en-GB"/>
          </a:p>
        </p:txBody>
      </p:sp>
    </p:spTree>
    <p:extLst>
      <p:ext uri="{BB962C8B-B14F-4D97-AF65-F5344CB8AC3E}">
        <p14:creationId xmlns:p14="http://schemas.microsoft.com/office/powerpoint/2010/main" val="19099895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GB"/>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6FD243DA-7262-1246-B968-B5C3A71FA93F}"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0D87E6A6-AA30-FD4E-A947-B6B65E798E7D}" type="slidenum">
              <a:rPr lang="en-GB"/>
              <a:pPr>
                <a:defRPr/>
              </a:pPr>
              <a:t>‹Nr.›</a:t>
            </a:fld>
            <a:endParaRPr lang="en-GB"/>
          </a:p>
        </p:txBody>
      </p:sp>
    </p:spTree>
    <p:extLst>
      <p:ext uri="{BB962C8B-B14F-4D97-AF65-F5344CB8AC3E}">
        <p14:creationId xmlns:p14="http://schemas.microsoft.com/office/powerpoint/2010/main" val="854028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8D44D55D-5D92-8E48-9149-46404906C24F}"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648D68C3-24D0-4C4C-8FBC-6DCFC2796D5A}" type="slidenum">
              <a:rPr lang="en-GB"/>
              <a:pPr>
                <a:defRPr/>
              </a:pPr>
              <a:t>‹Nr.›</a:t>
            </a:fld>
            <a:endParaRPr lang="en-GB"/>
          </a:p>
        </p:txBody>
      </p:sp>
    </p:spTree>
    <p:extLst>
      <p:ext uri="{BB962C8B-B14F-4D97-AF65-F5344CB8AC3E}">
        <p14:creationId xmlns:p14="http://schemas.microsoft.com/office/powerpoint/2010/main" val="2237369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192F1A2B-F68E-294F-9C38-E167AB3C4139}"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01D12861-47B2-524C-AEA5-6FBEC9192D67}" type="slidenum">
              <a:rPr lang="en-GB"/>
              <a:pPr>
                <a:defRPr/>
              </a:pPr>
              <a:t>‹Nr.›</a:t>
            </a:fld>
            <a:endParaRPr lang="en-GB"/>
          </a:p>
        </p:txBody>
      </p:sp>
    </p:spTree>
    <p:extLst>
      <p:ext uri="{BB962C8B-B14F-4D97-AF65-F5344CB8AC3E}">
        <p14:creationId xmlns:p14="http://schemas.microsoft.com/office/powerpoint/2010/main" val="273201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192F1A2B-F68E-294F-9C38-E167AB3C4139}" type="datetime1">
              <a:rPr lang="en-US" smtClean="0"/>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12"/>
          </p:nvPr>
        </p:nvSpPr>
        <p:spPr/>
        <p:txBody>
          <a:bodyPr/>
          <a:lstStyle>
            <a:lvl1pPr>
              <a:defRPr/>
            </a:lvl1pPr>
          </a:lstStyle>
          <a:p>
            <a:pPr>
              <a:defRPr/>
            </a:pPr>
            <a:fld id="{01D12861-47B2-524C-AEA5-6FBEC9192D67}" type="slidenum">
              <a:rPr lang="en-GB"/>
              <a:pPr>
                <a:defRPr/>
              </a:pPr>
              <a:t>‹Nr.›</a:t>
            </a:fld>
            <a:endParaRPr lang="en-GB"/>
          </a:p>
        </p:txBody>
      </p:sp>
    </p:spTree>
    <p:extLst>
      <p:ext uri="{BB962C8B-B14F-4D97-AF65-F5344CB8AC3E}">
        <p14:creationId xmlns:p14="http://schemas.microsoft.com/office/powerpoint/2010/main" val="117408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1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85786" y="0"/>
            <a:ext cx="8358214" cy="936000"/>
          </a:xfrm>
          <a:prstGeom prst="rect">
            <a:avLst/>
          </a:prstGeom>
        </p:spPr>
        <p:txBody>
          <a:bodyPr anchor="ctr" anchorCtr="0">
            <a:normAutofit/>
          </a:bodyPr>
          <a:lstStyle>
            <a:lvl1pPr marL="95250" indent="0" algn="l">
              <a:defRPr sz="3200">
                <a:solidFill>
                  <a:schemeClr val="bg1"/>
                </a:solidFill>
              </a:defRPr>
            </a:lvl1pPr>
          </a:lstStyle>
          <a:p>
            <a:r>
              <a:rPr lang="de-DE" noProof="0" smtClean="0"/>
              <a:t>Titelmasterformat durch Klicken bearbeiten</a:t>
            </a:r>
            <a:endParaRPr lang="en-GB" noProof="0"/>
          </a:p>
        </p:txBody>
      </p:sp>
      <p:sp>
        <p:nvSpPr>
          <p:cNvPr id="3" name="Inhaltsplatzhalter 2"/>
          <p:cNvSpPr>
            <a:spLocks noGrp="1"/>
          </p:cNvSpPr>
          <p:nvPr>
            <p:ph idx="1"/>
          </p:nvPr>
        </p:nvSpPr>
        <p:spPr>
          <a:xfrm>
            <a:off x="142844" y="1142984"/>
            <a:ext cx="8858312" cy="4786346"/>
          </a:xfrm>
          <a:prstGeom prst="rect">
            <a:avLst/>
          </a:prstGeom>
        </p:spPr>
        <p:txBody>
          <a:bodyPr/>
          <a:lstStyle>
            <a:lvl1pPr marL="450850" indent="-276225">
              <a:defRPr sz="2800"/>
            </a:lvl1pPr>
            <a:lvl2pPr marL="714375" indent="-257175">
              <a:defRPr sz="2000"/>
            </a:lvl2pPr>
          </a:lstStyle>
          <a:p>
            <a:pPr lvl="0"/>
            <a:r>
              <a:rPr lang="en-GB" noProof="0" dirty="0" err="1" smtClean="0"/>
              <a:t>Textmasterformate</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075412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smtClean="0"/>
              <a:t>Einführung in die Physik fürNebenfächler</a:t>
            </a:r>
            <a:endParaRPr lang="de-DE"/>
          </a:p>
        </p:txBody>
      </p:sp>
      <p:sp>
        <p:nvSpPr>
          <p:cNvPr id="7" name="Foliennummernplatzhalter 5"/>
          <p:cNvSpPr>
            <a:spLocks noGrp="1"/>
          </p:cNvSpPr>
          <p:nvPr>
            <p:ph type="sldNum" sz="quarter" idx="11"/>
          </p:nvPr>
        </p:nvSpPr>
        <p:spPr/>
        <p:txBody>
          <a:bodyPr/>
          <a:lstStyle>
            <a:lvl1pPr>
              <a:defRPr/>
            </a:lvl1pPr>
          </a:lstStyle>
          <a:p>
            <a:pPr>
              <a:defRPr/>
            </a:pPr>
            <a:fld id="{4E712CF5-CC1B-D243-AB11-63B459B15195}" type="slidenum">
              <a:rPr lang="de-DE"/>
              <a:pPr>
                <a:defRPr/>
              </a:pPr>
              <a:t>‹Nr.›</a:t>
            </a:fld>
            <a:endParaRPr lang="de-DE"/>
          </a:p>
        </p:txBody>
      </p:sp>
      <p:sp>
        <p:nvSpPr>
          <p:cNvPr id="8" name="Datumsplatzhalter 3"/>
          <p:cNvSpPr>
            <a:spLocks noGrp="1"/>
          </p:cNvSpPr>
          <p:nvPr>
            <p:ph type="dt" sz="half" idx="12"/>
          </p:nvPr>
        </p:nvSpPr>
        <p:spPr/>
        <p:txBody>
          <a:bodyPr/>
          <a:lstStyle>
            <a:lvl1pPr>
              <a:defRPr/>
            </a:lvl1pPr>
          </a:lstStyle>
          <a:p>
            <a:pPr>
              <a:defRPr/>
            </a:pPr>
            <a:fld id="{E19676A9-0ADB-7D4D-AEEE-4AD65E88CDD3}" type="datetime1">
              <a:rPr lang="en-US" smtClean="0"/>
              <a:t>28/09/17</a:t>
            </a:fld>
            <a:endParaRPr lang="de-DE"/>
          </a:p>
        </p:txBody>
      </p:sp>
    </p:spTree>
    <p:extLst>
      <p:ext uri="{BB962C8B-B14F-4D97-AF65-F5344CB8AC3E}">
        <p14:creationId xmlns:p14="http://schemas.microsoft.com/office/powerpoint/2010/main" val="26832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86CAD6D-9966-A242-8026-FD87186B4E1D}" type="datetime1">
              <a:rPr lang="en-US" smtClean="0"/>
              <a:t>28/09/17</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6" name="Foliennummernplatzhalter 5"/>
          <p:cNvSpPr>
            <a:spLocks noGrp="1"/>
          </p:cNvSpPr>
          <p:nvPr>
            <p:ph type="sldNum" sz="quarter" idx="12"/>
          </p:nvPr>
        </p:nvSpPr>
        <p:spPr/>
        <p:txBody>
          <a:bodyPr/>
          <a:lstStyle>
            <a:lvl1pPr>
              <a:defRPr/>
            </a:lvl1pPr>
          </a:lstStyle>
          <a:p>
            <a:pPr>
              <a:defRPr/>
            </a:pPr>
            <a:fld id="{10D4F20B-3325-FE44-B4D4-F70D10F7F6AE}" type="slidenum">
              <a:rPr lang="de-DE"/>
              <a:pPr>
                <a:defRPr/>
              </a:pPr>
              <a:t>‹Nr.›</a:t>
            </a:fld>
            <a:endParaRPr lang="de-DE"/>
          </a:p>
        </p:txBody>
      </p:sp>
    </p:spTree>
    <p:extLst>
      <p:ext uri="{BB962C8B-B14F-4D97-AF65-F5344CB8AC3E}">
        <p14:creationId xmlns:p14="http://schemas.microsoft.com/office/powerpoint/2010/main" val="3147012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CE339A33-F120-4245-9ED0-8C8AA9A83406}" type="datetime1">
              <a:rPr lang="en-US" smtClean="0"/>
              <a:t>28/09/17</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6" name="Foliennummernplatzhalter 5"/>
          <p:cNvSpPr>
            <a:spLocks noGrp="1"/>
          </p:cNvSpPr>
          <p:nvPr>
            <p:ph type="sldNum" sz="quarter" idx="12"/>
          </p:nvPr>
        </p:nvSpPr>
        <p:spPr/>
        <p:txBody>
          <a:bodyPr/>
          <a:lstStyle>
            <a:lvl1pPr>
              <a:defRPr/>
            </a:lvl1pPr>
          </a:lstStyle>
          <a:p>
            <a:pPr>
              <a:defRPr/>
            </a:pPr>
            <a:fld id="{7EBA7231-0856-254A-B83B-71C9023092FB}" type="slidenum">
              <a:rPr lang="de-DE"/>
              <a:pPr>
                <a:defRPr/>
              </a:pPr>
              <a:t>‹Nr.›</a:t>
            </a:fld>
            <a:endParaRPr lang="de-DE"/>
          </a:p>
        </p:txBody>
      </p:sp>
    </p:spTree>
    <p:extLst>
      <p:ext uri="{BB962C8B-B14F-4D97-AF65-F5344CB8AC3E}">
        <p14:creationId xmlns:p14="http://schemas.microsoft.com/office/powerpoint/2010/main" val="1628231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2FBAA501-86E1-6742-98EB-03CBF696085B}" type="datetime1">
              <a:rPr lang="en-US" smtClean="0"/>
              <a:t>28/09/17</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7" name="Foliennummernplatzhalter 5"/>
          <p:cNvSpPr>
            <a:spLocks noGrp="1"/>
          </p:cNvSpPr>
          <p:nvPr>
            <p:ph type="sldNum" sz="quarter" idx="12"/>
          </p:nvPr>
        </p:nvSpPr>
        <p:spPr/>
        <p:txBody>
          <a:bodyPr/>
          <a:lstStyle>
            <a:lvl1pPr>
              <a:defRPr/>
            </a:lvl1pPr>
          </a:lstStyle>
          <a:p>
            <a:pPr>
              <a:defRPr/>
            </a:pPr>
            <a:fld id="{4E260B24-3ED4-4F48-A7BE-617AE3E3F9DF}" type="slidenum">
              <a:rPr lang="de-DE"/>
              <a:pPr>
                <a:defRPr/>
              </a:pPr>
              <a:t>‹Nr.›</a:t>
            </a:fld>
            <a:endParaRPr lang="de-DE"/>
          </a:p>
        </p:txBody>
      </p:sp>
    </p:spTree>
    <p:extLst>
      <p:ext uri="{BB962C8B-B14F-4D97-AF65-F5344CB8AC3E}">
        <p14:creationId xmlns:p14="http://schemas.microsoft.com/office/powerpoint/2010/main" val="659968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B164B6AB-725D-134F-85B1-3FDE6EF43806}" type="datetime1">
              <a:rPr lang="en-US" smtClean="0"/>
              <a:t>28/09/17</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9" name="Foliennummernplatzhalter 5"/>
          <p:cNvSpPr>
            <a:spLocks noGrp="1"/>
          </p:cNvSpPr>
          <p:nvPr>
            <p:ph type="sldNum" sz="quarter" idx="12"/>
          </p:nvPr>
        </p:nvSpPr>
        <p:spPr/>
        <p:txBody>
          <a:bodyPr/>
          <a:lstStyle>
            <a:lvl1pPr>
              <a:defRPr/>
            </a:lvl1pPr>
          </a:lstStyle>
          <a:p>
            <a:pPr>
              <a:defRPr/>
            </a:pPr>
            <a:fld id="{3941FC4D-BBEF-3640-A031-D7E2DC534EF5}" type="slidenum">
              <a:rPr lang="de-DE"/>
              <a:pPr>
                <a:defRPr/>
              </a:pPr>
              <a:t>‹Nr.›</a:t>
            </a:fld>
            <a:endParaRPr lang="de-DE"/>
          </a:p>
        </p:txBody>
      </p:sp>
    </p:spTree>
    <p:extLst>
      <p:ext uri="{BB962C8B-B14F-4D97-AF65-F5344CB8AC3E}">
        <p14:creationId xmlns:p14="http://schemas.microsoft.com/office/powerpoint/2010/main" val="2733515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pPr>
              <a:defRPr/>
            </a:pPr>
            <a:fld id="{519C12DD-B128-9F40-9194-2B059697AEB1}" type="datetime1">
              <a:rPr lang="en-US" smtClean="0"/>
              <a:t>28/09/17</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5" name="Foliennummernplatzhalter 5"/>
          <p:cNvSpPr>
            <a:spLocks noGrp="1"/>
          </p:cNvSpPr>
          <p:nvPr>
            <p:ph type="sldNum" sz="quarter" idx="12"/>
          </p:nvPr>
        </p:nvSpPr>
        <p:spPr/>
        <p:txBody>
          <a:bodyPr/>
          <a:lstStyle>
            <a:lvl1pPr>
              <a:defRPr/>
            </a:lvl1pPr>
          </a:lstStyle>
          <a:p>
            <a:pPr>
              <a:defRPr/>
            </a:pPr>
            <a:fld id="{6FC42D74-279A-BF43-8667-6D711ACDDFAB}" type="slidenum">
              <a:rPr lang="de-DE"/>
              <a:pPr>
                <a:defRPr/>
              </a:pPr>
              <a:t>‹Nr.›</a:t>
            </a:fld>
            <a:endParaRPr lang="de-DE"/>
          </a:p>
        </p:txBody>
      </p:sp>
    </p:spTree>
    <p:extLst>
      <p:ext uri="{BB962C8B-B14F-4D97-AF65-F5344CB8AC3E}">
        <p14:creationId xmlns:p14="http://schemas.microsoft.com/office/powerpoint/2010/main" val="241859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A66B386-6CEF-084C-81F7-91A3401EE4E5}" type="datetime1">
              <a:rPr lang="en-US" smtClean="0"/>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12"/>
          </p:nvPr>
        </p:nvSpPr>
        <p:spPr/>
        <p:txBody>
          <a:bodyPr/>
          <a:lstStyle>
            <a:lvl1pPr>
              <a:defRPr/>
            </a:lvl1pPr>
          </a:lstStyle>
          <a:p>
            <a:pPr>
              <a:defRPr/>
            </a:pPr>
            <a:fld id="{C9B7D92B-0C71-264C-84E6-413F0D5958B5}" type="slidenum">
              <a:rPr lang="en-GB"/>
              <a:pPr>
                <a:defRPr/>
              </a:pPr>
              <a:t>‹Nr.›</a:t>
            </a:fld>
            <a:endParaRPr lang="en-GB"/>
          </a:p>
        </p:txBody>
      </p:sp>
    </p:spTree>
    <p:extLst>
      <p:ext uri="{BB962C8B-B14F-4D97-AF65-F5344CB8AC3E}">
        <p14:creationId xmlns:p14="http://schemas.microsoft.com/office/powerpoint/2010/main" val="3373182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50D2C047-D604-C940-ABCB-E7FBA5D182C0}" type="datetime1">
              <a:rPr lang="en-US" smtClean="0"/>
              <a:t>28/09/17</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4" name="Foliennummernplatzhalter 5"/>
          <p:cNvSpPr>
            <a:spLocks noGrp="1"/>
          </p:cNvSpPr>
          <p:nvPr>
            <p:ph type="sldNum" sz="quarter" idx="12"/>
          </p:nvPr>
        </p:nvSpPr>
        <p:spPr/>
        <p:txBody>
          <a:bodyPr/>
          <a:lstStyle>
            <a:lvl1pPr>
              <a:defRPr/>
            </a:lvl1pPr>
          </a:lstStyle>
          <a:p>
            <a:pPr>
              <a:defRPr/>
            </a:pPr>
            <a:fld id="{FBAF2AD7-2E64-CC4C-8E73-715C3CD6AD6F}" type="slidenum">
              <a:rPr lang="de-DE"/>
              <a:pPr>
                <a:defRPr/>
              </a:pPr>
              <a:t>‹Nr.›</a:t>
            </a:fld>
            <a:endParaRPr lang="de-DE"/>
          </a:p>
        </p:txBody>
      </p:sp>
    </p:spTree>
    <p:extLst>
      <p:ext uri="{BB962C8B-B14F-4D97-AF65-F5344CB8AC3E}">
        <p14:creationId xmlns:p14="http://schemas.microsoft.com/office/powerpoint/2010/main" val="158979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2DE916F5-D96C-954D-BF7B-0BE28D21C2F9}" type="datetime1">
              <a:rPr lang="en-US" smtClean="0"/>
              <a:t>28/09/17</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7" name="Foliennummernplatzhalter 5"/>
          <p:cNvSpPr>
            <a:spLocks noGrp="1"/>
          </p:cNvSpPr>
          <p:nvPr>
            <p:ph type="sldNum" sz="quarter" idx="12"/>
          </p:nvPr>
        </p:nvSpPr>
        <p:spPr/>
        <p:txBody>
          <a:bodyPr/>
          <a:lstStyle>
            <a:lvl1pPr>
              <a:defRPr/>
            </a:lvl1pPr>
          </a:lstStyle>
          <a:p>
            <a:pPr>
              <a:defRPr/>
            </a:pPr>
            <a:fld id="{EB72E954-5D28-A04E-8E48-D9DA4D4B8811}" type="slidenum">
              <a:rPr lang="de-DE"/>
              <a:pPr>
                <a:defRPr/>
              </a:pPr>
              <a:t>‹Nr.›</a:t>
            </a:fld>
            <a:endParaRPr lang="de-DE"/>
          </a:p>
        </p:txBody>
      </p:sp>
    </p:spTree>
    <p:extLst>
      <p:ext uri="{BB962C8B-B14F-4D97-AF65-F5344CB8AC3E}">
        <p14:creationId xmlns:p14="http://schemas.microsoft.com/office/powerpoint/2010/main" val="346542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01F035D3-33DE-6542-833C-417A117BDFF3}" type="datetime1">
              <a:rPr lang="en-US" smtClean="0"/>
              <a:t>28/09/17</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7" name="Foliennummernplatzhalter 5"/>
          <p:cNvSpPr>
            <a:spLocks noGrp="1"/>
          </p:cNvSpPr>
          <p:nvPr>
            <p:ph type="sldNum" sz="quarter" idx="12"/>
          </p:nvPr>
        </p:nvSpPr>
        <p:spPr/>
        <p:txBody>
          <a:bodyPr/>
          <a:lstStyle>
            <a:lvl1pPr>
              <a:defRPr/>
            </a:lvl1pPr>
          </a:lstStyle>
          <a:p>
            <a:pPr>
              <a:defRPr/>
            </a:pPr>
            <a:fld id="{456D86D9-F2F4-8F45-BC6C-99D54AD57919}" type="slidenum">
              <a:rPr lang="de-DE"/>
              <a:pPr>
                <a:defRPr/>
              </a:pPr>
              <a:t>‹Nr.›</a:t>
            </a:fld>
            <a:endParaRPr lang="de-DE"/>
          </a:p>
        </p:txBody>
      </p:sp>
    </p:spTree>
    <p:extLst>
      <p:ext uri="{BB962C8B-B14F-4D97-AF65-F5344CB8AC3E}">
        <p14:creationId xmlns:p14="http://schemas.microsoft.com/office/powerpoint/2010/main" val="699554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29E8BAE-84BC-E340-AC48-B3D9592D5E29}" type="datetime1">
              <a:rPr lang="en-US" smtClean="0"/>
              <a:t>28/09/17</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6" name="Foliennummernplatzhalter 5"/>
          <p:cNvSpPr>
            <a:spLocks noGrp="1"/>
          </p:cNvSpPr>
          <p:nvPr>
            <p:ph type="sldNum" sz="quarter" idx="12"/>
          </p:nvPr>
        </p:nvSpPr>
        <p:spPr/>
        <p:txBody>
          <a:bodyPr/>
          <a:lstStyle>
            <a:lvl1pPr>
              <a:defRPr/>
            </a:lvl1pPr>
          </a:lstStyle>
          <a:p>
            <a:pPr>
              <a:defRPr/>
            </a:pPr>
            <a:fld id="{D2618EF1-1936-E14F-8C33-4A73E180B174}" type="slidenum">
              <a:rPr lang="de-DE"/>
              <a:pPr>
                <a:defRPr/>
              </a:pPr>
              <a:t>‹Nr.›</a:t>
            </a:fld>
            <a:endParaRPr lang="de-DE"/>
          </a:p>
        </p:txBody>
      </p:sp>
    </p:spTree>
    <p:extLst>
      <p:ext uri="{BB962C8B-B14F-4D97-AF65-F5344CB8AC3E}">
        <p14:creationId xmlns:p14="http://schemas.microsoft.com/office/powerpoint/2010/main" val="1476456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CD03B316-263A-5B49-B7B7-F28BE2985680}" type="datetime1">
              <a:rPr lang="en-US" smtClean="0"/>
              <a:t>28/09/17</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6" name="Foliennummernplatzhalter 5"/>
          <p:cNvSpPr>
            <a:spLocks noGrp="1"/>
          </p:cNvSpPr>
          <p:nvPr>
            <p:ph type="sldNum" sz="quarter" idx="12"/>
          </p:nvPr>
        </p:nvSpPr>
        <p:spPr/>
        <p:txBody>
          <a:bodyPr/>
          <a:lstStyle>
            <a:lvl1pPr>
              <a:defRPr/>
            </a:lvl1pPr>
          </a:lstStyle>
          <a:p>
            <a:pPr>
              <a:defRPr/>
            </a:pPr>
            <a:fld id="{83354EDE-19E9-3E41-BA68-2F70FF6DA670}" type="slidenum">
              <a:rPr lang="de-DE"/>
              <a:pPr>
                <a:defRPr/>
              </a:pPr>
              <a:t>‹Nr.›</a:t>
            </a:fld>
            <a:endParaRPr lang="de-DE"/>
          </a:p>
        </p:txBody>
      </p:sp>
    </p:spTree>
    <p:extLst>
      <p:ext uri="{BB962C8B-B14F-4D97-AF65-F5344CB8AC3E}">
        <p14:creationId xmlns:p14="http://schemas.microsoft.com/office/powerpoint/2010/main" val="573539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pPr>
              <a:defRPr/>
            </a:pPr>
            <a:fld id="{FBF554B3-8340-814D-BF12-0133B46C396D}" type="datetime1">
              <a:rPr lang="en-US" smtClean="0"/>
              <a:t>28/09/17</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smtClean="0"/>
              <a:t>Einführung in die Physik fürNebenfächler</a:t>
            </a:r>
            <a:endParaRPr lang="de-DE"/>
          </a:p>
        </p:txBody>
      </p:sp>
      <p:sp>
        <p:nvSpPr>
          <p:cNvPr id="5" name="Foliennummernplatzhalter 5"/>
          <p:cNvSpPr>
            <a:spLocks noGrp="1"/>
          </p:cNvSpPr>
          <p:nvPr>
            <p:ph type="sldNum" sz="quarter" idx="12"/>
          </p:nvPr>
        </p:nvSpPr>
        <p:spPr/>
        <p:txBody>
          <a:bodyPr/>
          <a:lstStyle>
            <a:lvl1pPr>
              <a:defRPr/>
            </a:lvl1pPr>
          </a:lstStyle>
          <a:p>
            <a:pPr>
              <a:defRPr/>
            </a:pPr>
            <a:fld id="{39BF2C26-14EA-DC4D-A46C-063E8265ACA3}" type="slidenum">
              <a:rPr lang="de-DE"/>
              <a:pPr>
                <a:defRPr/>
              </a:pPr>
              <a:t>‹Nr.›</a:t>
            </a:fld>
            <a:endParaRPr lang="de-DE"/>
          </a:p>
        </p:txBody>
      </p:sp>
    </p:spTree>
    <p:extLst>
      <p:ext uri="{BB962C8B-B14F-4D97-AF65-F5344CB8AC3E}">
        <p14:creationId xmlns:p14="http://schemas.microsoft.com/office/powerpoint/2010/main" val="376668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fld id="{2DBB70C9-6EEB-5149-96B2-2251BCBE2B89}"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2842819-058C-6148-8F0C-4E9ABF36361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065091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D329ED6C-7429-864A-9F5B-F290E74CB20D}"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69F881E-78A6-E84C-B90C-D579F95A00E6}"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47397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6BB1D6AA-0C0E-7843-911F-68DDDEBDB39F}"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E9D3A16-41EA-664F-9AEA-713F521743E8}"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466490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6BFCD42C-4D46-0541-B16D-6F5BD43AEE5F}"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4310AF54-1782-1548-ADE7-A211E94FFA4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31485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F4FC2F00-5438-4643-BE88-575CF1354E99}" type="datetime1">
              <a:rPr lang="en-US" smtClean="0"/>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12"/>
          </p:nvPr>
        </p:nvSpPr>
        <p:spPr/>
        <p:txBody>
          <a:bodyPr/>
          <a:lstStyle>
            <a:lvl1pPr>
              <a:defRPr/>
            </a:lvl1pPr>
          </a:lstStyle>
          <a:p>
            <a:pPr>
              <a:defRPr/>
            </a:pPr>
            <a:fld id="{9D15BABA-184C-A64F-9B61-D4A106992978}" type="slidenum">
              <a:rPr lang="en-GB"/>
              <a:pPr>
                <a:defRPr/>
              </a:pPr>
              <a:t>‹Nr.›</a:t>
            </a:fld>
            <a:endParaRPr lang="en-GB"/>
          </a:p>
        </p:txBody>
      </p:sp>
    </p:spTree>
    <p:extLst>
      <p:ext uri="{BB962C8B-B14F-4D97-AF65-F5344CB8AC3E}">
        <p14:creationId xmlns:p14="http://schemas.microsoft.com/office/powerpoint/2010/main" val="281748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88DABEA6-CB9A-584F-8CA3-FA6E76D92839}" type="datetime1">
              <a:rPr lang="en-US" smtClean="0">
                <a:solidFill>
                  <a:srgbClr val="000000"/>
                </a:solidFill>
              </a:rPr>
              <a:t>28/09/17</a:t>
            </a:fld>
            <a:endParaRPr 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CA4E65DE-96D0-1F45-B196-F11C11C6E52F}"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17981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fld id="{1DAE17BB-D9DC-3141-972D-B7AC5C77BEE8}" type="datetime1">
              <a:rPr lang="en-US" smtClean="0">
                <a:solidFill>
                  <a:srgbClr val="000000"/>
                </a:solidFill>
              </a:rPr>
              <a:t>28/09/17</a:t>
            </a:fld>
            <a:endParaRPr 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11B12656-5929-CB44-8A6F-4EA538D6B3A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078654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AD583BE0-9C80-894C-9CA0-938EEAE35887}" type="datetime1">
              <a:rPr lang="en-US" smtClean="0">
                <a:solidFill>
                  <a:srgbClr val="000000"/>
                </a:solidFill>
              </a:rPr>
              <a:t>28/09/17</a:t>
            </a:fld>
            <a:endParaRPr 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F35B09BB-EB2A-9A48-A543-010D6F6C250A}"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556075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B728FD60-0C81-944E-A7FA-C57575D2A631}"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7E00C81-61FD-CE4D-AA9D-AAE215E3C02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19122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79388295-C248-BD4B-B235-8A4D77E247A6}"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ADBF8BC5-52CE-D148-AE5D-FFE24CCBD4E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75771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C51752E5-98B6-8C4D-8DAB-1E41F970702A}"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D48F417-59ED-6F45-8D64-3A3FAE4C602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345071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F50D3BA7-6EBA-DD4C-A990-7FDACB912687}"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EC6E515C-8124-8B43-ACDB-EEEE416FD83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780708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fld id="{DDF189D6-3F0B-E841-B273-ADDFA90B093C}"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2F0F960-FF29-F74E-8D37-7857F9388E8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379609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CC0A6970-907C-A442-B322-2B0D94B2E563}"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2073765F-A382-E248-87D0-7E1CE537F82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30240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805E6152-8D10-6F4B-AB2F-FCE608765F2F}"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3079ACD-A719-C64C-BAB0-FD1524A808DE}"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19830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3"/>
          <p:cNvSpPr>
            <a:spLocks noGrp="1"/>
          </p:cNvSpPr>
          <p:nvPr>
            <p:ph type="dt" sz="half" idx="10"/>
          </p:nvPr>
        </p:nvSpPr>
        <p:spPr/>
        <p:txBody>
          <a:bodyPr/>
          <a:lstStyle>
            <a:lvl1pPr>
              <a:defRPr/>
            </a:lvl1pPr>
          </a:lstStyle>
          <a:p>
            <a:pPr>
              <a:defRPr/>
            </a:pPr>
            <a:fld id="{26C94F1E-1A60-BA40-A347-321E5E6888F2}" type="datetime1">
              <a:rPr lang="en-US" smtClean="0"/>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7" name="Foliennummernplatzhalter 5"/>
          <p:cNvSpPr>
            <a:spLocks noGrp="1"/>
          </p:cNvSpPr>
          <p:nvPr>
            <p:ph type="sldNum" sz="quarter" idx="12"/>
          </p:nvPr>
        </p:nvSpPr>
        <p:spPr/>
        <p:txBody>
          <a:bodyPr/>
          <a:lstStyle>
            <a:lvl1pPr>
              <a:defRPr/>
            </a:lvl1pPr>
          </a:lstStyle>
          <a:p>
            <a:pPr>
              <a:defRPr/>
            </a:pPr>
            <a:fld id="{B169947B-E48C-A14D-948B-A7C57560CD34}" type="slidenum">
              <a:rPr lang="en-GB"/>
              <a:pPr>
                <a:defRPr/>
              </a:pPr>
              <a:t>‹Nr.›</a:t>
            </a:fld>
            <a:endParaRPr lang="en-GB"/>
          </a:p>
        </p:txBody>
      </p:sp>
    </p:spTree>
    <p:extLst>
      <p:ext uri="{BB962C8B-B14F-4D97-AF65-F5344CB8AC3E}">
        <p14:creationId xmlns:p14="http://schemas.microsoft.com/office/powerpoint/2010/main" val="2064203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6CA6604C-299C-FD4C-8692-7735525E92CC}"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2ED875F6-EED4-A44C-B253-6D472CB7F40F}"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00994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C271D17B-A34E-C844-8C70-178B88B54818}" type="datetime1">
              <a:rPr lang="en-US" smtClean="0">
                <a:solidFill>
                  <a:srgbClr val="000000"/>
                </a:solidFill>
              </a:rPr>
              <a:t>28/09/17</a:t>
            </a:fld>
            <a:endParaRPr 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8A04DA49-D9BF-8947-919B-C14B25A556D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30441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fld id="{1DDC2063-E1FD-0D46-A490-7671A63D3E79}" type="datetime1">
              <a:rPr lang="en-US" smtClean="0">
                <a:solidFill>
                  <a:srgbClr val="000000"/>
                </a:solidFill>
              </a:rPr>
              <a:t>28/09/17</a:t>
            </a:fld>
            <a:endParaRPr 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7C7B6C32-C627-9544-ABEB-2C6C610A70A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79567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B0409909-A994-4A44-9E24-AB5FE0E95F91}" type="datetime1">
              <a:rPr lang="en-US" smtClean="0">
                <a:solidFill>
                  <a:srgbClr val="000000"/>
                </a:solidFill>
              </a:rPr>
              <a:t>28/09/17</a:t>
            </a:fld>
            <a:endParaRPr 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5B85F4A-44C6-184F-848C-4E7203E786C1}"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763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A51BBBD5-04DB-F34B-9E97-1F66D5D15306}"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C65F0B-ACAF-6243-A848-5EE2ADAC002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036391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BC3C6F75-EBCB-6D45-8A48-9C25D910D121}"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29D6708-3A68-6749-A032-305971B201E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13774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E39E18B3-1C75-BA45-AE6A-51862CA98AA5}"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059B4F0-7E2B-1A40-8729-92AA97F5E53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08133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7AD71548-8B23-CE47-9600-069B1A9966F3}"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294BC0C1-10D6-464B-91F2-803ED9A54E4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15689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fld id="{FC653239-BAB9-4648-8743-7F1AC5DDF21A}"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2F0F960-FF29-F74E-8D37-7857F9388E8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379609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A32D1939-E168-2B41-925F-7710369FD945}"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2073765F-A382-E248-87D0-7E1CE537F82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3024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3"/>
          <p:cNvSpPr>
            <a:spLocks noGrp="1"/>
          </p:cNvSpPr>
          <p:nvPr>
            <p:ph type="dt" sz="half" idx="10"/>
          </p:nvPr>
        </p:nvSpPr>
        <p:spPr/>
        <p:txBody>
          <a:bodyPr/>
          <a:lstStyle>
            <a:lvl1pPr>
              <a:defRPr/>
            </a:lvl1pPr>
          </a:lstStyle>
          <a:p>
            <a:pPr>
              <a:defRPr/>
            </a:pPr>
            <a:fld id="{46DC6471-E8B2-464D-B5BC-A22525D2FA15}" type="datetime1">
              <a:rPr lang="en-US" smtClean="0"/>
              <a:t>28/09/17</a:t>
            </a:fld>
            <a:endParaRPr lang="en-GB"/>
          </a:p>
        </p:txBody>
      </p:sp>
      <p:sp>
        <p:nvSpPr>
          <p:cNvPr id="8"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9" name="Foliennummernplatzhalter 5"/>
          <p:cNvSpPr>
            <a:spLocks noGrp="1"/>
          </p:cNvSpPr>
          <p:nvPr>
            <p:ph type="sldNum" sz="quarter" idx="12"/>
          </p:nvPr>
        </p:nvSpPr>
        <p:spPr/>
        <p:txBody>
          <a:bodyPr/>
          <a:lstStyle>
            <a:lvl1pPr>
              <a:defRPr/>
            </a:lvl1pPr>
          </a:lstStyle>
          <a:p>
            <a:pPr>
              <a:defRPr/>
            </a:pPr>
            <a:fld id="{1FA42FA6-CD9F-6D45-AA63-8293AD46B85F}" type="slidenum">
              <a:rPr lang="en-GB"/>
              <a:pPr>
                <a:defRPr/>
              </a:pPr>
              <a:t>‹Nr.›</a:t>
            </a:fld>
            <a:endParaRPr lang="en-GB"/>
          </a:p>
        </p:txBody>
      </p:sp>
    </p:spTree>
    <p:extLst>
      <p:ext uri="{BB962C8B-B14F-4D97-AF65-F5344CB8AC3E}">
        <p14:creationId xmlns:p14="http://schemas.microsoft.com/office/powerpoint/2010/main" val="1623310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3E53ECF-9CFB-EF41-9BEE-E10037CDCEFE}"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3079ACD-A719-C64C-BAB0-FD1524A808DE}"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19830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589F2574-CB5F-054E-95A4-C139D2CBE987}"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2ED875F6-EED4-A44C-B253-6D472CB7F40F}"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00994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99FECFCD-B6D9-774F-8170-1176729672D6}" type="datetime1">
              <a:rPr lang="en-US" smtClean="0">
                <a:solidFill>
                  <a:srgbClr val="000000"/>
                </a:solidFill>
              </a:rPr>
              <a:t>28/09/17</a:t>
            </a:fld>
            <a:endParaRPr 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8A04DA49-D9BF-8947-919B-C14B25A556D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30441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fld id="{1D5D834E-6499-AF44-8A42-57D8541D153E}" type="datetime1">
              <a:rPr lang="en-US" smtClean="0">
                <a:solidFill>
                  <a:srgbClr val="000000"/>
                </a:solidFill>
              </a:rPr>
              <a:t>28/09/17</a:t>
            </a:fld>
            <a:endParaRPr 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7C7B6C32-C627-9544-ABEB-2C6C610A70A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79567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2794559A-72D4-F04F-A175-516FCD14EE2F}" type="datetime1">
              <a:rPr lang="en-US" smtClean="0">
                <a:solidFill>
                  <a:srgbClr val="000000"/>
                </a:solidFill>
              </a:rPr>
              <a:t>28/09/17</a:t>
            </a:fld>
            <a:endParaRPr 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5B85F4A-44C6-184F-848C-4E7203E786C1}"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763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EA07FD6D-7E88-894E-99F2-505359983928}"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C65F0B-ACAF-6243-A848-5EE2ADAC002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036391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fld id="{2135E32B-A1ED-B042-A8CE-A63C5E4536F3}" type="datetime1">
              <a:rPr lang="en-US" smtClean="0">
                <a:solidFill>
                  <a:srgbClr val="000000"/>
                </a:solidFill>
              </a:rPr>
              <a:t>28/09/17</a:t>
            </a:fld>
            <a:endParaRPr 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29D6708-3A68-6749-A032-305971B201E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13774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A6326338-40BD-5240-A2EF-6545596161EE}"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059B4F0-7E2B-1A40-8729-92AA97F5E53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08133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EF19B842-927C-074F-AA82-D0EA95071EC5}" type="datetime1">
              <a:rPr lang="en-US" smtClean="0">
                <a:solidFill>
                  <a:srgbClr val="000000"/>
                </a:solidFill>
              </a:rPr>
              <a:t>28/09/17</a:t>
            </a:fld>
            <a:endParaRPr 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Einführung in die Physik fürNebenfächler</a:t>
            </a:r>
            <a:endParaRPr 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294BC0C1-10D6-464B-91F2-803ED9A54E4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15689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F88D5426-D871-4743-BB2F-BC536CDEF8E9}"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77063572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0B77CC37-5D32-7C4B-BA09-A1E86589C013}" type="datetime1">
              <a:rPr lang="en-US" smtClean="0"/>
              <a:t>28/09/17</a:t>
            </a:fld>
            <a:endParaRPr lang="en-GB"/>
          </a:p>
        </p:txBody>
      </p:sp>
      <p:sp>
        <p:nvSpPr>
          <p:cNvPr id="4"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5" name="Foliennummernplatzhalter 5"/>
          <p:cNvSpPr>
            <a:spLocks noGrp="1"/>
          </p:cNvSpPr>
          <p:nvPr>
            <p:ph type="sldNum" sz="quarter" idx="12"/>
          </p:nvPr>
        </p:nvSpPr>
        <p:spPr/>
        <p:txBody>
          <a:bodyPr/>
          <a:lstStyle>
            <a:lvl1pPr>
              <a:defRPr/>
            </a:lvl1pPr>
          </a:lstStyle>
          <a:p>
            <a:pPr>
              <a:defRPr/>
            </a:pPr>
            <a:fld id="{43E3DF9B-FBCA-1F49-98C6-4D340E397296}" type="slidenum">
              <a:rPr lang="en-GB"/>
              <a:pPr>
                <a:defRPr/>
              </a:pPr>
              <a:t>‹Nr.›</a:t>
            </a:fld>
            <a:endParaRPr lang="en-GB"/>
          </a:p>
        </p:txBody>
      </p:sp>
    </p:spTree>
    <p:extLst>
      <p:ext uri="{BB962C8B-B14F-4D97-AF65-F5344CB8AC3E}">
        <p14:creationId xmlns:p14="http://schemas.microsoft.com/office/powerpoint/2010/main" val="26702390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F5582F33-B75A-1442-927B-BB69A82FE2B7}"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65215156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07"/>
          <p:cNvSpPr>
            <a:spLocks noGrp="1" noChangeArrowheads="1"/>
          </p:cNvSpPr>
          <p:nvPr>
            <p:ph type="sldNum" sz="quarter" idx="10"/>
          </p:nvPr>
        </p:nvSpPr>
        <p:spPr>
          <a:ln/>
        </p:spPr>
        <p:txBody>
          <a:bodyPr/>
          <a:lstStyle>
            <a:lvl1pPr>
              <a:defRPr/>
            </a:lvl1pPr>
          </a:lstStyle>
          <a:p>
            <a:pPr>
              <a:defRPr/>
            </a:pPr>
            <a:fld id="{8F97EF82-3F79-574C-8299-6967EFA22222}"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65060922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27038" y="1543050"/>
            <a:ext cx="3986212"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565650" y="1543050"/>
            <a:ext cx="3986213"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107"/>
          <p:cNvSpPr>
            <a:spLocks noGrp="1" noChangeArrowheads="1"/>
          </p:cNvSpPr>
          <p:nvPr>
            <p:ph type="sldNum" sz="quarter" idx="10"/>
          </p:nvPr>
        </p:nvSpPr>
        <p:spPr>
          <a:ln/>
        </p:spPr>
        <p:txBody>
          <a:bodyPr/>
          <a:lstStyle>
            <a:lvl1pPr>
              <a:defRPr/>
            </a:lvl1pPr>
          </a:lstStyle>
          <a:p>
            <a:pPr>
              <a:defRPr/>
            </a:pPr>
            <a:fld id="{46B1044D-F31F-D247-A44E-DE473B2CDD15}"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79094421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107"/>
          <p:cNvSpPr>
            <a:spLocks noGrp="1" noChangeArrowheads="1"/>
          </p:cNvSpPr>
          <p:nvPr>
            <p:ph type="sldNum" sz="quarter" idx="10"/>
          </p:nvPr>
        </p:nvSpPr>
        <p:spPr>
          <a:ln/>
        </p:spPr>
        <p:txBody>
          <a:bodyPr/>
          <a:lstStyle>
            <a:lvl1pPr>
              <a:defRPr/>
            </a:lvl1pPr>
          </a:lstStyle>
          <a:p>
            <a:pPr>
              <a:defRPr/>
            </a:pPr>
            <a:fld id="{C04D0CF2-DDF3-D546-A7DC-40DB529CFBAD}"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68607439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107"/>
          <p:cNvSpPr>
            <a:spLocks noGrp="1" noChangeArrowheads="1"/>
          </p:cNvSpPr>
          <p:nvPr>
            <p:ph type="sldNum" sz="quarter" idx="10"/>
          </p:nvPr>
        </p:nvSpPr>
        <p:spPr>
          <a:ln/>
        </p:spPr>
        <p:txBody>
          <a:bodyPr/>
          <a:lstStyle>
            <a:lvl1pPr>
              <a:defRPr/>
            </a:lvl1pPr>
          </a:lstStyle>
          <a:p>
            <a:pPr>
              <a:defRPr/>
            </a:pPr>
            <a:fld id="{557F9112-25CB-004E-9E0E-631374334E63}"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31975124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7"/>
          <p:cNvSpPr>
            <a:spLocks noGrp="1" noChangeArrowheads="1"/>
          </p:cNvSpPr>
          <p:nvPr>
            <p:ph type="sldNum" sz="quarter" idx="10"/>
          </p:nvPr>
        </p:nvSpPr>
        <p:spPr>
          <a:ln/>
        </p:spPr>
        <p:txBody>
          <a:bodyPr/>
          <a:lstStyle>
            <a:lvl1pPr>
              <a:defRPr/>
            </a:lvl1pPr>
          </a:lstStyle>
          <a:p>
            <a:pPr>
              <a:defRPr/>
            </a:pPr>
            <a:fld id="{F32DCB2C-EB28-A146-9D30-771995451331}"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362462428"/>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7"/>
          <p:cNvSpPr>
            <a:spLocks noGrp="1" noChangeArrowheads="1"/>
          </p:cNvSpPr>
          <p:nvPr>
            <p:ph type="sldNum" sz="quarter" idx="10"/>
          </p:nvPr>
        </p:nvSpPr>
        <p:spPr>
          <a:ln/>
        </p:spPr>
        <p:txBody>
          <a:bodyPr/>
          <a:lstStyle>
            <a:lvl1pPr>
              <a:defRPr/>
            </a:lvl1pPr>
          </a:lstStyle>
          <a:p>
            <a:pPr>
              <a:defRPr/>
            </a:pPr>
            <a:fld id="{0C6111A6-B680-6A4F-887B-B3E77E535C4E}"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400370603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7"/>
          <p:cNvSpPr>
            <a:spLocks noGrp="1" noChangeArrowheads="1"/>
          </p:cNvSpPr>
          <p:nvPr>
            <p:ph type="sldNum" sz="quarter" idx="10"/>
          </p:nvPr>
        </p:nvSpPr>
        <p:spPr>
          <a:ln/>
        </p:spPr>
        <p:txBody>
          <a:bodyPr/>
          <a:lstStyle>
            <a:lvl1pPr>
              <a:defRPr/>
            </a:lvl1pPr>
          </a:lstStyle>
          <a:p>
            <a:pPr>
              <a:defRPr/>
            </a:pPr>
            <a:fld id="{2785B12E-E919-1841-A012-65F4881B19A9}"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1210573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C9C207FD-52EB-EA48-A825-0E5C8EEAE4DF}"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14426695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35738" y="382588"/>
            <a:ext cx="2035175" cy="5954712"/>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27038" y="382588"/>
            <a:ext cx="5956300" cy="59547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2E94150D-C204-2B41-AFA5-834DC4C3B292}"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61090662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C741D7CF-F4E7-8F45-A4E9-8BEFE89BCD8F}" type="datetime1">
              <a:rPr lang="en-US" smtClean="0"/>
              <a:t>28/09/17</a:t>
            </a:fld>
            <a:endParaRPr lang="en-GB"/>
          </a:p>
        </p:txBody>
      </p:sp>
      <p:sp>
        <p:nvSpPr>
          <p:cNvPr id="3"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4" name="Foliennummernplatzhalter 5"/>
          <p:cNvSpPr>
            <a:spLocks noGrp="1"/>
          </p:cNvSpPr>
          <p:nvPr>
            <p:ph type="sldNum" sz="quarter" idx="12"/>
          </p:nvPr>
        </p:nvSpPr>
        <p:spPr/>
        <p:txBody>
          <a:bodyPr/>
          <a:lstStyle>
            <a:lvl1pPr>
              <a:defRPr/>
            </a:lvl1pPr>
          </a:lstStyle>
          <a:p>
            <a:pPr>
              <a:defRPr/>
            </a:pPr>
            <a:fld id="{4560A16F-E293-4340-8BAC-FED068FFD96A}" type="slidenum">
              <a:rPr lang="en-GB"/>
              <a:pPr>
                <a:defRPr/>
              </a:pPr>
              <a:t>‹Nr.›</a:t>
            </a:fld>
            <a:endParaRPr lang="en-GB"/>
          </a:p>
        </p:txBody>
      </p:sp>
    </p:spTree>
    <p:extLst>
      <p:ext uri="{BB962C8B-B14F-4D97-AF65-F5344CB8AC3E}">
        <p14:creationId xmlns:p14="http://schemas.microsoft.com/office/powerpoint/2010/main" val="2857310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74800" y="382588"/>
            <a:ext cx="6996113" cy="64135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427038" y="1543050"/>
            <a:ext cx="3986212" cy="47942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565650" y="1543050"/>
            <a:ext cx="3986213" cy="2320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565650" y="4016375"/>
            <a:ext cx="3986213" cy="2320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107"/>
          <p:cNvSpPr>
            <a:spLocks noGrp="1" noChangeArrowheads="1"/>
          </p:cNvSpPr>
          <p:nvPr>
            <p:ph type="sldNum" sz="quarter" idx="10"/>
          </p:nvPr>
        </p:nvSpPr>
        <p:spPr>
          <a:ln/>
        </p:spPr>
        <p:txBody>
          <a:bodyPr/>
          <a:lstStyle>
            <a:lvl1pPr>
              <a:defRPr/>
            </a:lvl1pPr>
          </a:lstStyle>
          <a:p>
            <a:pPr>
              <a:defRPr/>
            </a:pPr>
            <a:fld id="{5EEE0AE8-270E-1641-82E3-B6F99B55A6D7}"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31188813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90550" y="44450"/>
            <a:ext cx="8229600" cy="490538"/>
          </a:xfrm>
        </p:spPr>
        <p:txBody>
          <a:bodyPr/>
          <a:lstStyle/>
          <a:p>
            <a:r>
              <a:rPr lang="de-DE" smtClean="0"/>
              <a:t>Mastertitelformat bearbeiten</a:t>
            </a:r>
            <a:endParaRPr lang="en-GB"/>
          </a:p>
        </p:txBody>
      </p:sp>
      <p:sp>
        <p:nvSpPr>
          <p:cNvPr id="3" name="Inhaltsplatzhalter 2"/>
          <p:cNvSpPr>
            <a:spLocks noGrp="1"/>
          </p:cNvSpPr>
          <p:nvPr>
            <p:ph sz="quarter" idx="1"/>
          </p:nvPr>
        </p:nvSpPr>
        <p:spPr>
          <a:xfrm>
            <a:off x="457200" y="84772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quarter" idx="2"/>
          </p:nvPr>
        </p:nvSpPr>
        <p:spPr>
          <a:xfrm>
            <a:off x="3238500" y="84772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Inhaltsplatzhalter 4"/>
          <p:cNvSpPr>
            <a:spLocks noGrp="1"/>
          </p:cNvSpPr>
          <p:nvPr>
            <p:ph sz="quarter" idx="3"/>
          </p:nvPr>
        </p:nvSpPr>
        <p:spPr>
          <a:xfrm>
            <a:off x="457200" y="376237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Inhaltsplatzhalter 5"/>
          <p:cNvSpPr>
            <a:spLocks noGrp="1"/>
          </p:cNvSpPr>
          <p:nvPr>
            <p:ph sz="quarter" idx="4"/>
          </p:nvPr>
        </p:nvSpPr>
        <p:spPr>
          <a:xfrm>
            <a:off x="3238500" y="376237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a:xfrm>
            <a:off x="25400" y="6629400"/>
            <a:ext cx="6202363" cy="228600"/>
          </a:xfrm>
          <a:prstGeom prst="rect">
            <a:avLst/>
          </a:prstGeom>
        </p:spPr>
        <p:txBody>
          <a:bodyPr/>
          <a:lstStyle>
            <a:lvl1pPr>
              <a:defRPr/>
            </a:lvl1pPr>
          </a:lstStyle>
          <a:p>
            <a:pPr defTabSz="914400" eaLnBrk="0" hangingPunct="0">
              <a:defRPr/>
            </a:pPr>
            <a:fld id="{4122BAA0-5B84-C34F-A7DF-0A789D9CDB13}" type="datetime1">
              <a:rPr lang="en-US" sz="2000" b="1" smtClean="0">
                <a:solidFill>
                  <a:srgbClr val="FFFFFF"/>
                </a:solidFill>
                <a:latin typeface="Book Antiqua" charset="0"/>
                <a:ea typeface="+mn-ea"/>
                <a:cs typeface="Arial" charset="0"/>
              </a:rPr>
              <a:t>28/09/17</a:t>
            </a:fld>
            <a:endParaRPr lang="en-US" sz="2000" b="1">
              <a:solidFill>
                <a:srgbClr val="FFFFFF"/>
              </a:solidFill>
              <a:latin typeface="Book Antiqua" charset="0"/>
              <a:ea typeface="+mn-ea"/>
              <a:cs typeface="Arial" charset="0"/>
            </a:endParaRPr>
          </a:p>
        </p:txBody>
      </p:sp>
    </p:spTree>
    <p:extLst>
      <p:ext uri="{BB962C8B-B14F-4D97-AF65-F5344CB8AC3E}">
        <p14:creationId xmlns:p14="http://schemas.microsoft.com/office/powerpoint/2010/main" val="299319560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F88D5426-D871-4743-BB2F-BC536CDEF8E9}"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426617768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F5582F33-B75A-1442-927B-BB69A82FE2B7}"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26768375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07"/>
          <p:cNvSpPr>
            <a:spLocks noGrp="1" noChangeArrowheads="1"/>
          </p:cNvSpPr>
          <p:nvPr>
            <p:ph type="sldNum" sz="quarter" idx="10"/>
          </p:nvPr>
        </p:nvSpPr>
        <p:spPr>
          <a:ln/>
        </p:spPr>
        <p:txBody>
          <a:bodyPr/>
          <a:lstStyle>
            <a:lvl1pPr>
              <a:defRPr/>
            </a:lvl1pPr>
          </a:lstStyle>
          <a:p>
            <a:pPr>
              <a:defRPr/>
            </a:pPr>
            <a:fld id="{8F97EF82-3F79-574C-8299-6967EFA22222}"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88909737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27038" y="1543050"/>
            <a:ext cx="3986212"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565650" y="1543050"/>
            <a:ext cx="3986213"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107"/>
          <p:cNvSpPr>
            <a:spLocks noGrp="1" noChangeArrowheads="1"/>
          </p:cNvSpPr>
          <p:nvPr>
            <p:ph type="sldNum" sz="quarter" idx="10"/>
          </p:nvPr>
        </p:nvSpPr>
        <p:spPr>
          <a:ln/>
        </p:spPr>
        <p:txBody>
          <a:bodyPr/>
          <a:lstStyle>
            <a:lvl1pPr>
              <a:defRPr/>
            </a:lvl1pPr>
          </a:lstStyle>
          <a:p>
            <a:pPr>
              <a:defRPr/>
            </a:pPr>
            <a:fld id="{46B1044D-F31F-D247-A44E-DE473B2CDD15}"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223371062"/>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107"/>
          <p:cNvSpPr>
            <a:spLocks noGrp="1" noChangeArrowheads="1"/>
          </p:cNvSpPr>
          <p:nvPr>
            <p:ph type="sldNum" sz="quarter" idx="10"/>
          </p:nvPr>
        </p:nvSpPr>
        <p:spPr>
          <a:ln/>
        </p:spPr>
        <p:txBody>
          <a:bodyPr/>
          <a:lstStyle>
            <a:lvl1pPr>
              <a:defRPr/>
            </a:lvl1pPr>
          </a:lstStyle>
          <a:p>
            <a:pPr>
              <a:defRPr/>
            </a:pPr>
            <a:fld id="{C04D0CF2-DDF3-D546-A7DC-40DB529CFBAD}"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416192234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107"/>
          <p:cNvSpPr>
            <a:spLocks noGrp="1" noChangeArrowheads="1"/>
          </p:cNvSpPr>
          <p:nvPr>
            <p:ph type="sldNum" sz="quarter" idx="10"/>
          </p:nvPr>
        </p:nvSpPr>
        <p:spPr>
          <a:ln/>
        </p:spPr>
        <p:txBody>
          <a:bodyPr/>
          <a:lstStyle>
            <a:lvl1pPr>
              <a:defRPr/>
            </a:lvl1pPr>
          </a:lstStyle>
          <a:p>
            <a:pPr>
              <a:defRPr/>
            </a:pPr>
            <a:fld id="{557F9112-25CB-004E-9E0E-631374334E63}"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41302230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7"/>
          <p:cNvSpPr>
            <a:spLocks noGrp="1" noChangeArrowheads="1"/>
          </p:cNvSpPr>
          <p:nvPr>
            <p:ph type="sldNum" sz="quarter" idx="10"/>
          </p:nvPr>
        </p:nvSpPr>
        <p:spPr>
          <a:ln/>
        </p:spPr>
        <p:txBody>
          <a:bodyPr/>
          <a:lstStyle>
            <a:lvl1pPr>
              <a:defRPr/>
            </a:lvl1pPr>
          </a:lstStyle>
          <a:p>
            <a:pPr>
              <a:defRPr/>
            </a:pPr>
            <a:fld id="{F32DCB2C-EB28-A146-9D30-771995451331}"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56950412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7"/>
          <p:cNvSpPr>
            <a:spLocks noGrp="1" noChangeArrowheads="1"/>
          </p:cNvSpPr>
          <p:nvPr>
            <p:ph type="sldNum" sz="quarter" idx="10"/>
          </p:nvPr>
        </p:nvSpPr>
        <p:spPr>
          <a:ln/>
        </p:spPr>
        <p:txBody>
          <a:bodyPr/>
          <a:lstStyle>
            <a:lvl1pPr>
              <a:defRPr/>
            </a:lvl1pPr>
          </a:lstStyle>
          <a:p>
            <a:pPr>
              <a:defRPr/>
            </a:pPr>
            <a:fld id="{0C6111A6-B680-6A4F-887B-B3E77E535C4E}"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533498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E2F77D54-AC5B-2041-AE78-AB0361F05AB8}" type="datetime1">
              <a:rPr lang="en-US" smtClean="0"/>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7" name="Foliennummernplatzhalter 5"/>
          <p:cNvSpPr>
            <a:spLocks noGrp="1"/>
          </p:cNvSpPr>
          <p:nvPr>
            <p:ph type="sldNum" sz="quarter" idx="12"/>
          </p:nvPr>
        </p:nvSpPr>
        <p:spPr/>
        <p:txBody>
          <a:bodyPr/>
          <a:lstStyle>
            <a:lvl1pPr>
              <a:defRPr/>
            </a:lvl1pPr>
          </a:lstStyle>
          <a:p>
            <a:pPr>
              <a:defRPr/>
            </a:pPr>
            <a:fld id="{4CB7AC6D-D312-4E41-BA9D-37D4F8EB3716}" type="slidenum">
              <a:rPr lang="en-GB"/>
              <a:pPr>
                <a:defRPr/>
              </a:pPr>
              <a:t>‹Nr.›</a:t>
            </a:fld>
            <a:endParaRPr lang="en-GB"/>
          </a:p>
        </p:txBody>
      </p:sp>
    </p:spTree>
    <p:extLst>
      <p:ext uri="{BB962C8B-B14F-4D97-AF65-F5344CB8AC3E}">
        <p14:creationId xmlns:p14="http://schemas.microsoft.com/office/powerpoint/2010/main" val="2854739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7"/>
          <p:cNvSpPr>
            <a:spLocks noGrp="1" noChangeArrowheads="1"/>
          </p:cNvSpPr>
          <p:nvPr>
            <p:ph type="sldNum" sz="quarter" idx="10"/>
          </p:nvPr>
        </p:nvSpPr>
        <p:spPr>
          <a:ln/>
        </p:spPr>
        <p:txBody>
          <a:bodyPr/>
          <a:lstStyle>
            <a:lvl1pPr>
              <a:defRPr/>
            </a:lvl1pPr>
          </a:lstStyle>
          <a:p>
            <a:pPr>
              <a:defRPr/>
            </a:pPr>
            <a:fld id="{2785B12E-E919-1841-A012-65F4881B19A9}"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06647149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C9C207FD-52EB-EA48-A825-0E5C8EEAE4DF}"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4994285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35738" y="382588"/>
            <a:ext cx="2035175" cy="5954712"/>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27038" y="382588"/>
            <a:ext cx="5956300" cy="595471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107"/>
          <p:cNvSpPr>
            <a:spLocks noGrp="1" noChangeArrowheads="1"/>
          </p:cNvSpPr>
          <p:nvPr>
            <p:ph type="sldNum" sz="quarter" idx="10"/>
          </p:nvPr>
        </p:nvSpPr>
        <p:spPr>
          <a:ln/>
        </p:spPr>
        <p:txBody>
          <a:bodyPr/>
          <a:lstStyle>
            <a:lvl1pPr>
              <a:defRPr/>
            </a:lvl1pPr>
          </a:lstStyle>
          <a:p>
            <a:pPr>
              <a:defRPr/>
            </a:pPr>
            <a:fld id="{2E94150D-C204-2B41-AFA5-834DC4C3B292}"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24908852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74800" y="382588"/>
            <a:ext cx="6996113" cy="64135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427038" y="1543050"/>
            <a:ext cx="3986212" cy="47942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565650" y="1543050"/>
            <a:ext cx="3986213" cy="2320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565650" y="4016375"/>
            <a:ext cx="3986213" cy="2320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107"/>
          <p:cNvSpPr>
            <a:spLocks noGrp="1" noChangeArrowheads="1"/>
          </p:cNvSpPr>
          <p:nvPr>
            <p:ph type="sldNum" sz="quarter" idx="10"/>
          </p:nvPr>
        </p:nvSpPr>
        <p:spPr>
          <a:ln/>
        </p:spPr>
        <p:txBody>
          <a:bodyPr/>
          <a:lstStyle>
            <a:lvl1pPr>
              <a:defRPr/>
            </a:lvl1pPr>
          </a:lstStyle>
          <a:p>
            <a:pPr>
              <a:defRPr/>
            </a:pPr>
            <a:fld id="{5EEE0AE8-270E-1641-82E3-B6F99B55A6D7}"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47733231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90550" y="44450"/>
            <a:ext cx="8229600" cy="490538"/>
          </a:xfrm>
        </p:spPr>
        <p:txBody>
          <a:bodyPr/>
          <a:lstStyle/>
          <a:p>
            <a:r>
              <a:rPr lang="de-DE" smtClean="0"/>
              <a:t>Mastertitelformat bearbeiten</a:t>
            </a:r>
            <a:endParaRPr lang="en-GB"/>
          </a:p>
        </p:txBody>
      </p:sp>
      <p:sp>
        <p:nvSpPr>
          <p:cNvPr id="3" name="Inhaltsplatzhalter 2"/>
          <p:cNvSpPr>
            <a:spLocks noGrp="1"/>
          </p:cNvSpPr>
          <p:nvPr>
            <p:ph sz="quarter" idx="1"/>
          </p:nvPr>
        </p:nvSpPr>
        <p:spPr>
          <a:xfrm>
            <a:off x="457200" y="84772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quarter" idx="2"/>
          </p:nvPr>
        </p:nvSpPr>
        <p:spPr>
          <a:xfrm>
            <a:off x="3238500" y="84772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Inhaltsplatzhalter 4"/>
          <p:cNvSpPr>
            <a:spLocks noGrp="1"/>
          </p:cNvSpPr>
          <p:nvPr>
            <p:ph sz="quarter" idx="3"/>
          </p:nvPr>
        </p:nvSpPr>
        <p:spPr>
          <a:xfrm>
            <a:off x="457200" y="376237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Inhaltsplatzhalter 5"/>
          <p:cNvSpPr>
            <a:spLocks noGrp="1"/>
          </p:cNvSpPr>
          <p:nvPr>
            <p:ph sz="quarter" idx="4"/>
          </p:nvPr>
        </p:nvSpPr>
        <p:spPr>
          <a:xfrm>
            <a:off x="3238500" y="3762375"/>
            <a:ext cx="2628900" cy="276225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a:xfrm>
            <a:off x="25400" y="6629400"/>
            <a:ext cx="6202363" cy="228600"/>
          </a:xfrm>
          <a:prstGeom prst="rect">
            <a:avLst/>
          </a:prstGeom>
        </p:spPr>
        <p:txBody>
          <a:bodyPr/>
          <a:lstStyle>
            <a:lvl1pPr>
              <a:defRPr/>
            </a:lvl1pPr>
          </a:lstStyle>
          <a:p>
            <a:pPr defTabSz="914400" eaLnBrk="0" hangingPunct="0">
              <a:defRPr/>
            </a:pPr>
            <a:r>
              <a:rPr lang="en-US" sz="2000" b="1">
                <a:solidFill>
                  <a:srgbClr val="FFFFFF"/>
                </a:solidFill>
                <a:latin typeface="Book Antiqua" charset="0"/>
                <a:ea typeface="+mn-ea"/>
                <a:cs typeface="Arial" charset="0"/>
              </a:rPr>
              <a:t>STEREO/SEPT Status Summary</a:t>
            </a:r>
          </a:p>
        </p:txBody>
      </p:sp>
    </p:spTree>
    <p:extLst>
      <p:ext uri="{BB962C8B-B14F-4D97-AF65-F5344CB8AC3E}">
        <p14:creationId xmlns:p14="http://schemas.microsoft.com/office/powerpoint/2010/main" val="189008341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DE180A35-97D1-3E4E-8C51-08E6A1ACAEB5}"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DE924D04-DA10-5D4D-9D11-0AB090C966D3}" type="slidenum">
              <a:rPr lang="en-GB"/>
              <a:pPr>
                <a:defRPr/>
              </a:pPr>
              <a:t>‹Nr.›</a:t>
            </a:fld>
            <a:endParaRPr lang="en-GB"/>
          </a:p>
        </p:txBody>
      </p:sp>
    </p:spTree>
    <p:extLst>
      <p:ext uri="{BB962C8B-B14F-4D97-AF65-F5344CB8AC3E}">
        <p14:creationId xmlns:p14="http://schemas.microsoft.com/office/powerpoint/2010/main" val="1823148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A66B386-6CEF-084C-81F7-91A3401EE4E5}"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C9B7D92B-0C71-264C-84E6-413F0D5958B5}" type="slidenum">
              <a:rPr lang="en-GB"/>
              <a:pPr>
                <a:defRPr/>
              </a:pPr>
              <a:t>‹Nr.›</a:t>
            </a:fld>
            <a:endParaRPr lang="en-GB"/>
          </a:p>
        </p:txBody>
      </p:sp>
    </p:spTree>
    <p:extLst>
      <p:ext uri="{BB962C8B-B14F-4D97-AF65-F5344CB8AC3E}">
        <p14:creationId xmlns:p14="http://schemas.microsoft.com/office/powerpoint/2010/main" val="416960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F4FC2F00-5438-4643-BE88-575CF1354E99}"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9D15BABA-184C-A64F-9B61-D4A106992978}" type="slidenum">
              <a:rPr lang="en-GB"/>
              <a:pPr>
                <a:defRPr/>
              </a:pPr>
              <a:t>‹Nr.›</a:t>
            </a:fld>
            <a:endParaRPr lang="en-GB"/>
          </a:p>
        </p:txBody>
      </p:sp>
    </p:spTree>
    <p:extLst>
      <p:ext uri="{BB962C8B-B14F-4D97-AF65-F5344CB8AC3E}">
        <p14:creationId xmlns:p14="http://schemas.microsoft.com/office/powerpoint/2010/main" val="554702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3"/>
          <p:cNvSpPr>
            <a:spLocks noGrp="1"/>
          </p:cNvSpPr>
          <p:nvPr>
            <p:ph type="dt" sz="half" idx="10"/>
          </p:nvPr>
        </p:nvSpPr>
        <p:spPr/>
        <p:txBody>
          <a:bodyPr/>
          <a:lstStyle>
            <a:lvl1pPr>
              <a:defRPr/>
            </a:lvl1pPr>
          </a:lstStyle>
          <a:p>
            <a:pPr>
              <a:defRPr/>
            </a:pPr>
            <a:fld id="{26C94F1E-1A60-BA40-A347-321E5E6888F2}"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B169947B-E48C-A14D-948B-A7C57560CD34}" type="slidenum">
              <a:rPr lang="en-GB"/>
              <a:pPr>
                <a:defRPr/>
              </a:pPr>
              <a:t>‹Nr.›</a:t>
            </a:fld>
            <a:endParaRPr lang="en-GB"/>
          </a:p>
        </p:txBody>
      </p:sp>
    </p:spTree>
    <p:extLst>
      <p:ext uri="{BB962C8B-B14F-4D97-AF65-F5344CB8AC3E}">
        <p14:creationId xmlns:p14="http://schemas.microsoft.com/office/powerpoint/2010/main" val="3496170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3"/>
          <p:cNvSpPr>
            <a:spLocks noGrp="1"/>
          </p:cNvSpPr>
          <p:nvPr>
            <p:ph type="dt" sz="half" idx="10"/>
          </p:nvPr>
        </p:nvSpPr>
        <p:spPr/>
        <p:txBody>
          <a:bodyPr/>
          <a:lstStyle>
            <a:lvl1pPr>
              <a:defRPr/>
            </a:lvl1pPr>
          </a:lstStyle>
          <a:p>
            <a:pPr>
              <a:defRPr/>
            </a:pPr>
            <a:fld id="{46DC6471-E8B2-464D-B5BC-A22525D2FA15}" type="datetime1">
              <a:rPr lang="en-US" smtClean="0"/>
              <a:pPr>
                <a:defRPr/>
              </a:pPr>
              <a:t>28/09/17</a:t>
            </a:fld>
            <a:endParaRPr lang="en-GB"/>
          </a:p>
        </p:txBody>
      </p:sp>
      <p:sp>
        <p:nvSpPr>
          <p:cNvPr id="8"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pPr>
              <a:defRPr/>
            </a:pPr>
            <a:fld id="{1FA42FA6-CD9F-6D45-AA63-8293AD46B85F}" type="slidenum">
              <a:rPr lang="en-GB"/>
              <a:pPr>
                <a:defRPr/>
              </a:pPr>
              <a:t>‹Nr.›</a:t>
            </a:fld>
            <a:endParaRPr lang="en-GB"/>
          </a:p>
        </p:txBody>
      </p:sp>
    </p:spTree>
    <p:extLst>
      <p:ext uri="{BB962C8B-B14F-4D97-AF65-F5344CB8AC3E}">
        <p14:creationId xmlns:p14="http://schemas.microsoft.com/office/powerpoint/2010/main" val="2973548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GB"/>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6FD243DA-7262-1246-B968-B5C3A71FA93F}" type="datetime1">
              <a:rPr lang="en-US" smtClean="0"/>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t>Einführung in die Physik fürNebenfächler</a:t>
            </a:r>
            <a:endParaRPr lang="en-GB"/>
          </a:p>
        </p:txBody>
      </p:sp>
      <p:sp>
        <p:nvSpPr>
          <p:cNvPr id="7" name="Foliennummernplatzhalter 5"/>
          <p:cNvSpPr>
            <a:spLocks noGrp="1"/>
          </p:cNvSpPr>
          <p:nvPr>
            <p:ph type="sldNum" sz="quarter" idx="12"/>
          </p:nvPr>
        </p:nvSpPr>
        <p:spPr/>
        <p:txBody>
          <a:bodyPr/>
          <a:lstStyle>
            <a:lvl1pPr>
              <a:defRPr/>
            </a:lvl1pPr>
          </a:lstStyle>
          <a:p>
            <a:pPr>
              <a:defRPr/>
            </a:pPr>
            <a:fld id="{0D87E6A6-AA30-FD4E-A947-B6B65E798E7D}" type="slidenum">
              <a:rPr lang="en-GB"/>
              <a:pPr>
                <a:defRPr/>
              </a:pPr>
              <a:t>‹Nr.›</a:t>
            </a:fld>
            <a:endParaRPr lang="en-GB"/>
          </a:p>
        </p:txBody>
      </p:sp>
    </p:spTree>
    <p:extLst>
      <p:ext uri="{BB962C8B-B14F-4D97-AF65-F5344CB8AC3E}">
        <p14:creationId xmlns:p14="http://schemas.microsoft.com/office/powerpoint/2010/main" val="3875718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0B77CC37-5D32-7C4B-BA09-A1E86589C013}" type="datetime1">
              <a:rPr lang="en-US" smtClean="0"/>
              <a:pPr>
                <a:defRPr/>
              </a:pPr>
              <a:t>28/09/17</a:t>
            </a:fld>
            <a:endParaRPr lang="en-GB"/>
          </a:p>
        </p:txBody>
      </p:sp>
      <p:sp>
        <p:nvSpPr>
          <p:cNvPr id="4"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pPr>
              <a:defRPr/>
            </a:pPr>
            <a:fld id="{43E3DF9B-FBCA-1F49-98C6-4D340E397296}" type="slidenum">
              <a:rPr lang="en-GB"/>
              <a:pPr>
                <a:defRPr/>
              </a:pPr>
              <a:t>‹Nr.›</a:t>
            </a:fld>
            <a:endParaRPr lang="en-GB"/>
          </a:p>
        </p:txBody>
      </p:sp>
    </p:spTree>
    <p:extLst>
      <p:ext uri="{BB962C8B-B14F-4D97-AF65-F5344CB8AC3E}">
        <p14:creationId xmlns:p14="http://schemas.microsoft.com/office/powerpoint/2010/main" val="1334804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C741D7CF-F4E7-8F45-A4E9-8BEFE89BCD8F}" type="datetime1">
              <a:rPr lang="en-US" smtClean="0"/>
              <a:pPr>
                <a:defRPr/>
              </a:pPr>
              <a:t>28/09/17</a:t>
            </a:fld>
            <a:endParaRPr lang="en-GB"/>
          </a:p>
        </p:txBody>
      </p:sp>
      <p:sp>
        <p:nvSpPr>
          <p:cNvPr id="3"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pPr>
              <a:defRPr/>
            </a:pPr>
            <a:fld id="{4560A16F-E293-4340-8BAC-FED068FFD96A}" type="slidenum">
              <a:rPr lang="en-GB"/>
              <a:pPr>
                <a:defRPr/>
              </a:pPr>
              <a:t>‹Nr.›</a:t>
            </a:fld>
            <a:endParaRPr lang="en-GB"/>
          </a:p>
        </p:txBody>
      </p:sp>
    </p:spTree>
    <p:extLst>
      <p:ext uri="{BB962C8B-B14F-4D97-AF65-F5344CB8AC3E}">
        <p14:creationId xmlns:p14="http://schemas.microsoft.com/office/powerpoint/2010/main" val="1076240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E2F77D54-AC5B-2041-AE78-AB0361F05AB8}"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4CB7AC6D-D312-4E41-BA9D-37D4F8EB3716}" type="slidenum">
              <a:rPr lang="en-GB"/>
              <a:pPr>
                <a:defRPr/>
              </a:pPr>
              <a:t>‹Nr.›</a:t>
            </a:fld>
            <a:endParaRPr lang="en-GB"/>
          </a:p>
        </p:txBody>
      </p:sp>
    </p:spTree>
    <p:extLst>
      <p:ext uri="{BB962C8B-B14F-4D97-AF65-F5344CB8AC3E}">
        <p14:creationId xmlns:p14="http://schemas.microsoft.com/office/powerpoint/2010/main" val="26048691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GB"/>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6FD243DA-7262-1246-B968-B5C3A71FA93F}"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0D87E6A6-AA30-FD4E-A947-B6B65E798E7D}" type="slidenum">
              <a:rPr lang="en-GB"/>
              <a:pPr>
                <a:defRPr/>
              </a:pPr>
              <a:t>‹Nr.›</a:t>
            </a:fld>
            <a:endParaRPr lang="en-GB"/>
          </a:p>
        </p:txBody>
      </p:sp>
    </p:spTree>
    <p:extLst>
      <p:ext uri="{BB962C8B-B14F-4D97-AF65-F5344CB8AC3E}">
        <p14:creationId xmlns:p14="http://schemas.microsoft.com/office/powerpoint/2010/main" val="1925461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8D44D55D-5D92-8E48-9149-46404906C24F}"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648D68C3-24D0-4C4C-8FBC-6DCFC2796D5A}" type="slidenum">
              <a:rPr lang="en-GB"/>
              <a:pPr>
                <a:defRPr/>
              </a:pPr>
              <a:t>‹Nr.›</a:t>
            </a:fld>
            <a:endParaRPr lang="en-GB"/>
          </a:p>
        </p:txBody>
      </p:sp>
    </p:spTree>
    <p:extLst>
      <p:ext uri="{BB962C8B-B14F-4D97-AF65-F5344CB8AC3E}">
        <p14:creationId xmlns:p14="http://schemas.microsoft.com/office/powerpoint/2010/main" val="1260380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192F1A2B-F68E-294F-9C38-E167AB3C4139}"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01D12861-47B2-524C-AEA5-6FBEC9192D67}" type="slidenum">
              <a:rPr lang="en-GB"/>
              <a:pPr>
                <a:defRPr/>
              </a:pPr>
              <a:t>‹Nr.›</a:t>
            </a:fld>
            <a:endParaRPr lang="en-GB"/>
          </a:p>
        </p:txBody>
      </p:sp>
    </p:spTree>
    <p:extLst>
      <p:ext uri="{BB962C8B-B14F-4D97-AF65-F5344CB8AC3E}">
        <p14:creationId xmlns:p14="http://schemas.microsoft.com/office/powerpoint/2010/main" val="576521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DE180A35-97D1-3E4E-8C51-08E6A1ACAEB5}"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DE924D04-DA10-5D4D-9D11-0AB090C966D3}" type="slidenum">
              <a:rPr lang="en-GB"/>
              <a:pPr>
                <a:defRPr/>
              </a:pPr>
              <a:t>‹Nr.›</a:t>
            </a:fld>
            <a:endParaRPr lang="en-GB"/>
          </a:p>
        </p:txBody>
      </p:sp>
    </p:spTree>
    <p:extLst>
      <p:ext uri="{BB962C8B-B14F-4D97-AF65-F5344CB8AC3E}">
        <p14:creationId xmlns:p14="http://schemas.microsoft.com/office/powerpoint/2010/main" val="7007193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A66B386-6CEF-084C-81F7-91A3401EE4E5}"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C9B7D92B-0C71-264C-84E6-413F0D5958B5}" type="slidenum">
              <a:rPr lang="en-GB"/>
              <a:pPr>
                <a:defRPr/>
              </a:pPr>
              <a:t>‹Nr.›</a:t>
            </a:fld>
            <a:endParaRPr lang="en-GB"/>
          </a:p>
        </p:txBody>
      </p:sp>
    </p:spTree>
    <p:extLst>
      <p:ext uri="{BB962C8B-B14F-4D97-AF65-F5344CB8AC3E}">
        <p14:creationId xmlns:p14="http://schemas.microsoft.com/office/powerpoint/2010/main" val="2160640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F4FC2F00-5438-4643-BE88-575CF1354E99}" type="datetime1">
              <a:rPr lang="en-US" smtClean="0"/>
              <a:pPr>
                <a:defRPr/>
              </a:pPr>
              <a:t>28/09/17</a:t>
            </a:fld>
            <a:endParaRPr lang="en-GB"/>
          </a:p>
        </p:txBody>
      </p:sp>
      <p:sp>
        <p:nvSpPr>
          <p:cNvPr id="5"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9D15BABA-184C-A64F-9B61-D4A106992978}" type="slidenum">
              <a:rPr lang="en-GB"/>
              <a:pPr>
                <a:defRPr/>
              </a:pPr>
              <a:t>‹Nr.›</a:t>
            </a:fld>
            <a:endParaRPr lang="en-GB"/>
          </a:p>
        </p:txBody>
      </p:sp>
    </p:spTree>
    <p:extLst>
      <p:ext uri="{BB962C8B-B14F-4D97-AF65-F5344CB8AC3E}">
        <p14:creationId xmlns:p14="http://schemas.microsoft.com/office/powerpoint/2010/main" val="3275922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3"/>
          <p:cNvSpPr>
            <a:spLocks noGrp="1"/>
          </p:cNvSpPr>
          <p:nvPr>
            <p:ph type="dt" sz="half" idx="10"/>
          </p:nvPr>
        </p:nvSpPr>
        <p:spPr/>
        <p:txBody>
          <a:bodyPr/>
          <a:lstStyle>
            <a:lvl1pPr>
              <a:defRPr/>
            </a:lvl1pPr>
          </a:lstStyle>
          <a:p>
            <a:pPr>
              <a:defRPr/>
            </a:pPr>
            <a:fld id="{26C94F1E-1A60-BA40-A347-321E5E6888F2}" type="datetime1">
              <a:rPr lang="en-US" smtClean="0"/>
              <a:pPr>
                <a:defRPr/>
              </a:pPr>
              <a:t>28/09/17</a:t>
            </a:fld>
            <a:endParaRPr lang="en-GB"/>
          </a:p>
        </p:txBody>
      </p:sp>
      <p:sp>
        <p:nvSpPr>
          <p:cNvPr id="6" name="Fußzeilenplatzhalt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B169947B-E48C-A14D-948B-A7C57560CD34}" type="slidenum">
              <a:rPr lang="en-GB"/>
              <a:pPr>
                <a:defRPr/>
              </a:pPr>
              <a:t>‹Nr.›</a:t>
            </a:fld>
            <a:endParaRPr lang="en-GB"/>
          </a:p>
        </p:txBody>
      </p:sp>
    </p:spTree>
    <p:extLst>
      <p:ext uri="{BB962C8B-B14F-4D97-AF65-F5344CB8AC3E}">
        <p14:creationId xmlns:p14="http://schemas.microsoft.com/office/powerpoint/2010/main" val="60384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jpeg"/><Relationship Id="rId9" Type="http://schemas.openxmlformats.org/officeDocument/2006/relationships/image" Target="../media/image6.png"/><Relationship Id="rId10"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3.xml"/><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theme" Target="../theme/theme7.xml"/><Relationship Id="rId15" Type="http://schemas.openxmlformats.org/officeDocument/2006/relationships/image" Target="../media/image13.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8.xml"/><Relationship Id="rId15" Type="http://schemas.openxmlformats.org/officeDocument/2006/relationships/image" Target="../media/image13.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endParaRPr lang="en-GB"/>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172A9D8-4E67-6F46-A23A-88CE02223F19}" type="datetime1">
              <a:rPr lang="en-US" smtClean="0"/>
              <a:t>28/09/17</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GB" smtClean="0"/>
              <a:t>Einführung in die Physik fürNebenfächler</a:t>
            </a:r>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66192DC-E8FA-D144-BE9C-742F830FF1D4}"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endParaRPr lang="en-GB"/>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172A9D8-4E67-6F46-A23A-88CE02223F19}" type="datetime1">
              <a:rPr lang="en-US" smtClean="0"/>
              <a:pPr>
                <a:defRPr/>
              </a:pPr>
              <a:t>28/09/17</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66192DC-E8FA-D144-BE9C-742F830FF1D4}" type="slidenum">
              <a:rPr lang="en-GB"/>
              <a:pPr>
                <a:defRPr/>
              </a:pPr>
              <a:t>‹Nr.›</a:t>
            </a:fld>
            <a:endParaRPr lang="en-GB"/>
          </a:p>
        </p:txBody>
      </p:sp>
    </p:spTree>
    <p:extLst>
      <p:ext uri="{BB962C8B-B14F-4D97-AF65-F5344CB8AC3E}">
        <p14:creationId xmlns:p14="http://schemas.microsoft.com/office/powerpoint/2010/main" val="3525208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0" y="0"/>
            <a:ext cx="9144000" cy="6858000"/>
          </a:xfrm>
          <a:prstGeom prst="rect">
            <a:avLst/>
          </a:prstGeom>
          <a:solidFill>
            <a:srgbClr val="3F50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GB">
              <a:solidFill>
                <a:srgbClr val="000000"/>
              </a:solidFill>
              <a:latin typeface="Calibri" charset="0"/>
              <a:cs typeface="Arial" charset="0"/>
            </a:endParaRPr>
          </a:p>
        </p:txBody>
      </p:sp>
      <p:sp>
        <p:nvSpPr>
          <p:cNvPr id="1331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a:endParaRPr lang="en-GB">
              <a:solidFill>
                <a:srgbClr val="000000"/>
              </a:solidFill>
              <a:latin typeface="Calibri" charset="0"/>
              <a:cs typeface="Arial" charset="0"/>
            </a:endParaRPr>
          </a:p>
        </p:txBody>
      </p:sp>
      <p:sp>
        <p:nvSpPr>
          <p:cNvPr id="10" name="Text Box 7"/>
          <p:cNvSpPr txBox="1">
            <a:spLocks noChangeArrowheads="1"/>
          </p:cNvSpPr>
          <p:nvPr/>
        </p:nvSpPr>
        <p:spPr bwMode="auto">
          <a:xfrm>
            <a:off x="0" y="0"/>
            <a:ext cx="9144000" cy="936625"/>
          </a:xfrm>
          <a:prstGeom prst="rect">
            <a:avLst/>
          </a:prstGeom>
          <a:gradFill rotWithShape="1">
            <a:gsLst>
              <a:gs pos="0">
                <a:schemeClr val="tx1"/>
              </a:gs>
              <a:gs pos="100000">
                <a:srgbClr val="122355"/>
              </a:gs>
            </a:gsLst>
            <a:lin ang="5400000" scaled="1"/>
          </a:gradFill>
          <a:ln w="9525">
            <a:noFill/>
            <a:miter lim="800000"/>
            <a:headEnd/>
            <a:tailEnd/>
          </a:ln>
          <a:effectLst/>
        </p:spPr>
        <p:txBody>
          <a:bodyPr wrap="none"/>
          <a:lstStyle>
            <a:lvl1pPr marL="711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ct val="50000"/>
              </a:spcBef>
              <a:defRPr/>
            </a:pPr>
            <a:r>
              <a:rPr lang="de-DE" sz="2600" b="1" smtClean="0">
                <a:solidFill>
                  <a:srgbClr val="FFFFFF"/>
                </a:solidFill>
                <a:effectLst>
                  <a:outerShdw blurRad="38100" dist="38100" dir="2700000" algn="tl">
                    <a:srgbClr val="EEECE1"/>
                  </a:outerShdw>
                </a:effectLst>
                <a:latin typeface="Calibri" charset="0"/>
                <a:cs typeface="Arial" charset="0"/>
              </a:rPr>
              <a:t> </a:t>
            </a:r>
          </a:p>
        </p:txBody>
      </p:sp>
      <p:sp>
        <p:nvSpPr>
          <p:cNvPr id="13" name="Abgerundetes Rechteck 12"/>
          <p:cNvSpPr/>
          <p:nvPr/>
        </p:nvSpPr>
        <p:spPr>
          <a:xfrm>
            <a:off x="144463" y="6137275"/>
            <a:ext cx="8855075" cy="576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de-DE">
              <a:solidFill>
                <a:prstClr val="white"/>
              </a:solidFill>
            </a:endParaRPr>
          </a:p>
        </p:txBody>
      </p:sp>
      <p:pic>
        <p:nvPicPr>
          <p:cNvPr id="13318" name="Picture 8" descr="AER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6323013"/>
            <a:ext cx="557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ATI-Logo_Small_9x5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0" y="6286500"/>
            <a:ext cx="5508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cau-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7063" y="6323013"/>
            <a:ext cx="644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Bild70m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7200" y="6249988"/>
            <a:ext cx="3794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 descr="DLR_bl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325" y="6249988"/>
            <a:ext cx="4365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 descr="HPA_E_COL_BLK_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6063" y="6249988"/>
            <a:ext cx="4556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 descr="IFJ-Logo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525" y="6249988"/>
            <a:ext cx="403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Grafik 33" descr="HAMLET_logo_Transparent.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463" y="1444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8"/>
          <p:cNvSpPr>
            <a:spLocks noChangeArrowheads="1"/>
          </p:cNvSpPr>
          <p:nvPr/>
        </p:nvSpPr>
        <p:spPr bwMode="auto">
          <a:xfrm>
            <a:off x="0" y="917575"/>
            <a:ext cx="9144000" cy="36513"/>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GB">
              <a:solidFill>
                <a:srgbClr val="000000"/>
              </a:solidFill>
              <a:latin typeface="Calibri" charset="0"/>
              <a:cs typeface="Arial" charset="0"/>
            </a:endParaRPr>
          </a:p>
        </p:txBody>
      </p:sp>
      <p:grpSp>
        <p:nvGrpSpPr>
          <p:cNvPr id="13327" name="Gruppieren 40"/>
          <p:cNvGrpSpPr>
            <a:grpSpLocks/>
          </p:cNvGrpSpPr>
          <p:nvPr/>
        </p:nvGrpSpPr>
        <p:grpSpPr bwMode="auto">
          <a:xfrm>
            <a:off x="144463" y="1079500"/>
            <a:ext cx="8855075" cy="4914900"/>
            <a:chOff x="144000" y="1280700"/>
            <a:chExt cx="8856000" cy="4914000"/>
          </a:xfrm>
        </p:grpSpPr>
        <p:sp>
          <p:nvSpPr>
            <p:cNvPr id="37" name="Abgerundetes Rechteck 36"/>
            <p:cNvSpPr/>
            <p:nvPr/>
          </p:nvSpPr>
          <p:spPr>
            <a:xfrm>
              <a:off x="144000" y="5618544"/>
              <a:ext cx="8856000" cy="57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de-DE">
                <a:solidFill>
                  <a:prstClr val="white"/>
                </a:solidFill>
              </a:endParaRPr>
            </a:p>
          </p:txBody>
        </p:sp>
        <p:sp>
          <p:nvSpPr>
            <p:cNvPr id="38" name="Abgerundetes Rechteck 37"/>
            <p:cNvSpPr/>
            <p:nvPr/>
          </p:nvSpPr>
          <p:spPr>
            <a:xfrm>
              <a:off x="144000" y="1280700"/>
              <a:ext cx="8856000" cy="5761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de-DE">
                <a:solidFill>
                  <a:prstClr val="white"/>
                </a:solidFill>
              </a:endParaRPr>
            </a:p>
          </p:txBody>
        </p:sp>
        <p:sp>
          <p:nvSpPr>
            <p:cNvPr id="39" name="Rechteck 38"/>
            <p:cNvSpPr/>
            <p:nvPr/>
          </p:nvSpPr>
          <p:spPr>
            <a:xfrm>
              <a:off x="144000" y="1512433"/>
              <a:ext cx="8856000" cy="4450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de-DE">
                <a:solidFill>
                  <a:prstClr val="white"/>
                </a:solidFill>
              </a:endParaRPr>
            </a:p>
          </p:txBody>
        </p:sp>
      </p:grpSp>
      <p:sp>
        <p:nvSpPr>
          <p:cNvPr id="33" name="Textfeld 32"/>
          <p:cNvSpPr txBox="1"/>
          <p:nvPr userDrawn="1"/>
        </p:nvSpPr>
        <p:spPr>
          <a:xfrm>
            <a:off x="3455988" y="144463"/>
            <a:ext cx="5543550" cy="63976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GB" sz="1200" b="1" smtClean="0">
                <a:solidFill>
                  <a:srgbClr val="FFFFFF"/>
                </a:solidFill>
                <a:latin typeface="Calibri" charset="0"/>
                <a:cs typeface="Arial" charset="0"/>
              </a:rPr>
              <a:t>5</a:t>
            </a:r>
            <a:r>
              <a:rPr lang="en-GB" sz="1200" b="1" baseline="30000" smtClean="0">
                <a:solidFill>
                  <a:srgbClr val="FFFFFF"/>
                </a:solidFill>
                <a:latin typeface="Calibri" charset="0"/>
                <a:cs typeface="Arial" charset="0"/>
              </a:rPr>
              <a:t>th</a:t>
            </a:r>
            <a:r>
              <a:rPr lang="en-GB" sz="1200" b="1" smtClean="0">
                <a:solidFill>
                  <a:srgbClr val="FFFFFF"/>
                </a:solidFill>
                <a:latin typeface="Calibri" charset="0"/>
                <a:cs typeface="Arial" charset="0"/>
              </a:rPr>
              <a:t> HAMLET Public Outreach Event</a:t>
            </a:r>
          </a:p>
          <a:p>
            <a:pPr algn="r" defTabSz="914400" eaLnBrk="1" hangingPunct="1">
              <a:defRPr/>
            </a:pPr>
            <a:r>
              <a:rPr lang="en-GB" sz="1200" b="1" smtClean="0">
                <a:solidFill>
                  <a:srgbClr val="FFFFFF"/>
                </a:solidFill>
                <a:latin typeface="Calibri" charset="0"/>
                <a:cs typeface="Arial" charset="0"/>
              </a:rPr>
              <a:t>Rheinbach, 15 September 2011</a:t>
            </a:r>
          </a:p>
          <a:p>
            <a:pPr algn="r" defTabSz="914400" eaLnBrk="1" hangingPunct="1">
              <a:defRPr/>
            </a:pPr>
            <a:fld id="{0EAB394F-C4BC-F249-81EF-4AFFA083910A}" type="slidenum">
              <a:rPr lang="en-GB" sz="1200" b="1" smtClean="0">
                <a:solidFill>
                  <a:srgbClr val="FFFFFF"/>
                </a:solidFill>
                <a:latin typeface="Calibri" charset="0"/>
                <a:cs typeface="Arial" charset="0"/>
              </a:rPr>
              <a:pPr algn="r" defTabSz="914400" eaLnBrk="1" hangingPunct="1">
                <a:defRPr/>
              </a:pPr>
              <a:t>‹Nr.›</a:t>
            </a:fld>
            <a:endParaRPr lang="en-GB" sz="1200" b="1" smtClean="0">
              <a:solidFill>
                <a:srgbClr val="FFFFFF"/>
              </a:solidFill>
              <a:latin typeface="Calibri" charset="0"/>
              <a:cs typeface="Arial" charset="0"/>
            </a:endParaRPr>
          </a:p>
        </p:txBody>
      </p:sp>
    </p:spTree>
  </p:cSld>
  <p:clrMap bg1="lt1" tx1="dk1" bg2="lt2" tx2="dk2" accent1="accent1" accent2="accent2" accent3="accent3" accent4="accent4" accent5="accent5" accent6="accent6" hlink="hlink" folHlink="folHlink"/>
  <p:sldLayoutIdLst>
    <p:sldLayoutId id="2147483723" r:id="rId1"/>
    <p:sldLayoutId id="2147483808" r:id="rId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338" name="Bild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elplatzhalter 1"/>
          <p:cNvSpPr>
            <a:spLocks noGrp="1"/>
          </p:cNvSpPr>
          <p:nvPr>
            <p:ph type="title"/>
          </p:nvPr>
        </p:nvSpPr>
        <p:spPr bwMode="auto">
          <a:xfrm>
            <a:off x="1154113" y="-12700"/>
            <a:ext cx="57038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4340" name="Textplatzhalter 2"/>
          <p:cNvSpPr>
            <a:spLocks noGrp="1"/>
          </p:cNvSpPr>
          <p:nvPr>
            <p:ph type="body" idx="1"/>
          </p:nvPr>
        </p:nvSpPr>
        <p:spPr bwMode="auto">
          <a:xfrm>
            <a:off x="457200" y="966788"/>
            <a:ext cx="82296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0E05E90B-4B0A-054A-9C1B-B3F826E1B9C3}" type="datetime1">
              <a:rPr lang="en-US" smtClean="0"/>
              <a:t>28/09/17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r>
              <a:rPr lang="de-DE" smtClean="0"/>
              <a:t>Einführung in die Physik fürNebenfächler</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05F676A0-7A64-7B4F-8829-2F4397A0156E}" type="slidenum">
              <a:rPr lang="de-DE"/>
              <a:pPr>
                <a:defRPr/>
              </a:pPr>
              <a:t>‹Nr.›</a:t>
            </a:fld>
            <a:endParaRPr lang="de-DE"/>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latin typeface="Calibri"/>
            </a:endParaRPr>
          </a:p>
        </p:txBody>
      </p:sp>
      <p:grpSp>
        <p:nvGrpSpPr>
          <p:cNvPr id="14345" name="Gruppierung 10"/>
          <p:cNvGrpSpPr>
            <a:grpSpLocks/>
          </p:cNvGrpSpPr>
          <p:nvPr userDrawn="1"/>
        </p:nvGrpSpPr>
        <p:grpSpPr bwMode="auto">
          <a:xfrm>
            <a:off x="6858000" y="-25400"/>
            <a:ext cx="2286000" cy="762000"/>
            <a:chOff x="6858000" y="0"/>
            <a:chExt cx="2286000" cy="762000"/>
          </a:xfrm>
        </p:grpSpPr>
        <p:sp>
          <p:nvSpPr>
            <p:cNvPr id="14346"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Calibri" charset="0"/>
              </a:endParaRPr>
            </a:p>
          </p:txBody>
        </p:sp>
        <p:grpSp>
          <p:nvGrpSpPr>
            <p:cNvPr id="14347" name="Group 6"/>
            <p:cNvGrpSpPr>
              <a:grpSpLocks/>
            </p:cNvGrpSpPr>
            <p:nvPr/>
          </p:nvGrpSpPr>
          <p:grpSpPr bwMode="auto">
            <a:xfrm>
              <a:off x="6858000" y="0"/>
              <a:ext cx="2284413" cy="760413"/>
              <a:chOff x="4320" y="0"/>
              <a:chExt cx="1439" cy="479"/>
            </a:xfrm>
          </p:grpSpPr>
          <p:pic>
            <p:nvPicPr>
              <p:cNvPr id="14348"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49"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cSld>
  <p:clrMap bg1="lt1" tx1="dk1" bg2="lt2" tx2="dk2" accent1="accent1" accent2="accent2" accent3="accent3" accent4="accent4" accent5="accent5" accent6="accent6" hlink="hlink" folHlink="folHlink"/>
  <p:sldLayoutIdLst>
    <p:sldLayoutId id="2147483735"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a:fld id="{B46A34E8-51AA-1347-B43F-881465912E11}" type="datetime1">
              <a:rPr lang="en-US" smtClean="0">
                <a:solidFill>
                  <a:srgbClr val="000000"/>
                </a:solidFill>
                <a:cs typeface="+mn-cs"/>
              </a:rPr>
              <a:t>28/09/17</a:t>
            </a:fld>
            <a:endParaRPr 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a:r>
              <a:rPr lang="en-US" smtClean="0">
                <a:solidFill>
                  <a:srgbClr val="000000"/>
                </a:solidFill>
                <a:cs typeface="+mn-cs"/>
              </a:rPr>
              <a:t>Einführung in die Physik fürNebenfächler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68B83C8B-0C9E-D849-9E4B-C384B40F0A3A}" type="slidenum">
              <a:rPr lang="en-US" smtClean="0">
                <a:solidFill>
                  <a:srgbClr val="000000"/>
                </a:solidFill>
                <a:cs typeface="+mn-cs"/>
              </a:rPr>
              <a:pPr defTabSz="914400"/>
              <a:t>‹Nr.›</a:t>
            </a:fld>
            <a:endParaRPr lang="en-US" smtClean="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a:fld id="{0668EF3F-F6B3-694D-8452-C9FBC6035ABB}" type="datetime1">
              <a:rPr lang="en-US" smtClean="0">
                <a:solidFill>
                  <a:srgbClr val="000000"/>
                </a:solidFill>
                <a:cs typeface="+mn-cs"/>
              </a:rPr>
              <a:t>28/09/17</a:t>
            </a:fld>
            <a:endParaRPr 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a:r>
              <a:rPr lang="en-US" smtClean="0">
                <a:solidFill>
                  <a:srgbClr val="000000"/>
                </a:solidFill>
                <a:cs typeface="+mn-cs"/>
              </a:rPr>
              <a:t>Einführung in die Physik fürNebenfächler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1437D8FA-4970-2D4A-B15D-F53C0737BC78}" type="slidenum">
              <a:rPr lang="en-US" smtClean="0">
                <a:solidFill>
                  <a:srgbClr val="000000"/>
                </a:solidFill>
                <a:cs typeface="+mn-cs"/>
              </a:rPr>
              <a:pPr defTabSz="914400"/>
              <a:t>‹Nr.›</a:t>
            </a:fld>
            <a:endParaRPr lang="en-US" smtClean="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a:fld id="{C9911BA0-F104-8E46-9B97-4152BA93DEA2}" type="datetime1">
              <a:rPr lang="en-US" smtClean="0">
                <a:solidFill>
                  <a:srgbClr val="000000"/>
                </a:solidFill>
                <a:cs typeface="+mn-cs"/>
              </a:rPr>
              <a:t>28/09/17</a:t>
            </a:fld>
            <a:endParaRPr 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a:r>
              <a:rPr lang="en-US" smtClean="0">
                <a:solidFill>
                  <a:srgbClr val="000000"/>
                </a:solidFill>
                <a:cs typeface="+mn-cs"/>
              </a:rPr>
              <a:t>Einführung in die Physik fürNebenfächler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1437D8FA-4970-2D4A-B15D-F53C0737BC78}" type="slidenum">
              <a:rPr lang="en-US" smtClean="0">
                <a:solidFill>
                  <a:srgbClr val="000000"/>
                </a:solidFill>
                <a:cs typeface="+mn-cs"/>
              </a:rPr>
              <a:pPr defTabSz="914400"/>
              <a:t>‹Nr.›</a:t>
            </a:fld>
            <a:endParaRPr lang="en-US" smtClean="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EDB7"/>
            </a:gs>
          </a:gsLst>
          <a:lin ang="27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27038" y="1543050"/>
            <a:ext cx="8124825" cy="4794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
          <p:cNvSpPr>
            <a:spLocks noGrp="1" noChangeArrowheads="1"/>
          </p:cNvSpPr>
          <p:nvPr>
            <p:ph type="title"/>
          </p:nvPr>
        </p:nvSpPr>
        <p:spPr bwMode="auto">
          <a:xfrm>
            <a:off x="1574800" y="382588"/>
            <a:ext cx="6996113" cy="641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1" name="Rectangle 107"/>
          <p:cNvSpPr>
            <a:spLocks noGrp="1" noChangeArrowheads="1"/>
          </p:cNvSpPr>
          <p:nvPr>
            <p:ph type="sldNum" sz="quarter" idx="4"/>
          </p:nvPr>
        </p:nvSpPr>
        <p:spPr bwMode="auto">
          <a:xfrm>
            <a:off x="7843838" y="6418263"/>
            <a:ext cx="504825"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pPr defTabSz="914400" eaLnBrk="0" hangingPunct="0">
              <a:defRPr/>
            </a:pPr>
            <a:fld id="{6379DC31-CD59-0B4B-9D55-F4C77C9FA1F4}" type="slidenum">
              <a:rPr lang="en-US">
                <a:solidFill>
                  <a:srgbClr val="000000"/>
                </a:solidFill>
                <a:latin typeface="Book Antiqua" charset="0"/>
                <a:ea typeface="+mn-ea"/>
                <a:cs typeface="Arial" charset="0"/>
              </a:rPr>
              <a:pPr defTabSz="914400" eaLnBrk="0" hangingPunct="0">
                <a:defRPr/>
              </a:pPr>
              <a:t>‹Nr.›</a:t>
            </a:fld>
            <a:endParaRPr lang="en-US" dirty="0">
              <a:solidFill>
                <a:srgbClr val="000000"/>
              </a:solidFill>
              <a:latin typeface="Book Antiqua" charset="0"/>
              <a:ea typeface="+mn-ea"/>
              <a:cs typeface="Arial" charset="0"/>
            </a:endParaRPr>
          </a:p>
        </p:txBody>
      </p:sp>
      <p:pic>
        <p:nvPicPr>
          <p:cNvPr id="1029" name="Picture 117"/>
          <p:cNvPicPr>
            <a:picLocks noChangeAspect="1" noChangeArrowheads="1"/>
          </p:cNvPicPr>
          <p:nvPr userDrawn="1"/>
        </p:nvPicPr>
        <p:blipFill>
          <a:blip r:embed="rId15"/>
          <a:srcRect/>
          <a:stretch>
            <a:fillRect/>
          </a:stretch>
        </p:blipFill>
        <p:spPr bwMode="auto">
          <a:xfrm>
            <a:off x="61913" y="17463"/>
            <a:ext cx="1447800" cy="1438275"/>
          </a:xfrm>
          <a:prstGeom prst="rect">
            <a:avLst/>
          </a:prstGeom>
          <a:noFill/>
          <a:ln w="9525">
            <a:noFill/>
            <a:miter lim="800000"/>
            <a:headEnd/>
            <a:tailEnd/>
          </a:ln>
        </p:spPr>
      </p:pic>
      <p:grpSp>
        <p:nvGrpSpPr>
          <p:cNvPr id="1030" name="Group 121"/>
          <p:cNvGrpSpPr>
            <a:grpSpLocks/>
          </p:cNvGrpSpPr>
          <p:nvPr userDrawn="1"/>
        </p:nvGrpSpPr>
        <p:grpSpPr bwMode="auto">
          <a:xfrm>
            <a:off x="1257300" y="1223963"/>
            <a:ext cx="7364413" cy="92075"/>
            <a:chOff x="782" y="736"/>
            <a:chExt cx="4638" cy="58"/>
          </a:xfrm>
        </p:grpSpPr>
        <p:sp>
          <p:nvSpPr>
            <p:cNvPr id="1142" name="Line 118"/>
            <p:cNvSpPr>
              <a:spLocks noChangeShapeType="1"/>
            </p:cNvSpPr>
            <p:nvPr userDrawn="1"/>
          </p:nvSpPr>
          <p:spPr bwMode="auto">
            <a:xfrm>
              <a:off x="828" y="794"/>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sp>
          <p:nvSpPr>
            <p:cNvPr id="1143" name="Line 119"/>
            <p:cNvSpPr>
              <a:spLocks noChangeShapeType="1"/>
            </p:cNvSpPr>
            <p:nvPr userDrawn="1"/>
          </p:nvSpPr>
          <p:spPr bwMode="auto">
            <a:xfrm>
              <a:off x="782" y="736"/>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sp>
          <p:nvSpPr>
            <p:cNvPr id="1144" name="Line 120"/>
            <p:cNvSpPr>
              <a:spLocks noChangeShapeType="1"/>
            </p:cNvSpPr>
            <p:nvPr userDrawn="1"/>
          </p:nvSpPr>
          <p:spPr bwMode="auto">
            <a:xfrm>
              <a:off x="803" y="765"/>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grpSp>
      <p:sp>
        <p:nvSpPr>
          <p:cNvPr id="1148" name="Rectangle 124"/>
          <p:cNvSpPr>
            <a:spLocks noChangeArrowheads="1"/>
          </p:cNvSpPr>
          <p:nvPr/>
        </p:nvSpPr>
        <p:spPr bwMode="auto">
          <a:xfrm>
            <a:off x="2692400" y="6369050"/>
            <a:ext cx="3868738" cy="336550"/>
          </a:xfrm>
          <a:prstGeom prst="rect">
            <a:avLst/>
          </a:prstGeom>
          <a:noFill/>
          <a:ln w="9525">
            <a:noFill/>
            <a:miter lim="800000"/>
            <a:headEnd/>
            <a:tailEnd/>
          </a:ln>
          <a:effectLst/>
        </p:spPr>
        <p:txBody>
          <a:bodyPr/>
          <a:lstStyle/>
          <a:p>
            <a:pPr algn="ctr" defTabSz="914400" eaLnBrk="0" hangingPunct="0">
              <a:defRPr/>
            </a:pPr>
            <a:r>
              <a:rPr lang="en-US" sz="1200" dirty="0">
                <a:solidFill>
                  <a:srgbClr val="000000"/>
                </a:solidFill>
                <a:latin typeface="Book Antiqua" pitchFamily="18" charset="0"/>
                <a:ea typeface="+mn-ea"/>
                <a:cs typeface="Arial" charset="0"/>
              </a:rPr>
              <a:t>The Active Sun</a:t>
            </a:r>
          </a:p>
        </p:txBody>
      </p:sp>
      <p:sp>
        <p:nvSpPr>
          <p:cNvPr id="1149" name="Text Box 125"/>
          <p:cNvSpPr txBox="1">
            <a:spLocks noChangeArrowheads="1"/>
          </p:cNvSpPr>
          <p:nvPr userDrawn="1"/>
        </p:nvSpPr>
        <p:spPr bwMode="auto">
          <a:xfrm>
            <a:off x="419100" y="6413500"/>
            <a:ext cx="1071563" cy="276225"/>
          </a:xfrm>
          <a:prstGeom prst="rect">
            <a:avLst/>
          </a:prstGeom>
          <a:noFill/>
          <a:ln w="9525">
            <a:noFill/>
            <a:miter lim="800000"/>
            <a:headEnd/>
            <a:tailEnd/>
          </a:ln>
          <a:effectLst/>
        </p:spPr>
        <p:txBody>
          <a:bodyPr>
            <a:spAutoFit/>
          </a:bodyPr>
          <a:lstStyle/>
          <a:p>
            <a:pPr defTabSz="914400" eaLnBrk="0" hangingPunct="0">
              <a:spcBef>
                <a:spcPct val="50000"/>
              </a:spcBef>
              <a:defRPr/>
            </a:pPr>
            <a:r>
              <a:rPr lang="en-US" sz="1200" dirty="0">
                <a:solidFill>
                  <a:srgbClr val="000000"/>
                </a:solidFill>
                <a:latin typeface="Book Antiqua" pitchFamily="18" charset="0"/>
                <a:ea typeface="+mn-ea"/>
                <a:cs typeface="Arial" charset="0"/>
              </a:rPr>
              <a:t>B. Heber</a:t>
            </a:r>
          </a:p>
        </p:txBody>
      </p:sp>
    </p:spTree>
    <p:extLst>
      <p:ext uri="{BB962C8B-B14F-4D97-AF65-F5344CB8AC3E}">
        <p14:creationId xmlns:p14="http://schemas.microsoft.com/office/powerpoint/2010/main" val="192438406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Lst>
  <p:transition xmlns:p14="http://schemas.microsoft.com/office/powerpoint/2010/main"/>
  <p:timing>
    <p:tnLst>
      <p:par>
        <p:cTn xmlns:p14="http://schemas.microsoft.com/office/powerpoint/2010/main" id="1" dur="indefinite" restart="never" nodeType="tmRoot"/>
      </p:par>
    </p:tnLst>
  </p:timing>
  <p:hf sldNum="0" hdr="0" ftr="0" dt="0"/>
  <p:txStyles>
    <p:titleStyle>
      <a:lvl1pPr algn="ctr" rtl="0" eaLnBrk="0" fontAlgn="base" hangingPunct="0">
        <a:lnSpc>
          <a:spcPct val="85000"/>
        </a:lnSpc>
        <a:spcBef>
          <a:spcPct val="0"/>
        </a:spcBef>
        <a:spcAft>
          <a:spcPct val="0"/>
        </a:spcAft>
        <a:defRPr sz="3600" b="1">
          <a:solidFill>
            <a:schemeClr val="accent2"/>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2pPr>
      <a:lvl3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3pPr>
      <a:lvl4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4pPr>
      <a:lvl5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5pPr>
      <a:lvl6pPr marL="457200" algn="ctr" rtl="0" eaLnBrk="0" fontAlgn="base" hangingPunct="0">
        <a:lnSpc>
          <a:spcPct val="85000"/>
        </a:lnSpc>
        <a:spcBef>
          <a:spcPct val="0"/>
        </a:spcBef>
        <a:spcAft>
          <a:spcPct val="0"/>
        </a:spcAft>
        <a:defRPr sz="3600" b="1">
          <a:solidFill>
            <a:schemeClr val="accent2"/>
          </a:solidFill>
          <a:latin typeface="Arial" charset="0"/>
        </a:defRPr>
      </a:lvl6pPr>
      <a:lvl7pPr marL="914400" algn="ctr" rtl="0" eaLnBrk="0" fontAlgn="base" hangingPunct="0">
        <a:lnSpc>
          <a:spcPct val="85000"/>
        </a:lnSpc>
        <a:spcBef>
          <a:spcPct val="0"/>
        </a:spcBef>
        <a:spcAft>
          <a:spcPct val="0"/>
        </a:spcAft>
        <a:defRPr sz="3600" b="1">
          <a:solidFill>
            <a:schemeClr val="accent2"/>
          </a:solidFill>
          <a:latin typeface="Arial" charset="0"/>
        </a:defRPr>
      </a:lvl7pPr>
      <a:lvl8pPr marL="1371600" algn="ctr" rtl="0" eaLnBrk="0" fontAlgn="base" hangingPunct="0">
        <a:lnSpc>
          <a:spcPct val="85000"/>
        </a:lnSpc>
        <a:spcBef>
          <a:spcPct val="0"/>
        </a:spcBef>
        <a:spcAft>
          <a:spcPct val="0"/>
        </a:spcAft>
        <a:defRPr sz="3600" b="1">
          <a:solidFill>
            <a:schemeClr val="accent2"/>
          </a:solidFill>
          <a:latin typeface="Arial" charset="0"/>
        </a:defRPr>
      </a:lvl8pPr>
      <a:lvl9pPr marL="1828800" algn="ctr" rtl="0" eaLnBrk="0" fontAlgn="base" hangingPunct="0">
        <a:lnSpc>
          <a:spcPct val="85000"/>
        </a:lnSpc>
        <a:spcBef>
          <a:spcPct val="0"/>
        </a:spcBef>
        <a:spcAft>
          <a:spcPct val="0"/>
        </a:spcAft>
        <a:defRPr sz="3600" b="1">
          <a:solidFill>
            <a:schemeClr val="accent2"/>
          </a:solidFill>
          <a:latin typeface="Arial" charset="0"/>
        </a:defRPr>
      </a:lvl9pPr>
    </p:titleStyle>
    <p:bodyStyle>
      <a:lvl1pPr marL="230188" indent="-230188"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cs typeface="ＭＳ Ｐゴシック" charset="-128"/>
        </a:defRPr>
      </a:lvl1pPr>
      <a:lvl2pPr marL="565150" indent="-220663"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2pPr>
      <a:lvl3pPr marL="912813" indent="-233363"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3pPr>
      <a:lvl4pPr marL="1258888" indent="-231775"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4pPr>
      <a:lvl5pPr marL="15954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5pPr>
      <a:lvl6pPr marL="20526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6pPr>
      <a:lvl7pPr marL="25098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7pPr>
      <a:lvl8pPr marL="29670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8pPr>
      <a:lvl9pPr marL="34242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EDB7"/>
            </a:gs>
          </a:gsLst>
          <a:lin ang="27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27038" y="1543050"/>
            <a:ext cx="8124825" cy="4794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
          <p:cNvSpPr>
            <a:spLocks noGrp="1" noChangeArrowheads="1"/>
          </p:cNvSpPr>
          <p:nvPr>
            <p:ph type="title"/>
          </p:nvPr>
        </p:nvSpPr>
        <p:spPr bwMode="auto">
          <a:xfrm>
            <a:off x="1574800" y="382588"/>
            <a:ext cx="6996113" cy="641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1" name="Rectangle 107"/>
          <p:cNvSpPr>
            <a:spLocks noGrp="1" noChangeArrowheads="1"/>
          </p:cNvSpPr>
          <p:nvPr>
            <p:ph type="sldNum" sz="quarter" idx="4"/>
          </p:nvPr>
        </p:nvSpPr>
        <p:spPr bwMode="auto">
          <a:xfrm>
            <a:off x="7843838" y="6418263"/>
            <a:ext cx="504825"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pPr defTabSz="914400" eaLnBrk="0" hangingPunct="0">
              <a:defRPr/>
            </a:pPr>
            <a:fld id="{6379DC31-CD59-0B4B-9D55-F4C77C9FA1F4}" type="slidenum">
              <a:rPr lang="en-US">
                <a:solidFill>
                  <a:srgbClr val="000000"/>
                </a:solidFill>
                <a:latin typeface="Book Antiqua" charset="0"/>
                <a:ea typeface="+mn-ea"/>
                <a:cs typeface="Arial" charset="0"/>
              </a:rPr>
              <a:pPr defTabSz="914400" eaLnBrk="0" hangingPunct="0">
                <a:defRPr/>
              </a:pPr>
              <a:t>‹Nr.›</a:t>
            </a:fld>
            <a:endParaRPr lang="en-US" dirty="0">
              <a:solidFill>
                <a:srgbClr val="000000"/>
              </a:solidFill>
              <a:latin typeface="Book Antiqua" charset="0"/>
              <a:ea typeface="+mn-ea"/>
              <a:cs typeface="Arial" charset="0"/>
            </a:endParaRPr>
          </a:p>
        </p:txBody>
      </p:sp>
      <p:pic>
        <p:nvPicPr>
          <p:cNvPr id="1029" name="Picture 117"/>
          <p:cNvPicPr>
            <a:picLocks noChangeAspect="1" noChangeArrowheads="1"/>
          </p:cNvPicPr>
          <p:nvPr userDrawn="1"/>
        </p:nvPicPr>
        <p:blipFill>
          <a:blip r:embed="rId15"/>
          <a:srcRect/>
          <a:stretch>
            <a:fillRect/>
          </a:stretch>
        </p:blipFill>
        <p:spPr bwMode="auto">
          <a:xfrm>
            <a:off x="61913" y="17463"/>
            <a:ext cx="1447800" cy="1438275"/>
          </a:xfrm>
          <a:prstGeom prst="rect">
            <a:avLst/>
          </a:prstGeom>
          <a:noFill/>
          <a:ln w="9525">
            <a:noFill/>
            <a:miter lim="800000"/>
            <a:headEnd/>
            <a:tailEnd/>
          </a:ln>
        </p:spPr>
      </p:pic>
      <p:grpSp>
        <p:nvGrpSpPr>
          <p:cNvPr id="1030" name="Group 121"/>
          <p:cNvGrpSpPr>
            <a:grpSpLocks/>
          </p:cNvGrpSpPr>
          <p:nvPr userDrawn="1"/>
        </p:nvGrpSpPr>
        <p:grpSpPr bwMode="auto">
          <a:xfrm>
            <a:off x="1257300" y="1223963"/>
            <a:ext cx="7364413" cy="92075"/>
            <a:chOff x="782" y="736"/>
            <a:chExt cx="4638" cy="58"/>
          </a:xfrm>
        </p:grpSpPr>
        <p:sp>
          <p:nvSpPr>
            <p:cNvPr id="1142" name="Line 118"/>
            <p:cNvSpPr>
              <a:spLocks noChangeShapeType="1"/>
            </p:cNvSpPr>
            <p:nvPr userDrawn="1"/>
          </p:nvSpPr>
          <p:spPr bwMode="auto">
            <a:xfrm>
              <a:off x="828" y="794"/>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sp>
          <p:nvSpPr>
            <p:cNvPr id="1143" name="Line 119"/>
            <p:cNvSpPr>
              <a:spLocks noChangeShapeType="1"/>
            </p:cNvSpPr>
            <p:nvPr userDrawn="1"/>
          </p:nvSpPr>
          <p:spPr bwMode="auto">
            <a:xfrm>
              <a:off x="782" y="736"/>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sp>
          <p:nvSpPr>
            <p:cNvPr id="1144" name="Line 120"/>
            <p:cNvSpPr>
              <a:spLocks noChangeShapeType="1"/>
            </p:cNvSpPr>
            <p:nvPr userDrawn="1"/>
          </p:nvSpPr>
          <p:spPr bwMode="auto">
            <a:xfrm>
              <a:off x="803" y="765"/>
              <a:ext cx="4592" cy="0"/>
            </a:xfrm>
            <a:prstGeom prst="line">
              <a:avLst/>
            </a:prstGeom>
            <a:noFill/>
            <a:ln w="9525">
              <a:solidFill>
                <a:srgbClr val="FF8000"/>
              </a:solidFill>
              <a:round/>
              <a:headEnd/>
              <a:tailEnd/>
            </a:ln>
            <a:effectLst/>
          </p:spPr>
          <p:txBody>
            <a:bodyPr wrap="none" anchor="ctr"/>
            <a:lstStyle/>
            <a:p>
              <a:pPr defTabSz="914400" eaLnBrk="0" hangingPunct="0">
                <a:defRPr/>
              </a:pPr>
              <a:endParaRPr lang="en-US" sz="2000" b="1">
                <a:solidFill>
                  <a:srgbClr val="FFFFFF"/>
                </a:solidFill>
                <a:latin typeface="Book Antiqua" pitchFamily="18" charset="0"/>
                <a:ea typeface="+mn-ea"/>
                <a:cs typeface="Arial" charset="0"/>
              </a:endParaRPr>
            </a:p>
          </p:txBody>
        </p:sp>
      </p:grpSp>
      <p:sp>
        <p:nvSpPr>
          <p:cNvPr id="1148" name="Rectangle 124"/>
          <p:cNvSpPr>
            <a:spLocks noChangeArrowheads="1"/>
          </p:cNvSpPr>
          <p:nvPr/>
        </p:nvSpPr>
        <p:spPr bwMode="auto">
          <a:xfrm>
            <a:off x="2692400" y="6369050"/>
            <a:ext cx="3868738" cy="336550"/>
          </a:xfrm>
          <a:prstGeom prst="rect">
            <a:avLst/>
          </a:prstGeom>
          <a:noFill/>
          <a:ln w="9525">
            <a:noFill/>
            <a:miter lim="800000"/>
            <a:headEnd/>
            <a:tailEnd/>
          </a:ln>
          <a:effectLst/>
        </p:spPr>
        <p:txBody>
          <a:bodyPr/>
          <a:lstStyle/>
          <a:p>
            <a:pPr algn="ctr" defTabSz="914400" eaLnBrk="0" hangingPunct="0">
              <a:defRPr/>
            </a:pPr>
            <a:r>
              <a:rPr lang="en-US" sz="1200" dirty="0">
                <a:solidFill>
                  <a:srgbClr val="000000"/>
                </a:solidFill>
                <a:latin typeface="Book Antiqua" pitchFamily="18" charset="0"/>
                <a:ea typeface="+mn-ea"/>
                <a:cs typeface="Arial" charset="0"/>
              </a:rPr>
              <a:t>The Active Sun</a:t>
            </a:r>
          </a:p>
        </p:txBody>
      </p:sp>
      <p:sp>
        <p:nvSpPr>
          <p:cNvPr id="1149" name="Text Box 125"/>
          <p:cNvSpPr txBox="1">
            <a:spLocks noChangeArrowheads="1"/>
          </p:cNvSpPr>
          <p:nvPr userDrawn="1"/>
        </p:nvSpPr>
        <p:spPr bwMode="auto">
          <a:xfrm>
            <a:off x="419100" y="6413500"/>
            <a:ext cx="1071563" cy="276225"/>
          </a:xfrm>
          <a:prstGeom prst="rect">
            <a:avLst/>
          </a:prstGeom>
          <a:noFill/>
          <a:ln w="9525">
            <a:noFill/>
            <a:miter lim="800000"/>
            <a:headEnd/>
            <a:tailEnd/>
          </a:ln>
          <a:effectLst/>
        </p:spPr>
        <p:txBody>
          <a:bodyPr>
            <a:spAutoFit/>
          </a:bodyPr>
          <a:lstStyle/>
          <a:p>
            <a:pPr defTabSz="914400" eaLnBrk="0" hangingPunct="0">
              <a:spcBef>
                <a:spcPct val="50000"/>
              </a:spcBef>
              <a:defRPr/>
            </a:pPr>
            <a:r>
              <a:rPr lang="en-US" sz="1200" dirty="0">
                <a:solidFill>
                  <a:srgbClr val="000000"/>
                </a:solidFill>
                <a:latin typeface="Book Antiqua" pitchFamily="18" charset="0"/>
                <a:ea typeface="+mn-ea"/>
                <a:cs typeface="Arial" charset="0"/>
              </a:rPr>
              <a:t>B. Heber</a:t>
            </a:r>
          </a:p>
        </p:txBody>
      </p:sp>
    </p:spTree>
    <p:extLst>
      <p:ext uri="{BB962C8B-B14F-4D97-AF65-F5344CB8AC3E}">
        <p14:creationId xmlns:p14="http://schemas.microsoft.com/office/powerpoint/2010/main" val="380717968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lnSpc>
          <a:spcPct val="85000"/>
        </a:lnSpc>
        <a:spcBef>
          <a:spcPct val="0"/>
        </a:spcBef>
        <a:spcAft>
          <a:spcPct val="0"/>
        </a:spcAft>
        <a:defRPr sz="3600" b="1">
          <a:solidFill>
            <a:schemeClr val="accent2"/>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2pPr>
      <a:lvl3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3pPr>
      <a:lvl4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4pPr>
      <a:lvl5pPr algn="ctr" rtl="0" eaLnBrk="0" fontAlgn="base" hangingPunct="0">
        <a:lnSpc>
          <a:spcPct val="85000"/>
        </a:lnSpc>
        <a:spcBef>
          <a:spcPct val="0"/>
        </a:spcBef>
        <a:spcAft>
          <a:spcPct val="0"/>
        </a:spcAft>
        <a:defRPr sz="3600" b="1">
          <a:solidFill>
            <a:schemeClr val="accent2"/>
          </a:solidFill>
          <a:latin typeface="Arial" charset="0"/>
          <a:ea typeface="ＭＳ Ｐゴシック" charset="-128"/>
          <a:cs typeface="ＭＳ Ｐゴシック" charset="-128"/>
        </a:defRPr>
      </a:lvl5pPr>
      <a:lvl6pPr marL="457200" algn="ctr" rtl="0" eaLnBrk="0" fontAlgn="base" hangingPunct="0">
        <a:lnSpc>
          <a:spcPct val="85000"/>
        </a:lnSpc>
        <a:spcBef>
          <a:spcPct val="0"/>
        </a:spcBef>
        <a:spcAft>
          <a:spcPct val="0"/>
        </a:spcAft>
        <a:defRPr sz="3600" b="1">
          <a:solidFill>
            <a:schemeClr val="accent2"/>
          </a:solidFill>
          <a:latin typeface="Arial" charset="0"/>
        </a:defRPr>
      </a:lvl6pPr>
      <a:lvl7pPr marL="914400" algn="ctr" rtl="0" eaLnBrk="0" fontAlgn="base" hangingPunct="0">
        <a:lnSpc>
          <a:spcPct val="85000"/>
        </a:lnSpc>
        <a:spcBef>
          <a:spcPct val="0"/>
        </a:spcBef>
        <a:spcAft>
          <a:spcPct val="0"/>
        </a:spcAft>
        <a:defRPr sz="3600" b="1">
          <a:solidFill>
            <a:schemeClr val="accent2"/>
          </a:solidFill>
          <a:latin typeface="Arial" charset="0"/>
        </a:defRPr>
      </a:lvl7pPr>
      <a:lvl8pPr marL="1371600" algn="ctr" rtl="0" eaLnBrk="0" fontAlgn="base" hangingPunct="0">
        <a:lnSpc>
          <a:spcPct val="85000"/>
        </a:lnSpc>
        <a:spcBef>
          <a:spcPct val="0"/>
        </a:spcBef>
        <a:spcAft>
          <a:spcPct val="0"/>
        </a:spcAft>
        <a:defRPr sz="3600" b="1">
          <a:solidFill>
            <a:schemeClr val="accent2"/>
          </a:solidFill>
          <a:latin typeface="Arial" charset="0"/>
        </a:defRPr>
      </a:lvl8pPr>
      <a:lvl9pPr marL="1828800" algn="ctr" rtl="0" eaLnBrk="0" fontAlgn="base" hangingPunct="0">
        <a:lnSpc>
          <a:spcPct val="85000"/>
        </a:lnSpc>
        <a:spcBef>
          <a:spcPct val="0"/>
        </a:spcBef>
        <a:spcAft>
          <a:spcPct val="0"/>
        </a:spcAft>
        <a:defRPr sz="3600" b="1">
          <a:solidFill>
            <a:schemeClr val="accent2"/>
          </a:solidFill>
          <a:latin typeface="Arial" charset="0"/>
        </a:defRPr>
      </a:lvl9pPr>
    </p:titleStyle>
    <p:bodyStyle>
      <a:lvl1pPr marL="230188" indent="-230188"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cs typeface="ＭＳ Ｐゴシック" charset="-128"/>
        </a:defRPr>
      </a:lvl1pPr>
      <a:lvl2pPr marL="565150" indent="-220663"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2pPr>
      <a:lvl3pPr marL="912813" indent="-233363"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3pPr>
      <a:lvl4pPr marL="1258888" indent="-231775"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4pPr>
      <a:lvl5pPr marL="15954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ea typeface="ＭＳ Ｐゴシック" charset="-128"/>
        </a:defRPr>
      </a:lvl5pPr>
      <a:lvl6pPr marL="20526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6pPr>
      <a:lvl7pPr marL="25098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7pPr>
      <a:lvl8pPr marL="29670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8pPr>
      <a:lvl9pPr marL="3424238" indent="-222250" algn="l" rtl="0" eaLnBrk="0" fontAlgn="base" hangingPunct="0">
        <a:lnSpc>
          <a:spcPct val="85000"/>
        </a:lnSpc>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endParaRPr lang="en-GB"/>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172A9D8-4E67-6F46-A23A-88CE02223F19}" type="datetime1">
              <a:rPr lang="en-US" smtClean="0"/>
              <a:pPr>
                <a:defRPr/>
              </a:pPr>
              <a:t>28/09/17</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GB" smtClean="0">
                <a:solidFill>
                  <a:prstClr val="black">
                    <a:tint val="75000"/>
                  </a:prstClr>
                </a:solidFill>
                <a:latin typeface="Calibri"/>
              </a:rPr>
              <a:t>Einführung in die Physik fürNebenfächler</a:t>
            </a:r>
            <a:endParaRPr lang="en-GB">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66192DC-E8FA-D144-BE9C-742F830FF1D4}" type="slidenum">
              <a:rPr lang="en-GB"/>
              <a:pPr>
                <a:defRPr/>
              </a:pPr>
              <a:t>‹Nr.›</a:t>
            </a:fld>
            <a:endParaRPr lang="en-GB"/>
          </a:p>
        </p:txBody>
      </p:sp>
    </p:spTree>
    <p:extLst>
      <p:ext uri="{BB962C8B-B14F-4D97-AF65-F5344CB8AC3E}">
        <p14:creationId xmlns:p14="http://schemas.microsoft.com/office/powerpoint/2010/main" val="193317915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5.png"/><Relationship Id="rId9" Type="http://schemas.openxmlformats.org/officeDocument/2006/relationships/image" Target="../media/image16.jpeg"/><Relationship Id="rId10" Type="http://schemas.openxmlformats.org/officeDocument/2006/relationships/image" Target="../media/image17.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notesSlide" Target="../notesSlides/notesSlide11.xml"/><Relationship Id="rId5" Type="http://schemas.openxmlformats.org/officeDocument/2006/relationships/image" Target="../media/image25.jpeg"/><Relationship Id="rId6" Type="http://schemas.openxmlformats.org/officeDocument/2006/relationships/image" Target="../media/image26.png"/><Relationship Id="rId1" Type="http://schemas.microsoft.com/office/2007/relationships/media" Target="../media/media7.mpg"/><Relationship Id="rId2" Type="http://schemas.openxmlformats.org/officeDocument/2006/relationships/video" Target="../media/media7.m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notesSlide" Target="../notesSlides/notesSlide14.xml"/><Relationship Id="rId5" Type="http://schemas.openxmlformats.org/officeDocument/2006/relationships/image" Target="../media/image32.png"/><Relationship Id="rId6" Type="http://schemas.openxmlformats.org/officeDocument/2006/relationships/image" Target="../media/image33.jpg"/><Relationship Id="rId7" Type="http://schemas.openxmlformats.org/officeDocument/2006/relationships/image" Target="../media/image34.jpeg"/><Relationship Id="rId1" Type="http://schemas.microsoft.com/office/2007/relationships/media" Target="../media/media8.mpg"/><Relationship Id="rId2" Type="http://schemas.openxmlformats.org/officeDocument/2006/relationships/video" Target="../media/media8.m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notesSlide" Target="../notesSlides/notesSlide15.xml"/><Relationship Id="rId5" Type="http://schemas.openxmlformats.org/officeDocument/2006/relationships/image" Target="../media/image35.png"/><Relationship Id="rId1" Type="http://schemas.microsoft.com/office/2007/relationships/media" Target="file://localhost/Users/heber/ownCloud/Lehre/Ploen/STEREO_flyby_512x288.mpg" TargetMode="External"/><Relationship Id="rId2" Type="http://schemas.openxmlformats.org/officeDocument/2006/relationships/video" Target="file://localhost/Users/heber/ownCloud/Lehre/Ploen/STEREO_flyby_512x288.mp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image" Target="../media/image36.png"/><Relationship Id="rId1" Type="http://schemas.microsoft.com/office/2007/relationships/media" Target="../media/media9.mov"/><Relationship Id="rId2" Type="http://schemas.openxmlformats.org/officeDocument/2006/relationships/video" Target="../media/media9.mov"/></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0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video" Target="../media/media10.mpg"/><Relationship Id="rId4" Type="http://schemas.openxmlformats.org/officeDocument/2006/relationships/slideLayout" Target="../slideLayouts/slideLayout77.xml"/><Relationship Id="rId5" Type="http://schemas.openxmlformats.org/officeDocument/2006/relationships/notesSlide" Target="../notesSlides/notesSlide17.xml"/><Relationship Id="rId6" Type="http://schemas.openxmlformats.org/officeDocument/2006/relationships/image" Target="../media/image37.jpe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tags" Target="../tags/tag2.xml"/><Relationship Id="rId2" Type="http://schemas.microsoft.com/office/2007/relationships/media" Target="../media/media10.m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7.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41.jpeg"/><Relationship Id="rId8" Type="http://schemas.openxmlformats.org/officeDocument/2006/relationships/image" Target="../media/image42.png"/><Relationship Id="rId9" Type="http://schemas.openxmlformats.org/officeDocument/2006/relationships/image" Target="../media/image17.png"/><Relationship Id="rId1" Type="http://schemas.microsoft.com/office/2007/relationships/media" Target="../media/media11.wav"/><Relationship Id="rId2" Type="http://schemas.openxmlformats.org/officeDocument/2006/relationships/audio" Target="../media/media11.wav"/></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7.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chart" Target="../charts/chart1.xml"/><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7.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7.png"/><Relationship Id="rId1" Type="http://schemas.microsoft.com/office/2007/relationships/media" Target="../media/media2.wav"/><Relationship Id="rId2" Type="http://schemas.openxmlformats.org/officeDocument/2006/relationships/audio" Target="../media/media2.wav"/></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17.png"/><Relationship Id="rId1" Type="http://schemas.openxmlformats.org/officeDocument/2006/relationships/tags" Target="../tags/tag1.xml"/><Relationship Id="rId2" Type="http://schemas.microsoft.com/office/2007/relationships/media" Target="../media/media4.MOV"/><Relationship Id="rId3" Type="http://schemas.openxmlformats.org/officeDocument/2006/relationships/video" Target="../media/media4.MOV"/><Relationship Id="rId4" Type="http://schemas.microsoft.com/office/2007/relationships/media" Target="../media/media5.wav"/><Relationship Id="rId5" Type="http://schemas.openxmlformats.org/officeDocument/2006/relationships/audio" Target="../media/media5.wav"/><Relationship Id="rId6" Type="http://schemas.openxmlformats.org/officeDocument/2006/relationships/slideLayout" Target="../slideLayouts/slideLayout7.xml"/><Relationship Id="rId7" Type="http://schemas.openxmlformats.org/officeDocument/2006/relationships/notesSlide" Target="../notesSlides/notesSlide6.xml"/><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7.png"/><Relationship Id="rId1" Type="http://schemas.microsoft.com/office/2007/relationships/media" Target="../media/media2.wav"/><Relationship Id="rId2" Type="http://schemas.openxmlformats.org/officeDocument/2006/relationships/audio" Target="../media/media2.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8" Type="http://schemas.openxmlformats.org/officeDocument/2006/relationships/image" Target="../media/image17.png"/><Relationship Id="rId1" Type="http://schemas.microsoft.com/office/2007/relationships/media" Target="../media/media6.wav"/><Relationship Id="rId2" Type="http://schemas.openxmlformats.org/officeDocument/2006/relationships/audio" Target="../media/media6.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9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pic>
        <p:nvPicPr>
          <p:cNvPr id="296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055938"/>
            <a:ext cx="4953000"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699" name="Rectangle 5"/>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9700" name="Group 6"/>
          <p:cNvGrpSpPr>
            <a:grpSpLocks/>
          </p:cNvGrpSpPr>
          <p:nvPr/>
        </p:nvGrpSpPr>
        <p:grpSpPr bwMode="auto">
          <a:xfrm>
            <a:off x="6858000" y="0"/>
            <a:ext cx="2284413" cy="760413"/>
            <a:chOff x="4320" y="0"/>
            <a:chExt cx="1439" cy="479"/>
          </a:xfrm>
        </p:grpSpPr>
        <p:pic>
          <p:nvPicPr>
            <p:cNvPr id="297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9701" name="Rectangle 10"/>
          <p:cNvSpPr>
            <a:spLocks noChangeArrowheads="1"/>
          </p:cNvSpPr>
          <p:nvPr/>
        </p:nvSpPr>
        <p:spPr bwMode="auto">
          <a:xfrm>
            <a:off x="0" y="762000"/>
            <a:ext cx="9144000" cy="1524000"/>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GB">
              <a:latin typeface="Calibri" charset="0"/>
            </a:endParaRPr>
          </a:p>
        </p:txBody>
      </p:sp>
      <p:sp>
        <p:nvSpPr>
          <p:cNvPr id="29702" name="Text Box 14"/>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9703" name="Rectangle 2"/>
          <p:cNvSpPr>
            <a:spLocks noGrp="1" noChangeArrowheads="1"/>
          </p:cNvSpPr>
          <p:nvPr>
            <p:ph type="ctrTitle"/>
          </p:nvPr>
        </p:nvSpPr>
        <p:spPr>
          <a:xfrm>
            <a:off x="0" y="785813"/>
            <a:ext cx="9144000" cy="1500187"/>
          </a:xfrm>
        </p:spPr>
        <p:txBody>
          <a:bodyPr/>
          <a:lstStyle/>
          <a:p>
            <a:r>
              <a:rPr lang="de-DE" sz="3600" dirty="0"/>
              <a:t>Der Weltraum ist radioaktiv; mal mehr – mal weniger </a:t>
            </a:r>
          </a:p>
        </p:txBody>
      </p:sp>
      <p:pic>
        <p:nvPicPr>
          <p:cNvPr id="29710" name="Picture 5" descr="solar-syst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5292" y="4133649"/>
            <a:ext cx="2667000" cy="255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 19" descr="008-mond-u-schild-radioaktiv-zutritt-verbote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33649"/>
            <a:ext cx="5779734" cy="247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0" y="2311400"/>
            <a:ext cx="91440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de-DE" sz="3600" dirty="0" smtClean="0"/>
              <a:t>Dosimeter für den Weltraum </a:t>
            </a:r>
            <a:r>
              <a:rPr lang="de-DE" sz="3600" dirty="0" err="1" smtClean="0"/>
              <a:t>made</a:t>
            </a:r>
            <a:r>
              <a:rPr lang="de-DE" sz="3600" dirty="0" smtClean="0"/>
              <a:t> in Kiel</a:t>
            </a:r>
            <a:endParaRPr lang="de-DE" sz="36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
        <p:nvSpPr>
          <p:cNvPr id="2" name="Textfeld 1"/>
          <p:cNvSpPr txBox="1"/>
          <p:nvPr/>
        </p:nvSpPr>
        <p:spPr>
          <a:xfrm>
            <a:off x="-2580175" y="2217134"/>
            <a:ext cx="184666" cy="369332"/>
          </a:xfrm>
          <a:prstGeom prst="rect">
            <a:avLst/>
          </a:prstGeom>
          <a:noFill/>
        </p:spPr>
        <p:txBody>
          <a:bodyPr wrap="non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939"/>
    </mc:Choice>
    <mc:Fallback xmlns="">
      <p:transition xmlns:p14="http://schemas.microsoft.com/office/powerpoint/2010/main" spd="slow" advTm="39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uppieren 2"/>
          <p:cNvGrpSpPr>
            <a:grpSpLocks/>
          </p:cNvGrpSpPr>
          <p:nvPr/>
        </p:nvGrpSpPr>
        <p:grpSpPr bwMode="auto">
          <a:xfrm>
            <a:off x="0" y="0"/>
            <a:ext cx="9144000" cy="1989138"/>
            <a:chOff x="0" y="0"/>
            <a:chExt cx="9144000" cy="1989138"/>
          </a:xfrm>
        </p:grpSpPr>
        <p:sp>
          <p:nvSpPr>
            <p:cNvPr id="38924"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38925"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latin typeface="Calibri" charset="0"/>
                </a:rPr>
                <a:t>Bedeutung für </a:t>
              </a:r>
              <a:r>
                <a:rPr lang="de-DE" sz="4000" b="1" dirty="0">
                  <a:latin typeface="Calibri" charset="0"/>
                </a:rPr>
                <a:t>den Menschen</a:t>
              </a:r>
            </a:p>
          </p:txBody>
        </p:sp>
        <p:sp>
          <p:nvSpPr>
            <p:cNvPr id="38926"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8927"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38928" name="Group 9"/>
            <p:cNvGrpSpPr>
              <a:grpSpLocks/>
            </p:cNvGrpSpPr>
            <p:nvPr/>
          </p:nvGrpSpPr>
          <p:grpSpPr bwMode="auto">
            <a:xfrm>
              <a:off x="6858001" y="0"/>
              <a:ext cx="2286001" cy="762000"/>
              <a:chOff x="4320" y="0"/>
              <a:chExt cx="1440" cy="480"/>
            </a:xfrm>
          </p:grpSpPr>
          <p:pic>
            <p:nvPicPr>
              <p:cNvPr id="389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3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grpSp>
        <p:nvGrpSpPr>
          <p:cNvPr id="38918" name="Gruppierung 18"/>
          <p:cNvGrpSpPr>
            <a:grpSpLocks/>
          </p:cNvGrpSpPr>
          <p:nvPr/>
        </p:nvGrpSpPr>
        <p:grpSpPr bwMode="auto">
          <a:xfrm>
            <a:off x="457200" y="816768"/>
            <a:ext cx="8686802" cy="5113194"/>
            <a:chOff x="457200" y="-78776"/>
            <a:chExt cx="8229600" cy="6715704"/>
          </a:xfrm>
        </p:grpSpPr>
        <p:sp>
          <p:nvSpPr>
            <p:cNvPr id="20" name="Rectangle 2"/>
            <p:cNvSpPr txBox="1">
              <a:spLocks noChangeArrowheads="1"/>
            </p:cNvSpPr>
            <p:nvPr/>
          </p:nvSpPr>
          <p:spPr bwMode="auto">
            <a:xfrm>
              <a:off x="457200" y="-78776"/>
              <a:ext cx="8229600" cy="706827"/>
            </a:xfrm>
            <a:prstGeom prst="rect">
              <a:avLst/>
            </a:prstGeom>
            <a:noFill/>
            <a:ln w="9525">
              <a:noFill/>
              <a:miter lim="800000"/>
              <a:headEnd/>
              <a:tailEnd/>
            </a:ln>
            <a:effectLst/>
          </p:spPr>
          <p:txBody>
            <a:bodyPr anchor="ctr"/>
            <a:lstStyle/>
            <a:p>
              <a:pPr algn="ctr" defTabSz="914400">
                <a:defRPr/>
              </a:pPr>
              <a:endParaRPr lang="de-DE" sz="4000" kern="0" dirty="0">
                <a:solidFill>
                  <a:schemeClr val="accent2"/>
                </a:solidFill>
                <a:latin typeface="+mj-lt"/>
                <a:ea typeface="+mj-ea"/>
                <a:cs typeface="+mj-cs"/>
              </a:endParaRPr>
            </a:p>
          </p:txBody>
        </p:sp>
        <p:sp>
          <p:nvSpPr>
            <p:cNvPr id="38921" name="AutoShape 4"/>
            <p:cNvSpPr>
              <a:spLocks noChangeArrowheads="1"/>
            </p:cNvSpPr>
            <p:nvPr/>
          </p:nvSpPr>
          <p:spPr bwMode="auto">
            <a:xfrm>
              <a:off x="611188" y="1341438"/>
              <a:ext cx="2592387" cy="4967287"/>
            </a:xfrm>
            <a:prstGeom prst="upArrow">
              <a:avLst>
                <a:gd name="adj1" fmla="val 50000"/>
                <a:gd name="adj2" fmla="val 47903"/>
              </a:avLst>
            </a:prstGeom>
            <a:gradFill rotWithShape="1">
              <a:gsLst>
                <a:gs pos="0">
                  <a:srgbClr val="FFCC00"/>
                </a:gs>
                <a:gs pos="100000">
                  <a:srgbClr val="FFEFAD"/>
                </a:gs>
              </a:gsLst>
              <a:lin ang="5400000" scaled="1"/>
            </a:gra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pPr algn="r"/>
              <a:endParaRPr lang="en-GB"/>
            </a:p>
          </p:txBody>
        </p:sp>
        <p:sp>
          <p:nvSpPr>
            <p:cNvPr id="38923" name="Text Box 5"/>
            <p:cNvSpPr txBox="1">
              <a:spLocks noChangeArrowheads="1"/>
            </p:cNvSpPr>
            <p:nvPr/>
          </p:nvSpPr>
          <p:spPr bwMode="auto">
            <a:xfrm>
              <a:off x="539750" y="1557338"/>
              <a:ext cx="2574925"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200"/>
                <a:t>7 Sv</a:t>
              </a:r>
            </a:p>
            <a:p>
              <a:pPr algn="r" eaLnBrk="1" hangingPunct="1"/>
              <a:endParaRPr lang="en-US" sz="3200"/>
            </a:p>
            <a:p>
              <a:pPr algn="r" eaLnBrk="1" hangingPunct="1"/>
              <a:r>
                <a:rPr lang="en-US" sz="3200"/>
                <a:t>4 Sv</a:t>
              </a:r>
            </a:p>
            <a:p>
              <a:pPr algn="r" eaLnBrk="1" hangingPunct="1"/>
              <a:endParaRPr lang="en-US" sz="3200"/>
            </a:p>
            <a:p>
              <a:pPr algn="r" eaLnBrk="1" hangingPunct="1"/>
              <a:r>
                <a:rPr lang="en-US" sz="3200"/>
                <a:t>0,2 Sv</a:t>
              </a:r>
            </a:p>
            <a:p>
              <a:pPr algn="r" eaLnBrk="1" hangingPunct="1"/>
              <a:endParaRPr lang="en-US" sz="3200"/>
            </a:p>
            <a:p>
              <a:pPr algn="r" eaLnBrk="1" hangingPunct="1"/>
              <a:r>
                <a:rPr lang="en-US" sz="3200"/>
                <a:t>0,004 Sv/a</a:t>
              </a:r>
            </a:p>
            <a:p>
              <a:pPr algn="r" eaLnBrk="1" hangingPunct="1"/>
              <a:endParaRPr lang="en-US" sz="3200"/>
            </a:p>
            <a:p>
              <a:pPr algn="r" eaLnBrk="1" hangingPunct="1"/>
              <a:r>
                <a:rPr lang="en-US" sz="3200"/>
                <a:t>0,00001 Sv/a</a:t>
              </a:r>
              <a:endParaRPr lang="de-DE" sz="3200"/>
            </a:p>
          </p:txBody>
        </p:sp>
        <p:sp>
          <p:nvSpPr>
            <p:cNvPr id="38922" name="Text Box 6"/>
            <p:cNvSpPr txBox="1">
              <a:spLocks noChangeArrowheads="1"/>
            </p:cNvSpPr>
            <p:nvPr/>
          </p:nvSpPr>
          <p:spPr bwMode="auto">
            <a:xfrm>
              <a:off x="3779838" y="1341438"/>
              <a:ext cx="4906962" cy="52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smtClean="0"/>
                <a:t>Tod</a:t>
              </a:r>
              <a:r>
                <a:rPr lang="en-US" sz="3200" dirty="0" smtClean="0"/>
                <a:t> (40 </a:t>
              </a:r>
              <a:r>
                <a:rPr lang="en-US" sz="3200" dirty="0" err="1" smtClean="0"/>
                <a:t>Jahre</a:t>
              </a:r>
              <a:r>
                <a:rPr lang="en-US" sz="3200" dirty="0" smtClean="0"/>
                <a:t> auf der ISS)</a:t>
              </a:r>
              <a:endParaRPr lang="en-US" sz="3200" dirty="0"/>
            </a:p>
            <a:p>
              <a:pPr eaLnBrk="1" hangingPunct="1"/>
              <a:r>
                <a:rPr lang="en-US" sz="3200" dirty="0" smtClean="0"/>
                <a:t>        (1750 </a:t>
              </a:r>
              <a:r>
                <a:rPr lang="en-US" sz="3200" dirty="0" err="1" smtClean="0"/>
                <a:t>Jahre</a:t>
              </a:r>
              <a:r>
                <a:rPr lang="en-US" sz="3200" dirty="0" smtClean="0"/>
                <a:t> in Eck)</a:t>
              </a:r>
              <a:endParaRPr lang="en-US" sz="3200" dirty="0"/>
            </a:p>
            <a:p>
              <a:pPr eaLnBrk="1" hangingPunct="1"/>
              <a:r>
                <a:rPr lang="en-US" sz="3200" dirty="0"/>
                <a:t>50 % </a:t>
              </a:r>
              <a:r>
                <a:rPr lang="en-US" sz="3200" dirty="0" err="1"/>
                <a:t>überleben</a:t>
              </a:r>
              <a:endParaRPr lang="en-US" sz="3200" dirty="0"/>
            </a:p>
            <a:p>
              <a:pPr eaLnBrk="1" hangingPunct="1"/>
              <a:endParaRPr lang="en-US" sz="3200" dirty="0"/>
            </a:p>
            <a:p>
              <a:pPr eaLnBrk="1" hangingPunct="1"/>
              <a:r>
                <a:rPr lang="en-US" sz="3200" dirty="0" err="1"/>
                <a:t>direkte</a:t>
              </a:r>
              <a:r>
                <a:rPr lang="en-US" sz="3200" dirty="0"/>
                <a:t> </a:t>
              </a:r>
              <a:r>
                <a:rPr lang="en-US" sz="3200" dirty="0" err="1"/>
                <a:t>Strahlenwirkung</a:t>
              </a:r>
              <a:endParaRPr lang="en-US" sz="3200" dirty="0"/>
            </a:p>
            <a:p>
              <a:pPr eaLnBrk="1" hangingPunct="1"/>
              <a:endParaRPr lang="en-US" sz="3200" dirty="0"/>
            </a:p>
            <a:p>
              <a:pPr eaLnBrk="1" hangingPunct="1"/>
              <a:r>
                <a:rPr lang="en-US" sz="3200" dirty="0" err="1"/>
                <a:t>mittlere</a:t>
              </a:r>
              <a:r>
                <a:rPr lang="en-US" sz="3200" dirty="0"/>
                <a:t> </a:t>
              </a:r>
              <a:r>
                <a:rPr lang="en-US" sz="3200" dirty="0" err="1" smtClean="0"/>
                <a:t>Strahlenbelastung</a:t>
              </a:r>
              <a:r>
                <a:rPr lang="en-US" sz="3200" dirty="0" smtClean="0"/>
                <a:t>  in Deutschland</a:t>
              </a:r>
              <a:endParaRPr lang="en-US" sz="3200" dirty="0"/>
            </a:p>
          </p:txBody>
        </p:sp>
      </p:grpSp>
      <p:sp>
        <p:nvSpPr>
          <p:cNvPr id="18" name="Rechteck 17"/>
          <p:cNvSpPr/>
          <p:nvPr/>
        </p:nvSpPr>
        <p:spPr>
          <a:xfrm>
            <a:off x="0" y="5864225"/>
            <a:ext cx="9144000" cy="8572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974103108"/>
      </p:ext>
    </p:extLst>
  </p:cSld>
  <p:clrMapOvr>
    <a:masterClrMapping/>
  </p:clrMapOvr>
  <p:transition xmlns:p14="http://schemas.microsoft.com/office/powerpoint/2010/main" spd="slow" advTm="1676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solidFill>
                  <a:prstClr val="black"/>
                </a:solidFill>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398364"/>
            <a:ext cx="9144000" cy="923330"/>
          </a:xfrm>
          <a:prstGeom prst="rect">
            <a:avLst/>
          </a:prstGeom>
        </p:spPr>
        <p:txBody>
          <a:bodyPr wrap="square">
            <a:spAutoFit/>
          </a:bodyPr>
          <a:lstStyle/>
          <a:p>
            <a:pPr algn="ctr"/>
            <a:r>
              <a:rPr lang="de-DE" sz="5400" b="1" dirty="0" smtClean="0">
                <a:solidFill>
                  <a:prstClr val="black"/>
                </a:solidFill>
              </a:rPr>
              <a:t>Was machen wir in Kiel?  </a:t>
            </a:r>
            <a:endParaRPr lang="de-DE" sz="5400" b="1" dirty="0">
              <a:solidFill>
                <a:prstClr val="black"/>
              </a:solidFill>
            </a:endParaRPr>
          </a:p>
        </p:txBody>
      </p:sp>
    </p:spTree>
    <p:extLst>
      <p:ext uri="{BB962C8B-B14F-4D97-AF65-F5344CB8AC3E}">
        <p14:creationId xmlns:p14="http://schemas.microsoft.com/office/powerpoint/2010/main" val="325713527"/>
      </p:ext>
    </p:extLst>
  </p:cSld>
  <p:clrMapOvr>
    <a:masterClrMapping/>
  </p:clrMapOvr>
  <p:transition xmlns:p14="http://schemas.microsoft.com/office/powerpoint/2010/main" spd="slow" advTm="12269"/>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0" y="1243013"/>
            <a:ext cx="55800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spcBef>
                <a:spcPct val="50000"/>
              </a:spcBef>
            </a:pPr>
            <a:r>
              <a:rPr lang="en-US" sz="3600" b="1" dirty="0" smtClean="0">
                <a:solidFill>
                  <a:srgbClr val="FFFF00"/>
                </a:solidFill>
                <a:cs typeface="+mn-cs"/>
              </a:rPr>
              <a:t>47 </a:t>
            </a:r>
            <a:r>
              <a:rPr lang="en-US" sz="3600" b="1" dirty="0" err="1" smtClean="0">
                <a:solidFill>
                  <a:srgbClr val="FFFF00"/>
                </a:solidFill>
                <a:cs typeface="+mn-cs"/>
              </a:rPr>
              <a:t>Jahre</a:t>
            </a:r>
            <a:r>
              <a:rPr lang="en-US" sz="3600" b="1" dirty="0" smtClean="0">
                <a:solidFill>
                  <a:srgbClr val="FFFF00"/>
                </a:solidFill>
                <a:cs typeface="+mn-cs"/>
              </a:rPr>
              <a:t> </a:t>
            </a:r>
            <a:r>
              <a:rPr lang="en-US" sz="3600" b="1" dirty="0" err="1" smtClean="0">
                <a:solidFill>
                  <a:srgbClr val="FFFF00"/>
                </a:solidFill>
                <a:cs typeface="+mn-cs"/>
              </a:rPr>
              <a:t>zuhause</a:t>
            </a:r>
            <a:r>
              <a:rPr lang="en-US" sz="3600" b="1" dirty="0" smtClean="0">
                <a:solidFill>
                  <a:srgbClr val="FFFF00"/>
                </a:solidFill>
                <a:cs typeface="+mn-cs"/>
              </a:rPr>
              <a:t> </a:t>
            </a:r>
            <a:r>
              <a:rPr lang="en-US" sz="3600" b="1" dirty="0" err="1" smtClean="0">
                <a:solidFill>
                  <a:srgbClr val="FFFF00"/>
                </a:solidFill>
                <a:cs typeface="+mn-cs"/>
              </a:rPr>
              <a:t>im</a:t>
            </a:r>
            <a:r>
              <a:rPr lang="en-US" sz="3600" b="1" dirty="0" smtClean="0">
                <a:solidFill>
                  <a:srgbClr val="FFFF00"/>
                </a:solidFill>
                <a:cs typeface="+mn-cs"/>
              </a:rPr>
              <a:t> </a:t>
            </a:r>
            <a:r>
              <a:rPr lang="en-US" sz="3600" b="1" dirty="0" err="1" smtClean="0">
                <a:solidFill>
                  <a:srgbClr val="FFFF00"/>
                </a:solidFill>
                <a:cs typeface="+mn-cs"/>
              </a:rPr>
              <a:t>Weltraum</a:t>
            </a:r>
            <a:endParaRPr lang="en-US" sz="3600" b="1" dirty="0" smtClean="0">
              <a:solidFill>
                <a:srgbClr val="FFFF00"/>
              </a:solidFill>
              <a:cs typeface="+mn-cs"/>
            </a:endParaRPr>
          </a:p>
        </p:txBody>
      </p:sp>
      <p:pic>
        <p:nvPicPr>
          <p:cNvPr id="8198" name="Picture 6" descr="101812main_vision_poster_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05075"/>
            <a:ext cx="5076825" cy="4392613"/>
          </a:xfrm>
          <a:prstGeom prst="rect">
            <a:avLst/>
          </a:prstGeom>
          <a:noFill/>
          <a:extLst>
            <a:ext uri="{909E8E84-426E-40dd-AFC4-6F175D3DCCD1}">
              <a14:hiddenFill xmlns:a14="http://schemas.microsoft.com/office/drawing/2010/main">
                <a:solidFill>
                  <a:srgbClr val="FFFFFF"/>
                </a:solidFill>
              </a14:hiddenFill>
            </a:ext>
          </a:extLst>
        </p:spPr>
      </p:pic>
      <p:sp>
        <p:nvSpPr>
          <p:cNvPr id="8199" name="Text Box 7"/>
          <p:cNvSpPr txBox="1">
            <a:spLocks noChangeArrowheads="1"/>
          </p:cNvSpPr>
          <p:nvPr/>
        </p:nvSpPr>
        <p:spPr bwMode="auto">
          <a:xfrm>
            <a:off x="5148263" y="4508500"/>
            <a:ext cx="3995737"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spcBef>
                <a:spcPct val="50000"/>
              </a:spcBef>
            </a:pPr>
            <a:r>
              <a:rPr lang="en-US" sz="2000" b="1" dirty="0" err="1" smtClean="0">
                <a:solidFill>
                  <a:srgbClr val="66FFFF"/>
                </a:solidFill>
                <a:cs typeface="+mn-cs"/>
              </a:rPr>
              <a:t>Mit</a:t>
            </a:r>
            <a:r>
              <a:rPr lang="en-US" sz="2000" b="1" dirty="0" smtClean="0">
                <a:solidFill>
                  <a:srgbClr val="66FFFF"/>
                </a:solidFill>
                <a:cs typeface="+mn-cs"/>
              </a:rPr>
              <a:t> </a:t>
            </a:r>
            <a:r>
              <a:rPr lang="en-US" sz="2000" b="1" dirty="0" err="1" smtClean="0">
                <a:solidFill>
                  <a:srgbClr val="66FFFF"/>
                </a:solidFill>
                <a:cs typeface="+mn-cs"/>
              </a:rPr>
              <a:t>Unterstützung</a:t>
            </a:r>
            <a:r>
              <a:rPr lang="en-US" sz="2000" b="1" dirty="0" smtClean="0">
                <a:solidFill>
                  <a:srgbClr val="66FFFF"/>
                </a:solidFill>
                <a:cs typeface="+mn-cs"/>
              </a:rPr>
              <a:t> </a:t>
            </a:r>
            <a:r>
              <a:rPr lang="en-US" sz="2000" b="1" dirty="0" err="1" smtClean="0">
                <a:solidFill>
                  <a:srgbClr val="66FFFF"/>
                </a:solidFill>
                <a:cs typeface="+mn-cs"/>
              </a:rPr>
              <a:t>durch</a:t>
            </a:r>
            <a:r>
              <a:rPr lang="en-US" sz="2000" b="1" dirty="0" smtClean="0">
                <a:solidFill>
                  <a:srgbClr val="66FFFF"/>
                </a:solidFill>
                <a:cs typeface="+mn-cs"/>
              </a:rPr>
              <a:t> </a:t>
            </a:r>
            <a:r>
              <a:rPr lang="en-US" sz="2000" b="1" dirty="0" err="1" smtClean="0">
                <a:solidFill>
                  <a:srgbClr val="66FFFF"/>
                </a:solidFill>
                <a:cs typeface="+mn-cs"/>
              </a:rPr>
              <a:t>Herrn</a:t>
            </a:r>
            <a:r>
              <a:rPr lang="en-US" sz="2000" b="1" dirty="0" smtClean="0">
                <a:solidFill>
                  <a:srgbClr val="66FFFF"/>
                </a:solidFill>
                <a:cs typeface="+mn-cs"/>
              </a:rPr>
              <a:t> Reinhold Müller-</a:t>
            </a:r>
            <a:r>
              <a:rPr lang="en-US" sz="2000" b="1" dirty="0" err="1" smtClean="0">
                <a:solidFill>
                  <a:srgbClr val="66FFFF"/>
                </a:solidFill>
                <a:cs typeface="+mn-cs"/>
              </a:rPr>
              <a:t>Mellin</a:t>
            </a:r>
            <a:endParaRPr lang="en-US" sz="2000" b="1" dirty="0" smtClean="0">
              <a:solidFill>
                <a:srgbClr val="66FFFF"/>
              </a:solidFill>
              <a:cs typeface="+mn-cs"/>
            </a:endParaRPr>
          </a:p>
          <a:p>
            <a:pPr algn="ctr" defTabSz="914400">
              <a:spcBef>
                <a:spcPct val="50000"/>
              </a:spcBef>
            </a:pPr>
            <a:endParaRPr lang="en-US" sz="2000" b="1" dirty="0" smtClean="0">
              <a:solidFill>
                <a:srgbClr val="66FFFF"/>
              </a:solidFill>
              <a:cs typeface="+mn-cs"/>
            </a:endParaRPr>
          </a:p>
          <a:p>
            <a:pPr algn="ctr" defTabSz="914400">
              <a:spcBef>
                <a:spcPct val="50000"/>
              </a:spcBef>
            </a:pPr>
            <a:r>
              <a:rPr lang="en-US" sz="2000" b="1" dirty="0" err="1" smtClean="0">
                <a:solidFill>
                  <a:srgbClr val="66FFFF"/>
                </a:solidFill>
                <a:cs typeface="+mn-cs"/>
              </a:rPr>
              <a:t>Institut</a:t>
            </a:r>
            <a:r>
              <a:rPr lang="en-US" sz="2000" b="1" dirty="0" smtClean="0">
                <a:solidFill>
                  <a:srgbClr val="66FFFF"/>
                </a:solidFill>
                <a:cs typeface="+mn-cs"/>
              </a:rPr>
              <a:t> </a:t>
            </a:r>
            <a:r>
              <a:rPr lang="en-US" sz="2000" b="1" dirty="0" err="1" smtClean="0">
                <a:solidFill>
                  <a:srgbClr val="66FFFF"/>
                </a:solidFill>
                <a:cs typeface="+mn-cs"/>
              </a:rPr>
              <a:t>für</a:t>
            </a:r>
            <a:r>
              <a:rPr lang="en-US" sz="2000" b="1" dirty="0" smtClean="0">
                <a:solidFill>
                  <a:srgbClr val="66FFFF"/>
                </a:solidFill>
                <a:cs typeface="+mn-cs"/>
              </a:rPr>
              <a:t> </a:t>
            </a:r>
            <a:r>
              <a:rPr lang="en-US" sz="2000" b="1" dirty="0" err="1" smtClean="0">
                <a:solidFill>
                  <a:srgbClr val="66FFFF"/>
                </a:solidFill>
                <a:cs typeface="+mn-cs"/>
              </a:rPr>
              <a:t>Experimentelle</a:t>
            </a:r>
            <a:r>
              <a:rPr lang="en-US" sz="2000" b="1" dirty="0" smtClean="0">
                <a:solidFill>
                  <a:srgbClr val="66FFFF"/>
                </a:solidFill>
                <a:cs typeface="+mn-cs"/>
              </a:rPr>
              <a:t> und </a:t>
            </a:r>
            <a:r>
              <a:rPr lang="en-US" sz="2000" b="1" dirty="0" err="1" smtClean="0">
                <a:solidFill>
                  <a:srgbClr val="66FFFF"/>
                </a:solidFill>
                <a:cs typeface="+mn-cs"/>
              </a:rPr>
              <a:t>Angewandte</a:t>
            </a:r>
            <a:r>
              <a:rPr lang="en-US" sz="2000" b="1" dirty="0" smtClean="0">
                <a:solidFill>
                  <a:srgbClr val="66FFFF"/>
                </a:solidFill>
                <a:cs typeface="+mn-cs"/>
              </a:rPr>
              <a:t> </a:t>
            </a:r>
            <a:r>
              <a:rPr lang="en-US" sz="2000" b="1" dirty="0" err="1" smtClean="0">
                <a:solidFill>
                  <a:srgbClr val="66FFFF"/>
                </a:solidFill>
                <a:cs typeface="+mn-cs"/>
              </a:rPr>
              <a:t>Physik</a:t>
            </a:r>
            <a:endParaRPr lang="en-US" sz="2000" b="1" dirty="0" smtClean="0">
              <a:solidFill>
                <a:srgbClr val="66FFFF"/>
              </a:solidFill>
              <a:cs typeface="+mn-cs"/>
            </a:endParaRPr>
          </a:p>
          <a:p>
            <a:pPr algn="ctr" defTabSz="914400">
              <a:spcBef>
                <a:spcPct val="50000"/>
              </a:spcBef>
            </a:pPr>
            <a:r>
              <a:rPr lang="en-US" sz="2000" b="1" dirty="0" smtClean="0">
                <a:solidFill>
                  <a:srgbClr val="66FFFF"/>
                </a:solidFill>
                <a:cs typeface="+mn-cs"/>
              </a:rPr>
              <a:t>Christian-</a:t>
            </a:r>
            <a:r>
              <a:rPr lang="en-US" sz="2000" b="1" dirty="0" err="1" smtClean="0">
                <a:solidFill>
                  <a:srgbClr val="66FFFF"/>
                </a:solidFill>
                <a:cs typeface="+mn-cs"/>
              </a:rPr>
              <a:t>Albrechts</a:t>
            </a:r>
            <a:r>
              <a:rPr lang="en-US" sz="2000" b="1" dirty="0" smtClean="0">
                <a:solidFill>
                  <a:srgbClr val="66FFFF"/>
                </a:solidFill>
                <a:cs typeface="+mn-cs"/>
              </a:rPr>
              <a:t>-Universität</a:t>
            </a:r>
          </a:p>
        </p:txBody>
      </p:sp>
      <p:sp>
        <p:nvSpPr>
          <p:cNvPr id="8201" name="Text Box 9"/>
          <p:cNvSpPr txBox="1">
            <a:spLocks noChangeArrowheads="1"/>
          </p:cNvSpPr>
          <p:nvPr/>
        </p:nvSpPr>
        <p:spPr bwMode="auto">
          <a:xfrm>
            <a:off x="0" y="333375"/>
            <a:ext cx="78120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spcBef>
                <a:spcPct val="50000"/>
              </a:spcBef>
            </a:pPr>
            <a:r>
              <a:rPr lang="de-DE" sz="3600" b="1" smtClean="0">
                <a:solidFill>
                  <a:srgbClr val="66FFFF"/>
                </a:solidFill>
                <a:cs typeface="+mn-cs"/>
              </a:rPr>
              <a:t>Weltrauminstrumente,</a:t>
            </a:r>
            <a:r>
              <a:rPr lang="de-DE" sz="3200" b="1" smtClean="0">
                <a:solidFill>
                  <a:srgbClr val="66FFFF"/>
                </a:solidFill>
                <a:cs typeface="+mn-cs"/>
              </a:rPr>
              <a:t> made in Kiel</a:t>
            </a:r>
          </a:p>
        </p:txBody>
      </p:sp>
      <p:pic>
        <p:nvPicPr>
          <p:cNvPr id="2" name="ssm_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15027" y="974725"/>
            <a:ext cx="3533775" cy="3533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82"/>
    </mc:Choice>
    <mc:Fallback xmlns="">
      <p:transition xmlns:p14="http://schemas.microsoft.com/office/powerpoint/2010/main" spd="slow" advTm="9782"/>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2379"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T_HEL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60325"/>
            <a:ext cx="10298113" cy="7202488"/>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0" y="0"/>
            <a:ext cx="5795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spcBef>
                <a:spcPct val="50000"/>
              </a:spcBef>
            </a:pPr>
            <a:endParaRPr lang="de-DE" sz="3200" smtClean="0">
              <a:solidFill>
                <a:srgbClr val="000000"/>
              </a:solidFill>
              <a:cs typeface="+mn-cs"/>
            </a:endParaRPr>
          </a:p>
        </p:txBody>
      </p:sp>
      <p:sp>
        <p:nvSpPr>
          <p:cNvPr id="10246" name="Text Box 6"/>
          <p:cNvSpPr txBox="1">
            <a:spLocks noChangeArrowheads="1"/>
          </p:cNvSpPr>
          <p:nvPr/>
        </p:nvSpPr>
        <p:spPr bwMode="auto">
          <a:xfrm>
            <a:off x="0" y="0"/>
            <a:ext cx="608488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spcBef>
                <a:spcPct val="50000"/>
              </a:spcBef>
            </a:pPr>
            <a:r>
              <a:rPr lang="en-US" sz="3200" b="1" dirty="0" smtClean="0">
                <a:solidFill>
                  <a:srgbClr val="FFFF00"/>
                </a:solidFill>
                <a:cs typeface="+mn-cs"/>
              </a:rPr>
              <a:t> </a:t>
            </a:r>
            <a:r>
              <a:rPr lang="en-US" sz="4000" b="1" dirty="0" smtClean="0">
                <a:solidFill>
                  <a:srgbClr val="FFFF00"/>
                </a:solidFill>
                <a:cs typeface="+mn-cs"/>
              </a:rPr>
              <a:t>Die 1970’iger: HELIOS</a:t>
            </a:r>
          </a:p>
          <a:p>
            <a:pPr defTabSz="914400">
              <a:spcBef>
                <a:spcPct val="50000"/>
              </a:spcBef>
            </a:pPr>
            <a:endParaRPr lang="en-US" sz="3200" b="1" dirty="0" smtClean="0">
              <a:solidFill>
                <a:srgbClr val="FF6600"/>
              </a:solidFill>
              <a:cs typeface="+mn-cs"/>
            </a:endParaRPr>
          </a:p>
          <a:p>
            <a:pPr defTabSz="914400">
              <a:spcBef>
                <a:spcPct val="50000"/>
              </a:spcBef>
            </a:pPr>
            <a:r>
              <a:rPr lang="en-US" sz="3200" b="1" dirty="0" smtClean="0">
                <a:solidFill>
                  <a:srgbClr val="FF6600"/>
                </a:solidFill>
                <a:cs typeface="+mn-cs"/>
              </a:rPr>
              <a:t> </a:t>
            </a:r>
            <a:r>
              <a:rPr lang="en-US" sz="3600" b="1" dirty="0" err="1" smtClean="0">
                <a:solidFill>
                  <a:srgbClr val="FFFF00"/>
                </a:solidFill>
                <a:cs typeface="+mn-cs"/>
              </a:rPr>
              <a:t>Eine</a:t>
            </a:r>
            <a:r>
              <a:rPr lang="en-US" sz="3600" b="1" dirty="0" smtClean="0">
                <a:solidFill>
                  <a:srgbClr val="FFFF00"/>
                </a:solidFill>
                <a:cs typeface="+mn-cs"/>
              </a:rPr>
              <a:t> </a:t>
            </a:r>
            <a:r>
              <a:rPr lang="en-US" sz="3600" b="1" dirty="0" err="1" smtClean="0">
                <a:solidFill>
                  <a:srgbClr val="FFFF00"/>
                </a:solidFill>
                <a:cs typeface="+mn-cs"/>
              </a:rPr>
              <a:t>Raumsonde</a:t>
            </a:r>
            <a:r>
              <a:rPr lang="en-US" sz="3600" b="1" dirty="0" smtClean="0">
                <a:solidFill>
                  <a:srgbClr val="FFFF00"/>
                </a:solidFill>
                <a:cs typeface="+mn-cs"/>
              </a:rPr>
              <a:t> </a:t>
            </a:r>
            <a:r>
              <a:rPr lang="en-US" sz="3600" b="1" dirty="0" err="1" smtClean="0">
                <a:solidFill>
                  <a:srgbClr val="FFFF00"/>
                </a:solidFill>
                <a:cs typeface="+mn-cs"/>
              </a:rPr>
              <a:t>näher</a:t>
            </a:r>
            <a:r>
              <a:rPr lang="en-US" sz="3600" b="1" dirty="0" smtClean="0">
                <a:solidFill>
                  <a:srgbClr val="FFFF00"/>
                </a:solidFill>
                <a:cs typeface="+mn-cs"/>
              </a:rPr>
              <a:t> </a:t>
            </a:r>
            <a:r>
              <a:rPr lang="en-US" sz="3600" b="1" dirty="0" err="1" smtClean="0">
                <a:solidFill>
                  <a:srgbClr val="FFFF00"/>
                </a:solidFill>
                <a:cs typeface="+mn-cs"/>
              </a:rPr>
              <a:t>als</a:t>
            </a:r>
            <a:r>
              <a:rPr lang="en-US" sz="3600" b="1" dirty="0" smtClean="0">
                <a:solidFill>
                  <a:srgbClr val="FFFF00"/>
                </a:solidFill>
                <a:cs typeface="+mn-cs"/>
              </a:rPr>
              <a:t> der </a:t>
            </a:r>
            <a:r>
              <a:rPr lang="en-US" sz="3600" b="1" dirty="0" err="1" smtClean="0">
                <a:solidFill>
                  <a:srgbClr val="FFFF00"/>
                </a:solidFill>
                <a:cs typeface="+mn-cs"/>
              </a:rPr>
              <a:t>Merkur</a:t>
            </a:r>
            <a:r>
              <a:rPr lang="en-US" sz="3600" b="1" dirty="0" smtClean="0">
                <a:solidFill>
                  <a:srgbClr val="FFFF00"/>
                </a:solidFill>
                <a:cs typeface="+mn-cs"/>
              </a:rPr>
              <a:t> </a:t>
            </a:r>
            <a:r>
              <a:rPr lang="en-US" sz="3600" b="1" dirty="0" err="1" smtClean="0">
                <a:solidFill>
                  <a:srgbClr val="FFFF00"/>
                </a:solidFill>
                <a:cs typeface="+mn-cs"/>
              </a:rPr>
              <a:t>zur</a:t>
            </a:r>
            <a:r>
              <a:rPr lang="en-US" sz="3600" b="1" dirty="0" smtClean="0">
                <a:solidFill>
                  <a:srgbClr val="FFFF00"/>
                </a:solidFill>
                <a:cs typeface="+mn-cs"/>
              </a:rPr>
              <a:t> </a:t>
            </a:r>
            <a:r>
              <a:rPr lang="en-US" sz="3600" b="1" dirty="0" err="1" smtClean="0">
                <a:solidFill>
                  <a:srgbClr val="FFFF00"/>
                </a:solidFill>
                <a:cs typeface="+mn-cs"/>
              </a:rPr>
              <a:t>Sonne</a:t>
            </a:r>
            <a:endParaRPr lang="en-US" sz="3600" b="1" dirty="0" smtClean="0">
              <a:solidFill>
                <a:srgbClr val="FFFF00"/>
              </a:solidFill>
              <a:cs typeface="+mn-cs"/>
            </a:endParaRPr>
          </a:p>
        </p:txBody>
      </p:sp>
      <p:pic>
        <p:nvPicPr>
          <p:cNvPr id="2" name="Bild 1"/>
          <p:cNvPicPr>
            <a:picLocks noChangeAspect="1"/>
          </p:cNvPicPr>
          <p:nvPr/>
        </p:nvPicPr>
        <p:blipFill>
          <a:blip r:embed="rId4"/>
          <a:stretch>
            <a:fillRect/>
          </a:stretch>
        </p:blipFill>
        <p:spPr>
          <a:xfrm>
            <a:off x="5425935" y="3413674"/>
            <a:ext cx="3718065" cy="3399374"/>
          </a:xfrm>
          <a:prstGeom prst="rect">
            <a:avLst/>
          </a:prstGeom>
        </p:spPr>
      </p:pic>
      <p:pic>
        <p:nvPicPr>
          <p:cNvPr id="9" name="Bild 8"/>
          <p:cNvPicPr>
            <a:picLocks noChangeAspect="1"/>
          </p:cNvPicPr>
          <p:nvPr/>
        </p:nvPicPr>
        <p:blipFill>
          <a:blip r:embed="rId5"/>
          <a:stretch>
            <a:fillRect/>
          </a:stretch>
        </p:blipFill>
        <p:spPr>
          <a:xfrm>
            <a:off x="196005" y="4731965"/>
            <a:ext cx="4097338" cy="2410198"/>
          </a:xfrm>
          <a:prstGeom prst="rect">
            <a:avLst/>
          </a:prstGeom>
        </p:spPr>
      </p:pic>
      <p:sp>
        <p:nvSpPr>
          <p:cNvPr id="6" name="Rechteck 5"/>
          <p:cNvSpPr/>
          <p:nvPr/>
        </p:nvSpPr>
        <p:spPr>
          <a:xfrm>
            <a:off x="1143820" y="5062831"/>
            <a:ext cx="1980380" cy="461665"/>
          </a:xfrm>
          <a:prstGeom prst="rect">
            <a:avLst/>
          </a:prstGeom>
        </p:spPr>
        <p:txBody>
          <a:bodyPr wrap="none">
            <a:spAutoFit/>
          </a:bodyPr>
          <a:lstStyle/>
          <a:p>
            <a:r>
              <a:rPr lang="en-US" sz="2400" b="1" dirty="0" smtClean="0">
                <a:solidFill>
                  <a:srgbClr val="FF6600"/>
                </a:solidFill>
              </a:rPr>
              <a:t>Made in Kiel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advTm="14709"/>
    </mc:Choice>
    <mc:Fallback xmlns="">
      <p:transition xmlns:p14="http://schemas.microsoft.com/office/powerpoint/2010/main" spd="slow" advTm="14709"/>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U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6354763" cy="7029450"/>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6701466" y="375344"/>
            <a:ext cx="2908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a:spcBef>
                <a:spcPct val="50000"/>
              </a:spcBef>
            </a:pPr>
            <a:r>
              <a:rPr lang="en-US" sz="3600" b="1" dirty="0" smtClean="0">
                <a:solidFill>
                  <a:srgbClr val="FFFF00"/>
                </a:solidFill>
                <a:cs typeface="+mn-cs"/>
              </a:rPr>
              <a:t>Mission </a:t>
            </a:r>
            <a:r>
              <a:rPr lang="en-US" sz="3600" b="1" dirty="0" err="1" smtClean="0">
                <a:solidFill>
                  <a:srgbClr val="FFFF00"/>
                </a:solidFill>
                <a:cs typeface="+mn-cs"/>
              </a:rPr>
              <a:t>über</a:t>
            </a:r>
            <a:r>
              <a:rPr lang="en-US" sz="3600" b="1" dirty="0" smtClean="0">
                <a:solidFill>
                  <a:srgbClr val="FFFF00"/>
                </a:solidFill>
                <a:cs typeface="+mn-cs"/>
              </a:rPr>
              <a:t> die Pole der </a:t>
            </a:r>
            <a:r>
              <a:rPr lang="en-US" sz="3600" b="1" dirty="0" err="1" smtClean="0">
                <a:solidFill>
                  <a:srgbClr val="FFFF00"/>
                </a:solidFill>
                <a:cs typeface="+mn-cs"/>
              </a:rPr>
              <a:t>Sonne</a:t>
            </a:r>
            <a:endParaRPr lang="en-US" sz="3600" b="1" dirty="0" smtClean="0">
              <a:solidFill>
                <a:srgbClr val="FFFF00"/>
              </a:solidFill>
              <a:cs typeface="+mn-cs"/>
            </a:endParaRPr>
          </a:p>
        </p:txBody>
      </p:sp>
      <p:sp>
        <p:nvSpPr>
          <p:cNvPr id="5" name="Textfeld 4"/>
          <p:cNvSpPr txBox="1"/>
          <p:nvPr/>
        </p:nvSpPr>
        <p:spPr>
          <a:xfrm>
            <a:off x="1795247" y="153630"/>
            <a:ext cx="4224553" cy="1354217"/>
          </a:xfrm>
          <a:prstGeom prst="rect">
            <a:avLst/>
          </a:prstGeom>
          <a:noFill/>
        </p:spPr>
        <p:txBody>
          <a:bodyPr wrap="square" rtlCol="0">
            <a:spAutoFit/>
          </a:bodyPr>
          <a:lstStyle/>
          <a:p>
            <a:pPr lvl="0" defTabSz="914400">
              <a:spcBef>
                <a:spcPct val="50000"/>
              </a:spcBef>
            </a:pPr>
            <a:r>
              <a:rPr lang="en-US" sz="3200" b="1" dirty="0" smtClean="0">
                <a:solidFill>
                  <a:srgbClr val="FFFF00"/>
                </a:solidFill>
              </a:rPr>
              <a:t>Die 1990’s:  ESA/NASA ULYSSES</a:t>
            </a:r>
            <a:endParaRPr lang="en-US" sz="3200" b="1" dirty="0">
              <a:solidFill>
                <a:srgbClr val="FFFF00"/>
              </a:solidFill>
            </a:endParaRPr>
          </a:p>
          <a:p>
            <a:endParaRPr lang="en-US" dirty="0"/>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27" y="4828230"/>
            <a:ext cx="3433787" cy="183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Rechteck 8"/>
          <p:cNvSpPr/>
          <p:nvPr/>
        </p:nvSpPr>
        <p:spPr>
          <a:xfrm>
            <a:off x="3201347" y="6244338"/>
            <a:ext cx="1980380" cy="461665"/>
          </a:xfrm>
          <a:prstGeom prst="rect">
            <a:avLst/>
          </a:prstGeom>
        </p:spPr>
        <p:txBody>
          <a:bodyPr wrap="none">
            <a:spAutoFit/>
          </a:bodyPr>
          <a:lstStyle/>
          <a:p>
            <a:r>
              <a:rPr lang="en-US" sz="2400" b="1" dirty="0" smtClean="0">
                <a:solidFill>
                  <a:srgbClr val="FF6600"/>
                </a:solidFill>
              </a:rPr>
              <a:t>Made in Kiel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advTm="9026"/>
    </mc:Choice>
    <mc:Fallback xmlns="">
      <p:transition xmlns:p14="http://schemas.microsoft.com/office/powerpoint/2010/main" spd="slow" advTm="9026"/>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1" y="1709756"/>
            <a:ext cx="33401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800" b="1" dirty="0" smtClean="0">
                <a:solidFill>
                  <a:srgbClr val="FFFF00"/>
                </a:solidFill>
              </a:rPr>
              <a:t>SOHO</a:t>
            </a:r>
            <a:r>
              <a:rPr lang="en-US" sz="2800" b="1" dirty="0" smtClean="0">
                <a:solidFill>
                  <a:srgbClr val="FF6600"/>
                </a:solidFill>
              </a:rPr>
              <a:t>        </a:t>
            </a:r>
          </a:p>
          <a:p>
            <a:pPr>
              <a:spcBef>
                <a:spcPct val="50000"/>
              </a:spcBef>
            </a:pPr>
            <a:r>
              <a:rPr lang="en-US" sz="2800" b="1" dirty="0" smtClean="0">
                <a:solidFill>
                  <a:srgbClr val="FF6600"/>
                </a:solidFill>
              </a:rPr>
              <a:t> </a:t>
            </a:r>
            <a:r>
              <a:rPr lang="en-US" sz="2800" b="1" dirty="0" err="1">
                <a:solidFill>
                  <a:srgbClr val="FF6600"/>
                </a:solidFill>
              </a:rPr>
              <a:t>Mitternachtssonne</a:t>
            </a:r>
            <a:r>
              <a:rPr lang="en-US" sz="2800" b="1" dirty="0">
                <a:solidFill>
                  <a:srgbClr val="FF6600"/>
                </a:solidFill>
              </a:rPr>
              <a:t> das </a:t>
            </a:r>
            <a:r>
              <a:rPr lang="en-US" sz="2800" b="1" dirty="0" err="1">
                <a:solidFill>
                  <a:srgbClr val="FF6600"/>
                </a:solidFill>
              </a:rPr>
              <a:t>ganze</a:t>
            </a:r>
            <a:r>
              <a:rPr lang="en-US" sz="2800" b="1" dirty="0">
                <a:solidFill>
                  <a:srgbClr val="FF6600"/>
                </a:solidFill>
              </a:rPr>
              <a:t> </a:t>
            </a:r>
            <a:r>
              <a:rPr lang="en-US" sz="2800" b="1" dirty="0" err="1" smtClean="0">
                <a:solidFill>
                  <a:srgbClr val="FF6600"/>
                </a:solidFill>
              </a:rPr>
              <a:t>Jahr</a:t>
            </a:r>
            <a:endParaRPr lang="en-US" sz="2800" b="1" dirty="0" smtClean="0">
              <a:solidFill>
                <a:srgbClr val="FF6600"/>
              </a:solidFill>
            </a:endParaRPr>
          </a:p>
        </p:txBody>
      </p:sp>
      <p:pic>
        <p:nvPicPr>
          <p:cNvPr id="2" name="comet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5358" y="1464044"/>
            <a:ext cx="5587233" cy="5587233"/>
          </a:xfrm>
          <a:prstGeom prst="rect">
            <a:avLst/>
          </a:prstGeom>
        </p:spPr>
      </p:pic>
      <p:pic>
        <p:nvPicPr>
          <p:cNvPr id="3" name="Bild 2" descr="soho_t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98129"/>
            <a:ext cx="9144000" cy="1495313"/>
          </a:xfrm>
          <a:prstGeom prst="rect">
            <a:avLst/>
          </a:prstGeom>
        </p:spPr>
      </p:pic>
      <p:pic>
        <p:nvPicPr>
          <p:cNvPr id="8" name="Picture 2" descr="D:\projekte\ihy\Ausstellung\web\CAU\soho_ephin.jpg"/>
          <p:cNvPicPr>
            <a:picLocks noChangeAspect="1" noChangeArrowheads="1"/>
          </p:cNvPicPr>
          <p:nvPr/>
        </p:nvPicPr>
        <p:blipFill>
          <a:blip r:embed="rId7" cstate="print"/>
          <a:srcRect/>
          <a:stretch>
            <a:fillRect/>
          </a:stretch>
        </p:blipFill>
        <p:spPr bwMode="auto">
          <a:xfrm>
            <a:off x="271969" y="4388194"/>
            <a:ext cx="2675454" cy="1817856"/>
          </a:xfrm>
          <a:prstGeom prst="rect">
            <a:avLst/>
          </a:prstGeom>
          <a:noFill/>
        </p:spPr>
      </p:pic>
      <p:sp>
        <p:nvSpPr>
          <p:cNvPr id="9" name="Rechteck 8"/>
          <p:cNvSpPr/>
          <p:nvPr/>
        </p:nvSpPr>
        <p:spPr>
          <a:xfrm>
            <a:off x="271969" y="6259810"/>
            <a:ext cx="1980380" cy="461665"/>
          </a:xfrm>
          <a:prstGeom prst="rect">
            <a:avLst/>
          </a:prstGeom>
        </p:spPr>
        <p:txBody>
          <a:bodyPr wrap="none">
            <a:spAutoFit/>
          </a:bodyPr>
          <a:lstStyle/>
          <a:p>
            <a:r>
              <a:rPr lang="en-US" sz="2400" b="1" dirty="0" smtClean="0">
                <a:solidFill>
                  <a:srgbClr val="FF6600"/>
                </a:solidFill>
              </a:rPr>
              <a:t>Made in Kiel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advTm="18873"/>
    </mc:Choice>
    <mc:Fallback xmlns="">
      <p:transition xmlns:p14="http://schemas.microsoft.com/office/powerpoint/2010/main" spd="slow" advTm="1887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playEvt time="6133" objId="2"/>
        <p14:playEvt time="12317" objId="2"/>
        <p14:playEvt time="18494" objId="2"/>
        <p14:stopEvt time="18873"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ChangeArrowheads="1"/>
          </p:cNvSpPr>
          <p:nvPr/>
        </p:nvSpPr>
        <p:spPr bwMode="auto">
          <a:xfrm>
            <a:off x="0" y="228600"/>
            <a:ext cx="8915400" cy="1190625"/>
          </a:xfrm>
          <a:prstGeom prst="rect">
            <a:avLst/>
          </a:prstGeom>
          <a:noFill/>
          <a:ln w="12700">
            <a:noFill/>
            <a:miter lim="800000"/>
            <a:headEnd/>
            <a:tailEnd/>
          </a:ln>
        </p:spPr>
        <p:txBody>
          <a:bodyPr>
            <a:prstTxWarp prst="textNoShape">
              <a:avLst/>
            </a:prstTxWarp>
            <a:spAutoFit/>
          </a:bodyPr>
          <a:lstStyle/>
          <a:p>
            <a:pPr algn="ctr" defTabSz="914400" eaLnBrk="0" hangingPunct="0"/>
            <a:endParaRPr lang="de-DE" sz="3600" b="1">
              <a:solidFill>
                <a:srgbClr val="000000"/>
              </a:solidFill>
              <a:latin typeface="Book Antiqua" charset="0"/>
              <a:ea typeface="+mn-ea"/>
              <a:cs typeface="Arial" charset="0"/>
            </a:endParaRPr>
          </a:p>
          <a:p>
            <a:pPr algn="ctr" defTabSz="914400" eaLnBrk="0" hangingPunct="0"/>
            <a:endParaRPr lang="en-US" sz="3600" b="1">
              <a:solidFill>
                <a:srgbClr val="000000"/>
              </a:solidFill>
              <a:latin typeface="Book Antiqua" charset="0"/>
              <a:ea typeface="+mn-ea"/>
              <a:cs typeface="Arial" charset="0"/>
            </a:endParaRPr>
          </a:p>
        </p:txBody>
      </p:sp>
      <p:sp>
        <p:nvSpPr>
          <p:cNvPr id="26628" name="Rectangle 3"/>
          <p:cNvSpPr>
            <a:spLocks noGrp="1" noChangeArrowheads="1"/>
          </p:cNvSpPr>
          <p:nvPr>
            <p:ph type="title" idx="4294967295"/>
          </p:nvPr>
        </p:nvSpPr>
        <p:spPr>
          <a:xfrm>
            <a:off x="1371600" y="152400"/>
            <a:ext cx="7620000" cy="914400"/>
          </a:xfrm>
          <a:noFill/>
        </p:spPr>
        <p:txBody>
          <a:bodyPr/>
          <a:lstStyle/>
          <a:p>
            <a:pPr>
              <a:lnSpc>
                <a:spcPct val="110000"/>
              </a:lnSpc>
            </a:pPr>
            <a:r>
              <a:rPr lang="en-US" sz="3200" dirty="0" smtClean="0">
                <a:solidFill>
                  <a:srgbClr val="0808FD"/>
                </a:solidFill>
              </a:rPr>
              <a:t>Solar Terrestrial </a:t>
            </a:r>
            <a:r>
              <a:rPr lang="en-US" sz="3200" dirty="0" err="1" smtClean="0">
                <a:solidFill>
                  <a:srgbClr val="0808FD"/>
                </a:solidFill>
              </a:rPr>
              <a:t>RElation</a:t>
            </a:r>
            <a:r>
              <a:rPr lang="en-US" sz="3200" dirty="0" smtClean="0">
                <a:solidFill>
                  <a:srgbClr val="0808FD"/>
                </a:solidFill>
              </a:rPr>
              <a:t> Observatory</a:t>
            </a:r>
            <a:br>
              <a:rPr lang="en-US" sz="3200" dirty="0" smtClean="0">
                <a:solidFill>
                  <a:srgbClr val="0808FD"/>
                </a:solidFill>
              </a:rPr>
            </a:br>
            <a:r>
              <a:rPr lang="en-US" sz="3200" dirty="0" err="1" smtClean="0">
                <a:solidFill>
                  <a:srgbClr val="0808FD"/>
                </a:solidFill>
              </a:rPr>
              <a:t>Sonnenstürme</a:t>
            </a:r>
            <a:r>
              <a:rPr lang="en-US" sz="3200" dirty="0" smtClean="0">
                <a:solidFill>
                  <a:srgbClr val="0808FD"/>
                </a:solidFill>
              </a:rPr>
              <a:t> </a:t>
            </a:r>
            <a:r>
              <a:rPr lang="en-US" sz="3200" dirty="0" err="1" smtClean="0">
                <a:solidFill>
                  <a:srgbClr val="0808FD"/>
                </a:solidFill>
              </a:rPr>
              <a:t>hautnah</a:t>
            </a:r>
            <a:r>
              <a:rPr lang="en-US" sz="3200" dirty="0" smtClean="0">
                <a:solidFill>
                  <a:srgbClr val="0808FD"/>
                </a:solidFill>
              </a:rPr>
              <a:t> </a:t>
            </a:r>
          </a:p>
        </p:txBody>
      </p:sp>
      <p:pic>
        <p:nvPicPr>
          <p:cNvPr id="6" name="Picture 9" descr="/Users/heber/nürnberg/STEREO_flyby_512x288.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559824" y="1718685"/>
            <a:ext cx="8355576" cy="3884618"/>
          </a:xfrm>
          <a:prstGeom prst="rect">
            <a:avLst/>
          </a:prstGeom>
          <a:noFill/>
          <a:ln w="9525">
            <a:noFill/>
            <a:miter lim="800000"/>
            <a:headEnd/>
            <a:tailEnd/>
          </a:ln>
        </p:spPr>
      </p:pic>
    </p:spTree>
    <p:extLst>
      <p:ext uri="{BB962C8B-B14F-4D97-AF65-F5344CB8AC3E}">
        <p14:creationId xmlns:p14="http://schemas.microsoft.com/office/powerpoint/2010/main" val="1190853078"/>
      </p:ext>
    </p:extLst>
  </p:cSld>
  <p:clrMapOvr>
    <a:masterClrMapping/>
  </p:clrMapOvr>
  <p:transition xmlns:p14="http://schemas.microsoft.com/office/powerpoint/2010/main" advTm="2315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0" objId="6"/>
        <p14:playEvt time="22423" objId="6"/>
        <p14:stopEvt time="23155"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16632"/>
            <a:ext cx="7068121" cy="929382"/>
          </a:xfrm>
        </p:spPr>
        <p:txBody>
          <a:bodyPr>
            <a:normAutofit fontScale="90000"/>
          </a:bodyPr>
          <a:lstStyle/>
          <a:p>
            <a:pPr>
              <a:defRPr/>
            </a:pPr>
            <a:r>
              <a:rPr lang="en-US" dirty="0" err="1" smtClean="0"/>
              <a:t>Sonnenstürme</a:t>
            </a:r>
            <a:r>
              <a:rPr lang="en-US" dirty="0"/>
              <a:t> </a:t>
            </a:r>
            <a:r>
              <a:rPr lang="en-US" dirty="0" err="1" smtClean="0"/>
              <a:t>sichtbar</a:t>
            </a:r>
            <a:r>
              <a:rPr lang="en-US" dirty="0" smtClean="0"/>
              <a:t> </a:t>
            </a:r>
            <a:r>
              <a:rPr lang="en-US" dirty="0" err="1" smtClean="0"/>
              <a:t>bis</a:t>
            </a:r>
            <a:r>
              <a:rPr lang="en-US" dirty="0" smtClean="0"/>
              <a:t> </a:t>
            </a:r>
            <a:r>
              <a:rPr lang="en-US" dirty="0" err="1" smtClean="0"/>
              <a:t>zur</a:t>
            </a:r>
            <a:r>
              <a:rPr lang="en-US" dirty="0" smtClean="0"/>
              <a:t> </a:t>
            </a:r>
            <a:r>
              <a:rPr lang="en-US" dirty="0" err="1" smtClean="0"/>
              <a:t>Erde</a:t>
            </a:r>
            <a:endParaRPr lang="en-US" dirty="0"/>
          </a:p>
        </p:txBody>
      </p:sp>
      <p:pic>
        <p:nvPicPr>
          <p:cNvPr id="4" name="Solar_storm_STEREO_Integration_No_Gauge_large_1280x720_29.97.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7038" y="1654175"/>
            <a:ext cx="8124825" cy="4570413"/>
          </a:xfrm>
        </p:spPr>
      </p:pic>
    </p:spTree>
    <p:extLst>
      <p:ext uri="{BB962C8B-B14F-4D97-AF65-F5344CB8AC3E}">
        <p14:creationId xmlns:p14="http://schemas.microsoft.com/office/powerpoint/2010/main" val="3997265119"/>
      </p:ext>
    </p:extLst>
  </p:cSld>
  <p:clrMapOvr>
    <a:masterClrMapping/>
  </p:clrMapOvr>
  <p:transition xmlns:p14="http://schemas.microsoft.com/office/powerpoint/2010/main" advTm="4001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0" objId="4"/>
        <p14:playEvt time="19936" objId="4"/>
        <p14:playEvt time="39800" objId="4"/>
        <p14:stopEvt time="40016"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solidFill>
                  <a:prstClr val="black"/>
                </a:solidFill>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902258"/>
            <a:ext cx="9144000" cy="1754327"/>
          </a:xfrm>
          <a:prstGeom prst="rect">
            <a:avLst/>
          </a:prstGeom>
        </p:spPr>
        <p:txBody>
          <a:bodyPr wrap="square">
            <a:spAutoFit/>
          </a:bodyPr>
          <a:lstStyle/>
          <a:p>
            <a:pPr algn="ctr"/>
            <a:r>
              <a:rPr lang="en-US" sz="5400" b="1" dirty="0" err="1" smtClean="0">
                <a:solidFill>
                  <a:prstClr val="black"/>
                </a:solidFill>
              </a:rPr>
              <a:t>Gibt</a:t>
            </a:r>
            <a:r>
              <a:rPr lang="en-US" sz="5400" b="1" dirty="0" smtClean="0">
                <a:solidFill>
                  <a:prstClr val="black"/>
                </a:solidFill>
              </a:rPr>
              <a:t> </a:t>
            </a:r>
            <a:r>
              <a:rPr lang="en-US" sz="5400" b="1" dirty="0" err="1" smtClean="0">
                <a:solidFill>
                  <a:prstClr val="black"/>
                </a:solidFill>
              </a:rPr>
              <a:t>es</a:t>
            </a:r>
            <a:r>
              <a:rPr lang="en-US" sz="5400" b="1" dirty="0" smtClean="0">
                <a:solidFill>
                  <a:prstClr val="black"/>
                </a:solidFill>
              </a:rPr>
              <a:t> </a:t>
            </a:r>
            <a:r>
              <a:rPr lang="en-US" sz="5400" b="1" dirty="0" err="1" smtClean="0">
                <a:solidFill>
                  <a:prstClr val="black"/>
                </a:solidFill>
              </a:rPr>
              <a:t>auch</a:t>
            </a:r>
            <a:r>
              <a:rPr lang="en-US" sz="5400" b="1" dirty="0" smtClean="0">
                <a:solidFill>
                  <a:prstClr val="black"/>
                </a:solidFill>
              </a:rPr>
              <a:t> </a:t>
            </a:r>
            <a:r>
              <a:rPr lang="en-US" sz="5400" b="1" dirty="0" err="1" smtClean="0">
                <a:solidFill>
                  <a:prstClr val="black"/>
                </a:solidFill>
              </a:rPr>
              <a:t>Strahlungstürme</a:t>
            </a:r>
            <a:r>
              <a:rPr lang="en-US" sz="5400" b="1" dirty="0" smtClean="0">
                <a:solidFill>
                  <a:prstClr val="black"/>
                </a:solidFill>
              </a:rPr>
              <a:t>?</a:t>
            </a:r>
            <a:endParaRPr lang="en-US" sz="5400" b="1" dirty="0">
              <a:solidFill>
                <a:prstClr val="black"/>
              </a:solidFill>
            </a:endParaRPr>
          </a:p>
        </p:txBody>
      </p:sp>
    </p:spTree>
    <p:extLst>
      <p:ext uri="{BB962C8B-B14F-4D97-AF65-F5344CB8AC3E}">
        <p14:creationId xmlns:p14="http://schemas.microsoft.com/office/powerpoint/2010/main" val="2881278244"/>
      </p:ext>
    </p:extLst>
  </p:cSld>
  <p:clrMapOvr>
    <a:masterClrMapping/>
  </p:clrMapOvr>
  <p:transition xmlns:p14="http://schemas.microsoft.com/office/powerpoint/2010/main" spd="slow" advTm="12269"/>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4" descr="soho"/>
          <p:cNvPicPr>
            <a:picLocks noChangeAspect="1" noChangeArrowheads="1"/>
          </p:cNvPicPr>
          <p:nvPr/>
        </p:nvPicPr>
        <p:blipFill>
          <a:blip r:embed="rId6" cstate="print"/>
          <a:srcRect/>
          <a:stretch>
            <a:fillRect/>
          </a:stretch>
        </p:blipFill>
        <p:spPr bwMode="auto">
          <a:xfrm>
            <a:off x="149225" y="2060575"/>
            <a:ext cx="3917950" cy="4797425"/>
          </a:xfrm>
          <a:prstGeom prst="rect">
            <a:avLst/>
          </a:prstGeom>
          <a:noFill/>
          <a:ln w="9525">
            <a:noFill/>
            <a:miter lim="800000"/>
            <a:headEnd/>
            <a:tailEnd/>
          </a:ln>
        </p:spPr>
      </p:pic>
      <p:sp>
        <p:nvSpPr>
          <p:cNvPr id="27652" name="Rectangle 2"/>
          <p:cNvSpPr>
            <a:spLocks noChangeArrowheads="1"/>
          </p:cNvSpPr>
          <p:nvPr/>
        </p:nvSpPr>
        <p:spPr bwMode="auto">
          <a:xfrm>
            <a:off x="0" y="0"/>
            <a:ext cx="6858000" cy="762000"/>
          </a:xfrm>
          <a:prstGeom prst="rect">
            <a:avLst/>
          </a:prstGeom>
          <a:solidFill>
            <a:srgbClr val="FF9400"/>
          </a:solidFill>
          <a:ln w="9525">
            <a:noFill/>
            <a:round/>
            <a:headEnd/>
            <a:tailEnd/>
          </a:ln>
        </p:spPr>
        <p:txBody>
          <a:bodyPr wrap="none" anchor="ctr"/>
          <a:lstStyle/>
          <a:p>
            <a:pPr defTabSz="914400"/>
            <a:endParaRPr lang="en-US">
              <a:solidFill>
                <a:srgbClr val="000000"/>
              </a:solidFill>
              <a:ea typeface="+mn-ea"/>
              <a:cs typeface="Arial" charset="0"/>
            </a:endParaRPr>
          </a:p>
        </p:txBody>
      </p:sp>
      <p:sp>
        <p:nvSpPr>
          <p:cNvPr id="27653" name="Rectangle 3"/>
          <p:cNvSpPr>
            <a:spLocks noChangeArrowheads="1"/>
          </p:cNvSpPr>
          <p:nvPr/>
        </p:nvSpPr>
        <p:spPr bwMode="auto">
          <a:xfrm>
            <a:off x="0" y="762000"/>
            <a:ext cx="9144000" cy="1227138"/>
          </a:xfrm>
          <a:prstGeom prst="rect">
            <a:avLst/>
          </a:prstGeom>
          <a:solidFill>
            <a:srgbClr val="D9D9D9"/>
          </a:solidFill>
          <a:ln w="9525">
            <a:noFill/>
            <a:round/>
            <a:headEnd/>
            <a:tailEnd/>
          </a:ln>
        </p:spPr>
        <p:txBody>
          <a:bodyPr wrap="none" anchor="ctr"/>
          <a:lstStyle/>
          <a:p>
            <a:pPr algn="ctr" defTabSz="914400"/>
            <a:r>
              <a:rPr lang="de-DE" sz="3600" b="1" dirty="0" smtClean="0">
                <a:solidFill>
                  <a:srgbClr val="000000"/>
                </a:solidFill>
                <a:ea typeface="+mn-ea"/>
                <a:cs typeface="Arial" charset="0"/>
              </a:rPr>
              <a:t>Ja, solare </a:t>
            </a:r>
            <a:r>
              <a:rPr lang="de-DE" sz="3600" b="1" dirty="0">
                <a:solidFill>
                  <a:srgbClr val="000000"/>
                </a:solidFill>
                <a:ea typeface="+mn-ea"/>
                <a:cs typeface="Arial" charset="0"/>
              </a:rPr>
              <a:t>energiereiche </a:t>
            </a:r>
            <a:r>
              <a:rPr lang="de-DE" sz="3600" b="1" dirty="0" smtClean="0">
                <a:solidFill>
                  <a:srgbClr val="000000"/>
                </a:solidFill>
                <a:ea typeface="+mn-ea"/>
                <a:cs typeface="Arial" charset="0"/>
              </a:rPr>
              <a:t>Strahlungsstürme</a:t>
            </a:r>
          </a:p>
          <a:p>
            <a:pPr algn="ctr" defTabSz="914400"/>
            <a:r>
              <a:rPr lang="de-DE" sz="3600" b="1" dirty="0" smtClean="0">
                <a:solidFill>
                  <a:srgbClr val="000000"/>
                </a:solidFill>
                <a:ea typeface="+mn-ea"/>
                <a:cs typeface="Arial" charset="0"/>
              </a:rPr>
              <a:t>– Darf es etwas mehr sein?</a:t>
            </a:r>
            <a:endParaRPr lang="de-DE" sz="3600" b="1" dirty="0">
              <a:solidFill>
                <a:srgbClr val="000000"/>
              </a:solidFill>
              <a:ea typeface="+mn-ea"/>
              <a:cs typeface="Arial" charset="0"/>
            </a:endParaRPr>
          </a:p>
        </p:txBody>
      </p:sp>
      <p:sp>
        <p:nvSpPr>
          <p:cNvPr id="27655" name="Text Box 5"/>
          <p:cNvSpPr txBox="1">
            <a:spLocks noChangeArrowheads="1"/>
          </p:cNvSpPr>
          <p:nvPr/>
        </p:nvSpPr>
        <p:spPr bwMode="auto">
          <a:xfrm>
            <a:off x="304800" y="44450"/>
            <a:ext cx="6324600" cy="531813"/>
          </a:xfrm>
          <a:prstGeom prst="rect">
            <a:avLst/>
          </a:prstGeom>
          <a:noFill/>
          <a:ln w="9525">
            <a:noFill/>
            <a:round/>
            <a:headEnd/>
            <a:tailEnd/>
          </a:ln>
        </p:spPr>
        <p:txBody>
          <a:bodyPr lIns="0" tIns="0" rIns="0" bIns="0" anchor="b"/>
          <a:lstStyle/>
          <a:p>
            <a:pPr defTabSz="449263" eaLnBrk="0" hangingPunct="0">
              <a:spcBef>
                <a:spcPts val="1375"/>
              </a:spcBef>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a:solidFill>
                  <a:srgbClr val="FFFFFF"/>
                </a:solidFill>
                <a:latin typeface="Tahoma" pitchFamily="34" charset="0"/>
                <a:ea typeface="+mn-ea"/>
                <a:cs typeface="Arial" charset="0"/>
              </a:rPr>
              <a:t>Mathematisch-Naturwissenschaftliche Fakultät</a:t>
            </a:r>
          </a:p>
        </p:txBody>
      </p:sp>
      <p:sp>
        <p:nvSpPr>
          <p:cNvPr id="27656" name="Text Box 6"/>
          <p:cNvSpPr txBox="1">
            <a:spLocks noChangeArrowheads="1"/>
          </p:cNvSpPr>
          <p:nvPr/>
        </p:nvSpPr>
        <p:spPr bwMode="auto">
          <a:xfrm>
            <a:off x="304800" y="2514600"/>
            <a:ext cx="6324600" cy="4038600"/>
          </a:xfrm>
          <a:prstGeom prst="rect">
            <a:avLst/>
          </a:prstGeom>
          <a:noFill/>
          <a:ln w="9525">
            <a:noFill/>
            <a:round/>
            <a:headEnd/>
            <a:tailEnd/>
          </a:ln>
        </p:spPr>
        <p:txBody>
          <a:bodyPr lIns="0" tIns="0" rIns="0" bIns="0"/>
          <a:lstStyle/>
          <a:p>
            <a:pPr defTabSz="449263" eaLnBrk="0" hangingPunct="0">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ea typeface="+mn-ea"/>
              <a:cs typeface="Arial" charset="0"/>
            </a:endParaRPr>
          </a:p>
        </p:txBody>
      </p:sp>
      <p:sp>
        <p:nvSpPr>
          <p:cNvPr id="27657" name="Text Box 7"/>
          <p:cNvSpPr txBox="1">
            <a:spLocks noChangeArrowheads="1"/>
          </p:cNvSpPr>
          <p:nvPr/>
        </p:nvSpPr>
        <p:spPr bwMode="auto">
          <a:xfrm>
            <a:off x="304800" y="914400"/>
            <a:ext cx="6324600" cy="457200"/>
          </a:xfrm>
          <a:prstGeom prst="rect">
            <a:avLst/>
          </a:prstGeom>
          <a:noFill/>
          <a:ln w="9525">
            <a:noFill/>
            <a:round/>
            <a:headEnd/>
            <a:tailEnd/>
          </a:ln>
        </p:spPr>
        <p:txBody>
          <a:bodyPr lIns="0" tIns="0" rIns="0" bIns="0"/>
          <a:lstStyle/>
          <a:p>
            <a:pPr defTabSz="449263" eaLnBrk="0" hangingPunct="0">
              <a:buClr>
                <a:srgbClr val="0000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000000"/>
              </a:solidFill>
              <a:latin typeface="Tahoma" pitchFamily="34" charset="0"/>
              <a:ea typeface="+mn-ea"/>
              <a:cs typeface="Arial" charset="0"/>
            </a:endParaRPr>
          </a:p>
        </p:txBody>
      </p:sp>
      <p:sp>
        <p:nvSpPr>
          <p:cNvPr id="27658" name="Rectangle 8"/>
          <p:cNvSpPr>
            <a:spLocks noChangeArrowheads="1"/>
          </p:cNvSpPr>
          <p:nvPr/>
        </p:nvSpPr>
        <p:spPr bwMode="auto">
          <a:xfrm>
            <a:off x="6858000" y="0"/>
            <a:ext cx="2286000" cy="762000"/>
          </a:xfrm>
          <a:prstGeom prst="rect">
            <a:avLst/>
          </a:prstGeom>
          <a:solidFill>
            <a:srgbClr val="AE0005"/>
          </a:solidFill>
          <a:ln w="9525">
            <a:noFill/>
            <a:round/>
            <a:headEnd/>
            <a:tailEnd/>
          </a:ln>
        </p:spPr>
        <p:txBody>
          <a:bodyPr wrap="none" anchor="ctr"/>
          <a:lstStyle/>
          <a:p>
            <a:pPr defTabSz="914400"/>
            <a:endParaRPr lang="en-US">
              <a:solidFill>
                <a:srgbClr val="000000"/>
              </a:solidFill>
              <a:ea typeface="+mn-ea"/>
              <a:cs typeface="Arial" charset="0"/>
            </a:endParaRPr>
          </a:p>
        </p:txBody>
      </p:sp>
      <p:grpSp>
        <p:nvGrpSpPr>
          <p:cNvPr id="2" name="Group 9"/>
          <p:cNvGrpSpPr>
            <a:grpSpLocks/>
          </p:cNvGrpSpPr>
          <p:nvPr/>
        </p:nvGrpSpPr>
        <p:grpSpPr bwMode="auto">
          <a:xfrm>
            <a:off x="6858000" y="0"/>
            <a:ext cx="2284413" cy="760413"/>
            <a:chOff x="4320" y="0"/>
            <a:chExt cx="1439" cy="479"/>
          </a:xfrm>
        </p:grpSpPr>
        <p:pic>
          <p:nvPicPr>
            <p:cNvPr id="27666" name="Picture 10"/>
            <p:cNvPicPr>
              <a:picLocks noChangeAspect="1" noChangeArrowheads="1"/>
            </p:cNvPicPr>
            <p:nvPr/>
          </p:nvPicPr>
          <p:blipFill>
            <a:blip r:embed="rId7" cstate="print"/>
            <a:srcRect/>
            <a:stretch>
              <a:fillRect/>
            </a:stretch>
          </p:blipFill>
          <p:spPr bwMode="auto">
            <a:xfrm>
              <a:off x="4320" y="242"/>
              <a:ext cx="1440" cy="238"/>
            </a:xfrm>
            <a:prstGeom prst="rect">
              <a:avLst/>
            </a:prstGeom>
            <a:noFill/>
            <a:ln w="9525">
              <a:noFill/>
              <a:round/>
              <a:headEnd/>
              <a:tailEnd/>
            </a:ln>
          </p:spPr>
        </p:pic>
        <p:pic>
          <p:nvPicPr>
            <p:cNvPr id="27667" name="Picture 11"/>
            <p:cNvPicPr>
              <a:picLocks noChangeAspect="1" noChangeArrowheads="1"/>
            </p:cNvPicPr>
            <p:nvPr/>
          </p:nvPicPr>
          <p:blipFill>
            <a:blip r:embed="rId8" cstate="print"/>
            <a:srcRect/>
            <a:stretch>
              <a:fillRect/>
            </a:stretch>
          </p:blipFill>
          <p:spPr bwMode="auto">
            <a:xfrm>
              <a:off x="4320" y="0"/>
              <a:ext cx="721" cy="238"/>
            </a:xfrm>
            <a:prstGeom prst="rect">
              <a:avLst/>
            </a:prstGeom>
            <a:noFill/>
            <a:ln w="9525">
              <a:noFill/>
              <a:round/>
              <a:headEnd/>
              <a:tailEnd/>
            </a:ln>
          </p:spPr>
        </p:pic>
      </p:grpSp>
      <p:pic>
        <p:nvPicPr>
          <p:cNvPr id="7" name="flareblend.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130129" y="1989138"/>
            <a:ext cx="4564063" cy="4564063"/>
          </a:xfrm>
          <a:prstGeom prst="rect">
            <a:avLst/>
          </a:prstGeom>
        </p:spPr>
      </p:pic>
      <p:pic>
        <p:nvPicPr>
          <p:cNvPr id="22" name="Picture 26" descr="Grafik1"/>
          <p:cNvPicPr>
            <a:picLocks noChangeAspect="1" noChangeArrowheads="1"/>
          </p:cNvPicPr>
          <p:nvPr/>
        </p:nvPicPr>
        <p:blipFill>
          <a:blip r:embed="rId10" cstate="print"/>
          <a:srcRect/>
          <a:stretch>
            <a:fillRect/>
          </a:stretch>
        </p:blipFill>
        <p:spPr bwMode="auto">
          <a:xfrm>
            <a:off x="4635650" y="1989138"/>
            <a:ext cx="3138488" cy="4603750"/>
          </a:xfrm>
          <a:prstGeom prst="rect">
            <a:avLst/>
          </a:prstGeom>
          <a:noFill/>
          <a:ln w="9525">
            <a:noFill/>
            <a:miter lim="800000"/>
            <a:headEnd/>
            <a:tailEnd/>
          </a:ln>
        </p:spPr>
      </p:pic>
      <p:sp>
        <p:nvSpPr>
          <p:cNvPr id="152604" name="Text Box 28"/>
          <p:cNvSpPr txBox="1">
            <a:spLocks noChangeArrowheads="1"/>
          </p:cNvSpPr>
          <p:nvPr/>
        </p:nvSpPr>
        <p:spPr bwMode="auto">
          <a:xfrm>
            <a:off x="304800" y="1989138"/>
            <a:ext cx="6321968" cy="4708981"/>
          </a:xfrm>
          <a:prstGeom prst="rect">
            <a:avLst/>
          </a:prstGeom>
          <a:solidFill>
            <a:schemeClr val="bg1">
              <a:alpha val="89803"/>
            </a:schemeClr>
          </a:solidFill>
          <a:ln w="9525">
            <a:noFill/>
            <a:miter lim="800000"/>
            <a:headEnd/>
            <a:tailEnd/>
          </a:ln>
        </p:spPr>
        <p:txBody>
          <a:bodyPr wrap="square">
            <a:spAutoFit/>
          </a:bodyPr>
          <a:lstStyle/>
          <a:p>
            <a:pPr defTabSz="914400"/>
            <a:r>
              <a:rPr lang="de-DE" sz="2400" dirty="0">
                <a:solidFill>
                  <a:srgbClr val="000000"/>
                </a:solidFill>
                <a:ea typeface="+mn-ea"/>
                <a:cs typeface="Arial" charset="0"/>
              </a:rPr>
              <a:t>Auswirkungen eines Solaren Ereignisses</a:t>
            </a:r>
          </a:p>
          <a:p>
            <a:pPr defTabSz="914400"/>
            <a:r>
              <a:rPr lang="de-DE" sz="2400" dirty="0">
                <a:solidFill>
                  <a:srgbClr val="000000"/>
                </a:solidFill>
                <a:ea typeface="+mn-ea"/>
                <a:cs typeface="Arial" charset="0"/>
              </a:rPr>
              <a:t>am Beispiel des 1.August 1972:</a:t>
            </a:r>
          </a:p>
          <a:p>
            <a:pPr defTabSz="914400"/>
            <a:r>
              <a:rPr lang="de-DE" sz="2400" dirty="0">
                <a:solidFill>
                  <a:srgbClr val="000000"/>
                </a:solidFill>
                <a:ea typeface="+mn-ea"/>
                <a:cs typeface="Arial" charset="0"/>
              </a:rPr>
              <a:t>• 06:20 Uhr: Aufblitzen der Sonne im</a:t>
            </a:r>
          </a:p>
          <a:p>
            <a:pPr defTabSz="914400"/>
            <a:r>
              <a:rPr lang="de-DE" sz="2400" dirty="0">
                <a:solidFill>
                  <a:srgbClr val="000000"/>
                </a:solidFill>
                <a:ea typeface="+mn-ea"/>
                <a:cs typeface="Arial" charset="0"/>
              </a:rPr>
              <a:t>sichtbaren Licht</a:t>
            </a:r>
          </a:p>
          <a:p>
            <a:pPr defTabSz="914400"/>
            <a:r>
              <a:rPr lang="de-DE" sz="2400" dirty="0">
                <a:solidFill>
                  <a:srgbClr val="000000"/>
                </a:solidFill>
                <a:ea typeface="+mn-ea"/>
                <a:cs typeface="Arial" charset="0"/>
              </a:rPr>
              <a:t>• 13:00 Uhr: Protonenintensität außerhalb</a:t>
            </a:r>
          </a:p>
          <a:p>
            <a:pPr defTabSz="914400"/>
            <a:r>
              <a:rPr lang="de-DE" sz="2400" dirty="0">
                <a:solidFill>
                  <a:srgbClr val="000000"/>
                </a:solidFill>
                <a:ea typeface="+mn-ea"/>
                <a:cs typeface="Arial" charset="0"/>
              </a:rPr>
              <a:t>der Erdmagnetosphäre und Atmosphäre</a:t>
            </a:r>
          </a:p>
          <a:p>
            <a:pPr defTabSz="914400"/>
            <a:r>
              <a:rPr lang="de-DE" sz="2400" dirty="0">
                <a:solidFill>
                  <a:srgbClr val="000000"/>
                </a:solidFill>
                <a:ea typeface="+mn-ea"/>
                <a:cs typeface="Arial" charset="0"/>
              </a:rPr>
              <a:t>erhöht.</a:t>
            </a:r>
          </a:p>
          <a:p>
            <a:pPr defTabSz="914400"/>
            <a:r>
              <a:rPr lang="de-DE" sz="2400" dirty="0">
                <a:solidFill>
                  <a:srgbClr val="000000"/>
                </a:solidFill>
                <a:ea typeface="+mn-ea"/>
                <a:cs typeface="Arial" charset="0"/>
              </a:rPr>
              <a:t>• 15:00 Uhr: Jahres Strahlungsbelastung</a:t>
            </a:r>
          </a:p>
          <a:p>
            <a:pPr defTabSz="914400"/>
            <a:r>
              <a:rPr lang="de-DE" sz="2400" dirty="0">
                <a:solidFill>
                  <a:srgbClr val="000000"/>
                </a:solidFill>
                <a:ea typeface="+mn-ea"/>
                <a:cs typeface="Arial" charset="0"/>
              </a:rPr>
              <a:t>für Augen und Haut überschritten</a:t>
            </a:r>
          </a:p>
          <a:p>
            <a:pPr defTabSz="914400"/>
            <a:r>
              <a:rPr lang="de-DE" sz="2400" dirty="0">
                <a:solidFill>
                  <a:srgbClr val="000000"/>
                </a:solidFill>
                <a:ea typeface="+mn-ea"/>
                <a:cs typeface="Arial" charset="0"/>
              </a:rPr>
              <a:t>• 17:00 Uhr: Strahlenbelastung für das</a:t>
            </a:r>
          </a:p>
          <a:p>
            <a:pPr defTabSz="914400"/>
            <a:r>
              <a:rPr lang="de-DE" sz="2400" dirty="0">
                <a:solidFill>
                  <a:srgbClr val="000000"/>
                </a:solidFill>
                <a:ea typeface="+mn-ea"/>
                <a:cs typeface="Arial" charset="0"/>
              </a:rPr>
              <a:t>Arbeitsleben überschritten</a:t>
            </a:r>
          </a:p>
          <a:p>
            <a:pPr defTabSz="914400">
              <a:spcBef>
                <a:spcPct val="50000"/>
              </a:spcBef>
            </a:pPr>
            <a:endParaRPr lang="de-DE" sz="2400" dirty="0">
              <a:solidFill>
                <a:srgbClr val="000000"/>
              </a:solidFill>
              <a:ea typeface="+mn-ea"/>
              <a:cs typeface="Arial" charset="0"/>
            </a:endParaRPr>
          </a:p>
        </p:txBody>
      </p:sp>
    </p:spTree>
    <p:custDataLst>
      <p:tags r:id="rId1"/>
    </p:custDataLst>
    <p:extLst>
      <p:ext uri="{BB962C8B-B14F-4D97-AF65-F5344CB8AC3E}">
        <p14:creationId xmlns:p14="http://schemas.microsoft.com/office/powerpoint/2010/main" val="1186578704"/>
      </p:ext>
    </p:extLst>
  </p:cSld>
  <p:clrMapOvr>
    <a:masterClrMapping/>
  </p:clrMapOvr>
  <p:transition xmlns:p14="http://schemas.microsoft.com/office/powerpoint/2010/main" spd="med" advTm="4141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000"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2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1526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902258"/>
            <a:ext cx="9144000" cy="923330"/>
          </a:xfrm>
          <a:prstGeom prst="rect">
            <a:avLst/>
          </a:prstGeom>
        </p:spPr>
        <p:txBody>
          <a:bodyPr wrap="square">
            <a:spAutoFit/>
          </a:bodyPr>
          <a:lstStyle/>
          <a:p>
            <a:pPr algn="ctr"/>
            <a:r>
              <a:rPr lang="en-US" sz="5400" b="1" dirty="0" smtClean="0"/>
              <a:t>Was </a:t>
            </a:r>
            <a:r>
              <a:rPr lang="en-US" sz="5400" b="1" dirty="0" err="1" smtClean="0"/>
              <a:t>ist</a:t>
            </a:r>
            <a:r>
              <a:rPr lang="en-US" sz="5400" b="1" dirty="0" smtClean="0"/>
              <a:t> </a:t>
            </a:r>
            <a:r>
              <a:rPr lang="en-US" sz="5400" b="1" dirty="0" err="1" smtClean="0"/>
              <a:t>Radioaktivität</a:t>
            </a:r>
            <a:r>
              <a:rPr lang="en-US" sz="5400" b="1" dirty="0" smtClean="0"/>
              <a:t>?</a:t>
            </a:r>
            <a:endParaRPr lang="en-US" sz="54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77610477"/>
      </p:ext>
    </p:extLst>
  </p:cSld>
  <p:clrMapOvr>
    <a:masterClrMapping/>
  </p:clrMapOvr>
  <p:transition xmlns:p14="http://schemas.microsoft.com/office/powerpoint/2010/main" spd="slow" advTm="314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solidFill>
                  <a:prstClr val="black"/>
                </a:solidFill>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868443"/>
            <a:ext cx="9144000" cy="1754327"/>
          </a:xfrm>
          <a:prstGeom prst="rect">
            <a:avLst/>
          </a:prstGeom>
        </p:spPr>
        <p:txBody>
          <a:bodyPr wrap="square">
            <a:spAutoFit/>
          </a:bodyPr>
          <a:lstStyle/>
          <a:p>
            <a:pPr algn="ctr"/>
            <a:r>
              <a:rPr lang="en-US" sz="5400" b="1" dirty="0" err="1" smtClean="0">
                <a:solidFill>
                  <a:prstClr val="black"/>
                </a:solidFill>
              </a:rPr>
              <a:t>Unterstützt</a:t>
            </a:r>
            <a:r>
              <a:rPr lang="en-US" sz="5400" b="1" dirty="0" smtClean="0">
                <a:solidFill>
                  <a:prstClr val="black"/>
                </a:solidFill>
              </a:rPr>
              <a:t> Kiel die </a:t>
            </a:r>
            <a:r>
              <a:rPr lang="en-US" sz="5400" b="1" dirty="0" err="1" smtClean="0">
                <a:solidFill>
                  <a:prstClr val="black"/>
                </a:solidFill>
              </a:rPr>
              <a:t>Astronauten</a:t>
            </a:r>
            <a:r>
              <a:rPr lang="en-US" sz="5400" b="1" dirty="0" smtClean="0">
                <a:solidFill>
                  <a:prstClr val="black"/>
                </a:solidFill>
              </a:rPr>
              <a:t>?</a:t>
            </a:r>
            <a:endParaRPr lang="en-US" sz="5400" b="1" dirty="0">
              <a:solidFill>
                <a:prstClr val="black"/>
              </a:solidFill>
            </a:endParaRPr>
          </a:p>
        </p:txBody>
      </p:sp>
      <p:pic>
        <p:nvPicPr>
          <p:cNvPr id="12" name="Bild 11"/>
          <p:cNvPicPr>
            <a:picLocks noChangeAspect="1"/>
          </p:cNvPicPr>
          <p:nvPr/>
        </p:nvPicPr>
        <p:blipFill>
          <a:blip r:embed="rId5"/>
          <a:stretch>
            <a:fillRect/>
          </a:stretch>
        </p:blipFill>
        <p:spPr>
          <a:xfrm>
            <a:off x="648301" y="2559782"/>
            <a:ext cx="7178069" cy="4036193"/>
          </a:xfrm>
          <a:prstGeom prst="rect">
            <a:avLst/>
          </a:prstGeom>
        </p:spPr>
      </p:pic>
    </p:spTree>
    <p:extLst>
      <p:ext uri="{BB962C8B-B14F-4D97-AF65-F5344CB8AC3E}">
        <p14:creationId xmlns:p14="http://schemas.microsoft.com/office/powerpoint/2010/main" val="1272738144"/>
      </p:ext>
    </p:extLst>
  </p:cSld>
  <p:clrMapOvr>
    <a:masterClrMapping/>
  </p:clrMapOvr>
  <p:transition xmlns:p14="http://schemas.microsoft.com/office/powerpoint/2010/main" spd="slow" advTm="12269"/>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Gruppieren 2"/>
          <p:cNvGrpSpPr>
            <a:grpSpLocks/>
          </p:cNvGrpSpPr>
          <p:nvPr/>
        </p:nvGrpSpPr>
        <p:grpSpPr bwMode="auto">
          <a:xfrm>
            <a:off x="0" y="0"/>
            <a:ext cx="9224632" cy="1989138"/>
            <a:chOff x="0" y="0"/>
            <a:chExt cx="9224632" cy="1989138"/>
          </a:xfrm>
        </p:grpSpPr>
        <p:sp>
          <p:nvSpPr>
            <p:cNvPr id="6657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66571" name="Rectangle 3"/>
            <p:cNvSpPr>
              <a:spLocks noChangeArrowheads="1"/>
            </p:cNvSpPr>
            <p:nvPr/>
          </p:nvSpPr>
          <p:spPr bwMode="auto">
            <a:xfrm>
              <a:off x="80632"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latin typeface="Calibri" charset="0"/>
                </a:rPr>
                <a:t>Ja, das Kieler DOSTEL </a:t>
              </a:r>
              <a:r>
                <a:rPr lang="de-DE" sz="4000" b="1" dirty="0" err="1" smtClean="0">
                  <a:latin typeface="Calibri" charset="0"/>
                </a:rPr>
                <a:t>vermißt</a:t>
              </a:r>
              <a:r>
                <a:rPr lang="de-DE" sz="4000" b="1" dirty="0" smtClean="0">
                  <a:latin typeface="Calibri" charset="0"/>
                </a:rPr>
                <a:t> die </a:t>
              </a:r>
            </a:p>
            <a:p>
              <a:pPr algn="ctr"/>
              <a:r>
                <a:rPr lang="de-DE" sz="4000" b="1" dirty="0" smtClean="0">
                  <a:latin typeface="Calibri" charset="0"/>
                </a:rPr>
                <a:t>Strahlungsumgebung auf der ISS</a:t>
              </a:r>
              <a:endParaRPr lang="de-DE" sz="4000" b="1" dirty="0">
                <a:latin typeface="Calibri" charset="0"/>
              </a:endParaRPr>
            </a:p>
          </p:txBody>
        </p:sp>
        <p:sp>
          <p:nvSpPr>
            <p:cNvPr id="6657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66573"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66574" name="Group 9"/>
            <p:cNvGrpSpPr>
              <a:grpSpLocks/>
            </p:cNvGrpSpPr>
            <p:nvPr/>
          </p:nvGrpSpPr>
          <p:grpSpPr bwMode="auto">
            <a:xfrm>
              <a:off x="6858001" y="0"/>
              <a:ext cx="2286001" cy="762000"/>
              <a:chOff x="4320" y="0"/>
              <a:chExt cx="1440" cy="480"/>
            </a:xfrm>
          </p:grpSpPr>
          <p:pic>
            <p:nvPicPr>
              <p:cNvPr id="6657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657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66566" name="Picture 2" descr="s116e07153"/>
          <p:cNvPicPr>
            <a:picLocks noChangeAspect="1" noChangeArrowheads="1"/>
          </p:cNvPicPr>
          <p:nvPr/>
        </p:nvPicPr>
        <p:blipFill>
          <a:blip r:embed="rId7">
            <a:extLst>
              <a:ext uri="{28A0092B-C50C-407E-A947-70E740481C1C}">
                <a14:useLocalDpi xmlns:a14="http://schemas.microsoft.com/office/drawing/2010/main" val="0"/>
              </a:ext>
            </a:extLst>
          </a:blip>
          <a:srcRect t="5493" b="4578"/>
          <a:stretch>
            <a:fillRect/>
          </a:stretch>
        </p:blipFill>
        <p:spPr bwMode="auto">
          <a:xfrm>
            <a:off x="653883" y="1937533"/>
            <a:ext cx="8032917" cy="49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3"/>
          <p:cNvPicPr>
            <a:picLocks noChangeAspect="1"/>
          </p:cNvPicPr>
          <p:nvPr/>
        </p:nvPicPr>
        <p:blipFill>
          <a:blip r:embed="rId8"/>
          <a:stretch>
            <a:fillRect/>
          </a:stretch>
        </p:blipFill>
        <p:spPr>
          <a:xfrm>
            <a:off x="6280373" y="3726070"/>
            <a:ext cx="2501900" cy="26162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p:transition xmlns:p14="http://schemas.microsoft.com/office/powerpoint/2010/main" spd="slow" advTm="1547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pieren 2"/>
          <p:cNvGrpSpPr>
            <a:grpSpLocks/>
          </p:cNvGrpSpPr>
          <p:nvPr/>
        </p:nvGrpSpPr>
        <p:grpSpPr bwMode="auto">
          <a:xfrm>
            <a:off x="0" y="0"/>
            <a:ext cx="9144000" cy="1989138"/>
            <a:chOff x="0" y="0"/>
            <a:chExt cx="9144000" cy="1989138"/>
          </a:xfrm>
        </p:grpSpPr>
        <p:sp>
          <p:nvSpPr>
            <p:cNvPr id="24589"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4590"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latin typeface="Calibri" charset="0"/>
                </a:rPr>
                <a:t>Aber nicht nur auf der ISS </a:t>
              </a:r>
            </a:p>
            <a:p>
              <a:pPr algn="ctr"/>
              <a:r>
                <a:rPr lang="de-DE" sz="4000" b="1" dirty="0" smtClean="0">
                  <a:latin typeface="Calibri" charset="0"/>
                </a:rPr>
                <a:t>auch auf dem Mars</a:t>
              </a:r>
              <a:endParaRPr lang="de-DE" sz="4000" b="1" dirty="0">
                <a:latin typeface="Calibri" charset="0"/>
              </a:endParaRPr>
            </a:p>
          </p:txBody>
        </p:sp>
        <p:sp>
          <p:nvSpPr>
            <p:cNvPr id="24591"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4592"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4593" name="Group 9"/>
            <p:cNvGrpSpPr>
              <a:grpSpLocks/>
            </p:cNvGrpSpPr>
            <p:nvPr/>
          </p:nvGrpSpPr>
          <p:grpSpPr bwMode="auto">
            <a:xfrm>
              <a:off x="6858001" y="0"/>
              <a:ext cx="2286001" cy="762000"/>
              <a:chOff x="4320" y="0"/>
              <a:chExt cx="1440" cy="480"/>
            </a:xfrm>
          </p:grpSpPr>
          <p:pic>
            <p:nvPicPr>
              <p:cNvPr id="245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5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6" name="Bild 5"/>
          <p:cNvPicPr>
            <a:picLocks noChangeAspect="1"/>
          </p:cNvPicPr>
          <p:nvPr/>
        </p:nvPicPr>
        <p:blipFill>
          <a:blip r:embed="rId5"/>
          <a:stretch>
            <a:fillRect/>
          </a:stretch>
        </p:blipFill>
        <p:spPr>
          <a:xfrm>
            <a:off x="1531977" y="2321854"/>
            <a:ext cx="5912727" cy="4434545"/>
          </a:xfrm>
          <a:prstGeom prst="rect">
            <a:avLst/>
          </a:prstGeom>
        </p:spPr>
      </p:pic>
    </p:spTree>
  </p:cSld>
  <p:clrMapOvr>
    <a:masterClrMapping/>
  </p:clrMapOvr>
  <p:transition xmlns:p14="http://schemas.microsoft.com/office/powerpoint/2010/main" spd="slow" advTm="5711"/>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solidFill>
                  <a:prstClr val="black"/>
                </a:solidFill>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902258"/>
            <a:ext cx="9144000" cy="1754327"/>
          </a:xfrm>
          <a:prstGeom prst="rect">
            <a:avLst/>
          </a:prstGeom>
        </p:spPr>
        <p:txBody>
          <a:bodyPr wrap="square">
            <a:spAutoFit/>
          </a:bodyPr>
          <a:lstStyle/>
          <a:p>
            <a:pPr algn="ctr"/>
            <a:r>
              <a:rPr lang="en-US" sz="5400" b="1" dirty="0" smtClean="0">
                <a:solidFill>
                  <a:prstClr val="black"/>
                </a:solidFill>
              </a:rPr>
              <a:t>Back to the future: Was </a:t>
            </a:r>
            <a:r>
              <a:rPr lang="en-US" sz="5400" b="1" dirty="0" err="1" smtClean="0">
                <a:solidFill>
                  <a:prstClr val="black"/>
                </a:solidFill>
              </a:rPr>
              <a:t>gibt</a:t>
            </a:r>
            <a:r>
              <a:rPr lang="en-US" sz="5400" b="1" dirty="0" smtClean="0">
                <a:solidFill>
                  <a:prstClr val="black"/>
                </a:solidFill>
              </a:rPr>
              <a:t> </a:t>
            </a:r>
            <a:r>
              <a:rPr lang="en-US" sz="5400" b="1" dirty="0" err="1" smtClean="0">
                <a:solidFill>
                  <a:prstClr val="black"/>
                </a:solidFill>
              </a:rPr>
              <a:t>es</a:t>
            </a:r>
            <a:r>
              <a:rPr lang="en-US" sz="5400" b="1" dirty="0" smtClean="0">
                <a:solidFill>
                  <a:prstClr val="black"/>
                </a:solidFill>
              </a:rPr>
              <a:t> </a:t>
            </a:r>
            <a:r>
              <a:rPr lang="en-US" sz="5400" b="1" dirty="0" err="1" smtClean="0">
                <a:solidFill>
                  <a:prstClr val="black"/>
                </a:solidFill>
              </a:rPr>
              <a:t>Neues</a:t>
            </a:r>
            <a:r>
              <a:rPr lang="en-US" sz="5400" b="1" dirty="0" smtClean="0">
                <a:solidFill>
                  <a:prstClr val="black"/>
                </a:solidFill>
              </a:rPr>
              <a:t>?</a:t>
            </a:r>
            <a:endParaRPr lang="en-US" sz="5400" b="1" dirty="0">
              <a:solidFill>
                <a:prstClr val="black"/>
              </a:solidFill>
            </a:endParaRPr>
          </a:p>
        </p:txBody>
      </p:sp>
    </p:spTree>
    <p:extLst>
      <p:ext uri="{BB962C8B-B14F-4D97-AF65-F5344CB8AC3E}">
        <p14:creationId xmlns:p14="http://schemas.microsoft.com/office/powerpoint/2010/main" val="2146353972"/>
      </p:ext>
    </p:extLst>
  </p:cSld>
  <p:clrMapOvr>
    <a:masterClrMapping/>
  </p:clrMapOvr>
  <p:transition xmlns:p14="http://schemas.microsoft.com/office/powerpoint/2010/main" spd="slow" advTm="12269"/>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994"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3600" b="1" dirty="0" smtClean="0"/>
              <a:t> 2019 wird Kiel mit einem neuen Instrument </a:t>
            </a:r>
          </a:p>
          <a:p>
            <a:pPr algn="ctr"/>
            <a:r>
              <a:rPr lang="de-DE" sz="3600" b="1" dirty="0" smtClean="0"/>
              <a:t>im Weltraum (Solar Orbiter) vertreten sein</a:t>
            </a:r>
            <a:endParaRPr lang="de-DE" sz="3600" b="1" dirty="0"/>
          </a:p>
        </p:txBody>
      </p:sp>
      <p:sp>
        <p:nvSpPr>
          <p:cNvPr id="84995"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84997"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4998" name="Group 9"/>
          <p:cNvGrpSpPr>
            <a:grpSpLocks/>
          </p:cNvGrpSpPr>
          <p:nvPr/>
        </p:nvGrpSpPr>
        <p:grpSpPr bwMode="auto">
          <a:xfrm>
            <a:off x="6858000" y="0"/>
            <a:ext cx="2284413" cy="760413"/>
            <a:chOff x="4320" y="0"/>
            <a:chExt cx="1439" cy="479"/>
          </a:xfrm>
        </p:grpSpPr>
        <p:pic>
          <p:nvPicPr>
            <p:cNvPr id="850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50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 name="Bild 3" descr="SolO_Auto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989138"/>
            <a:ext cx="8566653" cy="4875492"/>
          </a:xfrm>
          <a:prstGeom prst="rect">
            <a:avLst/>
          </a:prstGeom>
        </p:spPr>
      </p:pic>
    </p:spTree>
  </p:cSld>
  <p:clrMapOvr>
    <a:masterClrMapping/>
  </p:clrMapOvr>
  <p:transition xmlns:p14="http://schemas.microsoft.com/office/powerpoint/2010/main" spd="med" advTm="11322"/>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240632" y="1671807"/>
            <a:ext cx="7747000" cy="4356100"/>
          </a:xfrm>
          <a:prstGeom prst="rect">
            <a:avLst/>
          </a:prstGeom>
        </p:spPr>
      </p:pic>
      <p:sp>
        <p:nvSpPr>
          <p:cNvPr id="7" name="Textfeld 6"/>
          <p:cNvSpPr txBox="1"/>
          <p:nvPr/>
        </p:nvSpPr>
        <p:spPr>
          <a:xfrm>
            <a:off x="1" y="890083"/>
            <a:ext cx="8928100" cy="769441"/>
          </a:xfrm>
          <a:prstGeom prst="rect">
            <a:avLst/>
          </a:prstGeom>
          <a:noFill/>
        </p:spPr>
        <p:txBody>
          <a:bodyPr wrap="square" rtlCol="0">
            <a:spAutoFit/>
          </a:bodyPr>
          <a:lstStyle/>
          <a:p>
            <a:pPr algn="ctr"/>
            <a:r>
              <a:rPr lang="en-US" sz="4400" b="1" dirty="0" err="1" smtClean="0">
                <a:solidFill>
                  <a:srgbClr val="FF0000"/>
                </a:solidFill>
              </a:rPr>
              <a:t>Vielen</a:t>
            </a:r>
            <a:r>
              <a:rPr lang="en-US" sz="4400" b="1" dirty="0" smtClean="0">
                <a:solidFill>
                  <a:srgbClr val="FF0000"/>
                </a:solidFill>
              </a:rPr>
              <a:t> Dank</a:t>
            </a:r>
            <a:endParaRPr lang="en-US" sz="4400" b="1" dirty="0">
              <a:solidFill>
                <a:srgbClr val="FF0000"/>
              </a:solidFill>
            </a:endParaRPr>
          </a:p>
        </p:txBody>
      </p:sp>
    </p:spTree>
    <p:extLst>
      <p:ext uri="{BB962C8B-B14F-4D97-AF65-F5344CB8AC3E}">
        <p14:creationId xmlns:p14="http://schemas.microsoft.com/office/powerpoint/2010/main" val="1200497197"/>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xmlns:p14="http://schemas.microsoft.com/office/powerpoint/2010/main" spd="slow" advTm="1106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latin typeface="Calibri" charset="0"/>
                </a:rPr>
                <a:t>Radioaktivität</a:t>
              </a:r>
              <a:endParaRPr lang="de-DE" sz="4000" b="1" dirty="0">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0" y="2136339"/>
            <a:ext cx="9144000" cy="3970318"/>
          </a:xfrm>
          <a:prstGeom prst="rect">
            <a:avLst/>
          </a:prstGeom>
        </p:spPr>
        <p:txBody>
          <a:bodyPr wrap="square">
            <a:spAutoFit/>
          </a:bodyPr>
          <a:lstStyle/>
          <a:p>
            <a:r>
              <a:rPr lang="en-US" sz="3600" dirty="0" err="1"/>
              <a:t>Radioaktivität</a:t>
            </a:r>
            <a:r>
              <a:rPr lang="en-US" sz="3600" dirty="0"/>
              <a:t> </a:t>
            </a:r>
            <a:r>
              <a:rPr lang="en-US" sz="3600" dirty="0" smtClean="0"/>
              <a:t>(„</a:t>
            </a:r>
            <a:r>
              <a:rPr lang="en-US" sz="3600" dirty="0" err="1"/>
              <a:t>Strahlungsaktivität</a:t>
            </a:r>
            <a:r>
              <a:rPr lang="en-US" sz="3600" dirty="0"/>
              <a:t>“) </a:t>
            </a:r>
            <a:r>
              <a:rPr lang="en-US" sz="3600" dirty="0" err="1"/>
              <a:t>ist</a:t>
            </a:r>
            <a:r>
              <a:rPr lang="en-US" sz="3600" dirty="0"/>
              <a:t> die </a:t>
            </a:r>
            <a:r>
              <a:rPr lang="en-US" sz="3600" dirty="0" err="1"/>
              <a:t>Eigenschaft</a:t>
            </a:r>
            <a:r>
              <a:rPr lang="en-US" sz="3600" dirty="0"/>
              <a:t> </a:t>
            </a:r>
            <a:r>
              <a:rPr lang="en-US" sz="3600" dirty="0" err="1"/>
              <a:t>instabiler</a:t>
            </a:r>
            <a:r>
              <a:rPr lang="en-US" sz="3600" dirty="0"/>
              <a:t> </a:t>
            </a:r>
            <a:r>
              <a:rPr lang="en-US" sz="3600" dirty="0" err="1"/>
              <a:t>Atomkerne</a:t>
            </a:r>
            <a:r>
              <a:rPr lang="en-US" sz="3600" dirty="0"/>
              <a:t>, </a:t>
            </a:r>
            <a:r>
              <a:rPr lang="en-US" sz="3600" dirty="0" err="1"/>
              <a:t>spontan</a:t>
            </a:r>
            <a:r>
              <a:rPr lang="en-US" sz="3600" dirty="0"/>
              <a:t> </a:t>
            </a:r>
            <a:r>
              <a:rPr lang="en-US" sz="3600" dirty="0" err="1"/>
              <a:t>ionisierende</a:t>
            </a:r>
            <a:r>
              <a:rPr lang="en-US" sz="3600" dirty="0"/>
              <a:t> </a:t>
            </a:r>
            <a:r>
              <a:rPr lang="en-US" sz="3600" dirty="0" err="1"/>
              <a:t>Strahlung</a:t>
            </a:r>
            <a:r>
              <a:rPr lang="en-US" sz="3600" dirty="0"/>
              <a:t> </a:t>
            </a:r>
            <a:r>
              <a:rPr lang="en-US" sz="3600" dirty="0" err="1"/>
              <a:t>auszusenden</a:t>
            </a:r>
            <a:r>
              <a:rPr lang="en-US" sz="3600" dirty="0"/>
              <a:t>. Der Kern </a:t>
            </a:r>
            <a:r>
              <a:rPr lang="en-US" sz="3600" dirty="0" err="1"/>
              <a:t>wandelt</a:t>
            </a:r>
            <a:r>
              <a:rPr lang="en-US" sz="3600" dirty="0"/>
              <a:t> </a:t>
            </a:r>
            <a:r>
              <a:rPr lang="en-US" sz="3600" dirty="0" err="1"/>
              <a:t>sich</a:t>
            </a:r>
            <a:r>
              <a:rPr lang="en-US" sz="3600" dirty="0"/>
              <a:t> </a:t>
            </a:r>
            <a:r>
              <a:rPr lang="en-US" sz="3600" dirty="0" err="1"/>
              <a:t>dabei</a:t>
            </a:r>
            <a:r>
              <a:rPr lang="en-US" sz="3600" dirty="0"/>
              <a:t> </a:t>
            </a:r>
            <a:r>
              <a:rPr lang="en-US" sz="3600" dirty="0" err="1"/>
              <a:t>unter</a:t>
            </a:r>
            <a:r>
              <a:rPr lang="en-US" sz="3600" dirty="0"/>
              <a:t> </a:t>
            </a:r>
            <a:r>
              <a:rPr lang="en-US" sz="3600" dirty="0" err="1"/>
              <a:t>Aussendung</a:t>
            </a:r>
            <a:r>
              <a:rPr lang="en-US" sz="3600" dirty="0"/>
              <a:t> von </a:t>
            </a:r>
            <a:r>
              <a:rPr lang="en-US" sz="3600" dirty="0" err="1"/>
              <a:t>Teilchen</a:t>
            </a:r>
            <a:r>
              <a:rPr lang="en-US" sz="3600" dirty="0"/>
              <a:t> in </a:t>
            </a:r>
            <a:r>
              <a:rPr lang="en-US" sz="3600" dirty="0" err="1"/>
              <a:t>einen</a:t>
            </a:r>
            <a:r>
              <a:rPr lang="en-US" sz="3600" dirty="0"/>
              <a:t> </a:t>
            </a:r>
            <a:r>
              <a:rPr lang="en-US" sz="3600" dirty="0" err="1"/>
              <a:t>anderen</a:t>
            </a:r>
            <a:r>
              <a:rPr lang="en-US" sz="3600" dirty="0"/>
              <a:t> Kern um </a:t>
            </a:r>
            <a:r>
              <a:rPr lang="en-US" sz="3600" dirty="0" err="1"/>
              <a:t>oder</a:t>
            </a:r>
            <a:r>
              <a:rPr lang="en-US" sz="3600" dirty="0"/>
              <a:t> </a:t>
            </a:r>
            <a:r>
              <a:rPr lang="en-US" sz="3600" dirty="0" err="1"/>
              <a:t>ändert</a:t>
            </a:r>
            <a:r>
              <a:rPr lang="en-US" sz="3600" dirty="0"/>
              <a:t> </a:t>
            </a:r>
            <a:r>
              <a:rPr lang="en-US" sz="3600" dirty="0" err="1"/>
              <a:t>unter</a:t>
            </a:r>
            <a:r>
              <a:rPr lang="en-US" sz="3600" dirty="0"/>
              <a:t> </a:t>
            </a:r>
            <a:r>
              <a:rPr lang="en-US" sz="3600" dirty="0" err="1"/>
              <a:t>Energieabgabe</a:t>
            </a:r>
            <a:r>
              <a:rPr lang="en-US" sz="3600" dirty="0"/>
              <a:t> </a:t>
            </a:r>
            <a:r>
              <a:rPr lang="en-US" sz="3600" dirty="0" err="1"/>
              <a:t>seinen</a:t>
            </a:r>
            <a:r>
              <a:rPr lang="en-US" sz="3600" dirty="0"/>
              <a:t> </a:t>
            </a:r>
            <a:r>
              <a:rPr lang="en-US" sz="3600" dirty="0" err="1"/>
              <a:t>Zustand</a:t>
            </a:r>
            <a:r>
              <a:rPr lang="en-US" sz="3600" dirty="0"/>
              <a:t>.</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70037559"/>
      </p:ext>
    </p:extLst>
  </p:cSld>
  <p:clrMapOvr>
    <a:masterClrMapping/>
  </p:clrMapOvr>
  <p:transition xmlns:p14="http://schemas.microsoft.com/office/powerpoint/2010/main" spd="slow" advTm="441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250801748"/>
              </p:ext>
            </p:extLst>
          </p:nvPr>
        </p:nvGraphicFramePr>
        <p:xfrm>
          <a:off x="-923192" y="1287297"/>
          <a:ext cx="6451601" cy="6671172"/>
        </p:xfrm>
        <a:graphic>
          <a:graphicData uri="http://schemas.openxmlformats.org/drawingml/2006/chart">
            <c:chart xmlns:c="http://schemas.openxmlformats.org/drawingml/2006/chart" xmlns:r="http://schemas.openxmlformats.org/officeDocument/2006/relationships" r:id="rId5"/>
          </a:graphicData>
        </a:graphic>
      </p:graphicFrame>
      <p:grpSp>
        <p:nvGrpSpPr>
          <p:cNvPr id="40964" name="Gruppieren 2"/>
          <p:cNvGrpSpPr>
            <a:grpSpLocks/>
          </p:cNvGrpSpPr>
          <p:nvPr/>
        </p:nvGrpSpPr>
        <p:grpSpPr bwMode="auto">
          <a:xfrm>
            <a:off x="0" y="0"/>
            <a:ext cx="9144000" cy="1989138"/>
            <a:chOff x="0" y="0"/>
            <a:chExt cx="9144000" cy="1989138"/>
          </a:xfrm>
        </p:grpSpPr>
        <p:sp>
          <p:nvSpPr>
            <p:cNvPr id="40968"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smtClean="0">
                <a:solidFill>
                  <a:prstClr val="black"/>
                </a:solidFill>
                <a:latin typeface="Calibri" charset="0"/>
              </a:endParaRPr>
            </a:p>
          </p:txBody>
        </p:sp>
        <p:sp>
          <p:nvSpPr>
            <p:cNvPr id="40969"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Quellen der </a:t>
              </a:r>
              <a:r>
                <a:rPr lang="de-DE" sz="4000" b="1" dirty="0">
                  <a:solidFill>
                    <a:prstClr val="black"/>
                  </a:solidFill>
                  <a:latin typeface="Calibri" charset="0"/>
                </a:rPr>
                <a:t>„Strahlungsaktivität“ </a:t>
              </a:r>
              <a:r>
                <a:rPr lang="de-DE" sz="4000" b="1" dirty="0" smtClean="0">
                  <a:solidFill>
                    <a:prstClr val="black"/>
                  </a:solidFill>
                  <a:latin typeface="Calibri" charset="0"/>
                </a:rPr>
                <a:t>in</a:t>
              </a:r>
              <a:br>
                <a:rPr lang="de-DE" sz="4000" b="1" dirty="0" smtClean="0">
                  <a:solidFill>
                    <a:prstClr val="black"/>
                  </a:solidFill>
                  <a:latin typeface="Calibri" charset="0"/>
                </a:rPr>
              </a:br>
              <a:r>
                <a:rPr lang="de-DE" sz="4000" b="1" dirty="0" smtClean="0">
                  <a:solidFill>
                    <a:prstClr val="black"/>
                  </a:solidFill>
                  <a:latin typeface="Calibri" charset="0"/>
                </a:rPr>
                <a:t>Deutschland 2003 am Erdboden</a:t>
              </a:r>
            </a:p>
          </p:txBody>
        </p:sp>
        <p:sp>
          <p:nvSpPr>
            <p:cNvPr id="40970"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smtClean="0">
                  <a:solidFill>
                    <a:srgbClr val="FFFFFF"/>
                  </a:solidFill>
                  <a:latin typeface="Tahoma" charset="0"/>
                </a:rPr>
                <a:t>Mathematisch-Naturwissenschaftliche Fakultät</a:t>
              </a:r>
            </a:p>
          </p:txBody>
        </p:sp>
        <p:sp>
          <p:nvSpPr>
            <p:cNvPr id="40971"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smtClean="0">
                <a:solidFill>
                  <a:prstClr val="black"/>
                </a:solidFill>
                <a:latin typeface="Calibri" charset="0"/>
              </a:endParaRPr>
            </a:p>
          </p:txBody>
        </p:sp>
        <p:grpSp>
          <p:nvGrpSpPr>
            <p:cNvPr id="40972" name="Group 9"/>
            <p:cNvGrpSpPr>
              <a:grpSpLocks/>
            </p:cNvGrpSpPr>
            <p:nvPr/>
          </p:nvGrpSpPr>
          <p:grpSpPr bwMode="auto">
            <a:xfrm>
              <a:off x="6858001" y="0"/>
              <a:ext cx="2286001" cy="762000"/>
              <a:chOff x="4320" y="0"/>
              <a:chExt cx="1440" cy="480"/>
            </a:xfrm>
          </p:grpSpPr>
          <p:pic>
            <p:nvPicPr>
              <p:cNvPr id="4097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7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4" name="Textfeld 3"/>
          <p:cNvSpPr txBox="1"/>
          <p:nvPr/>
        </p:nvSpPr>
        <p:spPr>
          <a:xfrm>
            <a:off x="5240981" y="3325702"/>
            <a:ext cx="4346488" cy="2616101"/>
          </a:xfrm>
          <a:prstGeom prst="rect">
            <a:avLst/>
          </a:prstGeom>
          <a:noFill/>
        </p:spPr>
        <p:txBody>
          <a:bodyPr wrap="square" rtlCol="0">
            <a:spAutoFit/>
          </a:bodyPr>
          <a:lstStyle/>
          <a:p>
            <a:r>
              <a:rPr lang="de-DE" sz="2800" b="1" dirty="0" smtClean="0"/>
              <a:t>Der extraterrestrische Beitrag.</a:t>
            </a:r>
          </a:p>
          <a:p>
            <a:endParaRPr lang="de-DE" sz="2800" b="1" dirty="0" smtClean="0"/>
          </a:p>
          <a:p>
            <a:r>
              <a:rPr lang="de-DE" sz="4000" b="1" dirty="0" smtClean="0"/>
              <a:t>Unwichtig am Erdboden!</a:t>
            </a:r>
            <a:endParaRPr lang="de-DE" sz="4000" b="1" dirty="0"/>
          </a:p>
        </p:txBody>
      </p:sp>
      <p:cxnSp>
        <p:nvCxnSpPr>
          <p:cNvPr id="6" name="Gerade Verbindung mit Pfeil 5"/>
          <p:cNvCxnSpPr/>
          <p:nvPr/>
        </p:nvCxnSpPr>
        <p:spPr>
          <a:xfrm flipH="1">
            <a:off x="4278637" y="3728817"/>
            <a:ext cx="1249772" cy="423271"/>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9283838"/>
      </p:ext>
    </p:extLst>
  </p:cSld>
  <p:clrMapOvr>
    <a:masterClrMapping/>
  </p:clrMapOvr>
  <p:transition xmlns:p14="http://schemas.microsoft.com/office/powerpoint/2010/main" spd="slow" advTm="413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902258"/>
            <a:ext cx="9144000" cy="1754327"/>
          </a:xfrm>
          <a:prstGeom prst="rect">
            <a:avLst/>
          </a:prstGeom>
        </p:spPr>
        <p:txBody>
          <a:bodyPr wrap="square">
            <a:spAutoFit/>
          </a:bodyPr>
          <a:lstStyle/>
          <a:p>
            <a:pPr algn="ctr"/>
            <a:r>
              <a:rPr lang="en-US" sz="5400" b="1" dirty="0" err="1" smtClean="0"/>
              <a:t>Ist</a:t>
            </a:r>
            <a:r>
              <a:rPr lang="en-US" sz="5400" b="1" dirty="0" smtClean="0"/>
              <a:t> die </a:t>
            </a:r>
            <a:r>
              <a:rPr lang="en-US" sz="5400" b="1" dirty="0" err="1" smtClean="0"/>
              <a:t>Strahlung</a:t>
            </a:r>
            <a:r>
              <a:rPr lang="en-US" sz="5400" b="1" dirty="0" smtClean="0"/>
              <a:t> </a:t>
            </a:r>
            <a:r>
              <a:rPr lang="en-US" sz="5400" b="1" dirty="0" err="1" smtClean="0"/>
              <a:t>zeitlich</a:t>
            </a:r>
            <a:r>
              <a:rPr lang="en-US" sz="5400" b="1" dirty="0" smtClean="0"/>
              <a:t> </a:t>
            </a:r>
            <a:r>
              <a:rPr lang="en-US" sz="5400" b="1" dirty="0" err="1" smtClean="0"/>
              <a:t>konstant</a:t>
            </a:r>
            <a:r>
              <a:rPr lang="en-US" sz="5400" b="1" dirty="0" smtClean="0"/>
              <a:t>?</a:t>
            </a:r>
            <a:endParaRPr lang="en-US" sz="54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81278244"/>
      </p:ext>
    </p:extLst>
  </p:cSld>
  <p:clrMapOvr>
    <a:masterClrMapping/>
  </p:clrMapOvr>
  <p:transition xmlns:p14="http://schemas.microsoft.com/office/powerpoint/2010/main" spd="slow" advTm="359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uppieren 2"/>
          <p:cNvGrpSpPr>
            <a:grpSpLocks/>
          </p:cNvGrpSpPr>
          <p:nvPr/>
        </p:nvGrpSpPr>
        <p:grpSpPr bwMode="auto">
          <a:xfrm>
            <a:off x="0" y="0"/>
            <a:ext cx="9144002" cy="1989138"/>
            <a:chOff x="0" y="0"/>
            <a:chExt cx="9144002" cy="1989138"/>
          </a:xfrm>
        </p:grpSpPr>
        <p:sp>
          <p:nvSpPr>
            <p:cNvPr id="32778"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32779"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latin typeface="Calibri" charset="0"/>
              </a:endParaRPr>
            </a:p>
          </p:txBody>
        </p:sp>
        <p:sp>
          <p:nvSpPr>
            <p:cNvPr id="32780"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2781"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32782" name="Group 9"/>
            <p:cNvGrpSpPr>
              <a:grpSpLocks/>
            </p:cNvGrpSpPr>
            <p:nvPr/>
          </p:nvGrpSpPr>
          <p:grpSpPr bwMode="auto">
            <a:xfrm>
              <a:off x="6858001" y="0"/>
              <a:ext cx="2286001" cy="762000"/>
              <a:chOff x="4320" y="0"/>
              <a:chExt cx="1440" cy="480"/>
            </a:xfrm>
          </p:grpSpPr>
          <p:pic>
            <p:nvPicPr>
              <p:cNvPr id="3278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8" name="Rechteck 7"/>
          <p:cNvSpPr/>
          <p:nvPr/>
        </p:nvSpPr>
        <p:spPr>
          <a:xfrm>
            <a:off x="0" y="762000"/>
            <a:ext cx="5986813" cy="1200329"/>
          </a:xfrm>
          <a:prstGeom prst="rect">
            <a:avLst/>
          </a:prstGeom>
        </p:spPr>
        <p:txBody>
          <a:bodyPr wrap="square">
            <a:spAutoFit/>
          </a:bodyPr>
          <a:lstStyle/>
          <a:p>
            <a:r>
              <a:rPr lang="de-DE" sz="3600" b="1" dirty="0" smtClean="0">
                <a:latin typeface="Calibri" charset="0"/>
              </a:rPr>
              <a:t>Nein, sie </a:t>
            </a:r>
            <a:r>
              <a:rPr lang="de-DE" sz="3600" b="1" dirty="0" err="1" smtClean="0">
                <a:latin typeface="Calibri" charset="0"/>
              </a:rPr>
              <a:t>variert</a:t>
            </a:r>
            <a:r>
              <a:rPr lang="de-DE" sz="3600" b="1" dirty="0" smtClean="0">
                <a:latin typeface="Calibri" charset="0"/>
              </a:rPr>
              <a:t> ein wenig mit der Sonnenaktivität!</a:t>
            </a:r>
            <a:endParaRPr lang="de-DE" sz="3600" b="1" dirty="0">
              <a:latin typeface="Calibri" charset="0"/>
            </a:endParaRPr>
          </a:p>
        </p:txBody>
      </p:sp>
      <p:pic>
        <p:nvPicPr>
          <p:cNvPr id="9" name="Bild 8"/>
          <p:cNvPicPr>
            <a:picLocks noChangeAspect="1"/>
          </p:cNvPicPr>
          <p:nvPr/>
        </p:nvPicPr>
        <p:blipFill>
          <a:blip r:embed="rId10"/>
          <a:stretch>
            <a:fillRect/>
          </a:stretch>
        </p:blipFill>
        <p:spPr>
          <a:xfrm>
            <a:off x="-2" y="1962329"/>
            <a:ext cx="6553202" cy="4182895"/>
          </a:xfrm>
          <a:prstGeom prst="rect">
            <a:avLst/>
          </a:prstGeom>
        </p:spPr>
      </p:pic>
      <p:pic>
        <p:nvPicPr>
          <p:cNvPr id="20" name="SSM-Galileo.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353179" y="762000"/>
            <a:ext cx="2790821" cy="2790821"/>
          </a:xfrm>
          <a:prstGeom prst="rect">
            <a:avLst/>
          </a:prstGeom>
        </p:spPr>
      </p:pic>
      <p:pic>
        <p:nvPicPr>
          <p:cNvPr id="16" name="Bild 15"/>
          <p:cNvPicPr>
            <a:picLocks noChangeAspect="1"/>
          </p:cNvPicPr>
          <p:nvPr/>
        </p:nvPicPr>
        <p:blipFill>
          <a:blip r:embed="rId12"/>
          <a:stretch>
            <a:fillRect/>
          </a:stretch>
        </p:blipFill>
        <p:spPr>
          <a:xfrm>
            <a:off x="5706532" y="3970785"/>
            <a:ext cx="3386669" cy="2174439"/>
          </a:xfrm>
          <a:prstGeom prst="rect">
            <a:avLst/>
          </a:prstGeom>
        </p:spPr>
      </p:pic>
      <p:sp>
        <p:nvSpPr>
          <p:cNvPr id="2" name="Textfeld 1"/>
          <p:cNvSpPr txBox="1"/>
          <p:nvPr/>
        </p:nvSpPr>
        <p:spPr>
          <a:xfrm>
            <a:off x="1148985" y="2150139"/>
            <a:ext cx="1620906" cy="461665"/>
          </a:xfrm>
          <a:prstGeom prst="rect">
            <a:avLst/>
          </a:prstGeom>
          <a:noFill/>
        </p:spPr>
        <p:txBody>
          <a:bodyPr wrap="none" rtlCol="0">
            <a:spAutoFit/>
          </a:bodyPr>
          <a:lstStyle/>
          <a:p>
            <a:r>
              <a:rPr lang="en-US" sz="2400" b="1" dirty="0" err="1" smtClean="0"/>
              <a:t>Strahlung</a:t>
            </a:r>
            <a:endParaRPr lang="en-US" sz="2400" b="1" dirty="0"/>
          </a:p>
        </p:txBody>
      </p:sp>
      <p:sp>
        <p:nvSpPr>
          <p:cNvPr id="15" name="Textfeld 14"/>
          <p:cNvSpPr txBox="1"/>
          <p:nvPr/>
        </p:nvSpPr>
        <p:spPr>
          <a:xfrm>
            <a:off x="1301385" y="4721232"/>
            <a:ext cx="2476309" cy="461665"/>
          </a:xfrm>
          <a:prstGeom prst="rect">
            <a:avLst/>
          </a:prstGeom>
          <a:noFill/>
        </p:spPr>
        <p:txBody>
          <a:bodyPr wrap="none" rtlCol="0">
            <a:spAutoFit/>
          </a:bodyPr>
          <a:lstStyle/>
          <a:p>
            <a:r>
              <a:rPr lang="en-US" sz="2400" b="1" dirty="0" err="1" smtClean="0">
                <a:solidFill>
                  <a:srgbClr val="FF0000"/>
                </a:solidFill>
              </a:rPr>
              <a:t>Sonnenaktivität</a:t>
            </a:r>
            <a:endParaRPr lang="en-US" sz="2400" b="1" dirty="0">
              <a:solidFill>
                <a:srgbClr val="FF0000"/>
              </a:solidFill>
            </a:endParaRPr>
          </a:p>
        </p:txBody>
      </p:sp>
      <p:pic>
        <p:nvPicPr>
          <p:cNvPr id="4" name="Sound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97102887"/>
      </p:ext>
    </p:extLst>
  </p:cSld>
  <p:clrMapOvr>
    <a:masterClrMapping/>
  </p:clrMapOvr>
  <mc:AlternateContent xmlns:mc="http://schemas.openxmlformats.org/markup-compatibility/2006" xmlns:p14="http://schemas.microsoft.com/office/powerpoint/2010/main">
    <mc:Choice Requires="p14">
      <p:transition spd="slow" p14:dur="2000" advTm="2643"/>
    </mc:Choice>
    <mc:Fallback xmlns="">
      <p:transition xmlns:p14="http://schemas.microsoft.com/office/powerpoint/2010/main" spd="slow" advTm="26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0"/>
                                        </p:tgtEl>
                                      </p:cBhvr>
                                    </p:cmd>
                                  </p:childTnLst>
                                </p:cTn>
                              </p:par>
                            </p:childTnLst>
                          </p:cTn>
                        </p:par>
                      </p:childTnLst>
                    </p:cTn>
                  </p:par>
                </p:childTnLst>
              </p:cTn>
              <p:nextCondLst>
                <p:cond evt="onClick" delay="0">
                  <p:tgtEl>
                    <p:spTgt spid="20"/>
                  </p:tgtEl>
                </p:cond>
              </p:nextCondLst>
            </p:seq>
            <p:video>
              <p:cMediaNode vol="80000">
                <p:cTn id="15" repeatCount="indefinite" fill="hold" display="0">
                  <p:stCondLst>
                    <p:cond delay="indefinite"/>
                  </p:stCondLst>
                </p:cTn>
                <p:tgtEl>
                  <p:spTgt spid="20"/>
                </p:tgtEl>
              </p:cMediaNode>
            </p:video>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20"/>
        <p14:pauseEvt time="1717" objId="20"/>
        <p14:stopEvt time="2643" objId="2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398364"/>
            <a:ext cx="9144000" cy="2585323"/>
          </a:xfrm>
          <a:prstGeom prst="rect">
            <a:avLst/>
          </a:prstGeom>
        </p:spPr>
        <p:txBody>
          <a:bodyPr wrap="square">
            <a:spAutoFit/>
          </a:bodyPr>
          <a:lstStyle/>
          <a:p>
            <a:pPr algn="ctr"/>
            <a:r>
              <a:rPr lang="en-US" sz="5400" b="1" dirty="0" err="1" smtClean="0"/>
              <a:t>Wie</a:t>
            </a:r>
            <a:r>
              <a:rPr lang="en-US" sz="5400" b="1" dirty="0" smtClean="0"/>
              <a:t> </a:t>
            </a:r>
            <a:r>
              <a:rPr lang="en-US" sz="5400" b="1" dirty="0" err="1" smtClean="0"/>
              <a:t>ändert</a:t>
            </a:r>
            <a:r>
              <a:rPr lang="en-US" sz="5400" b="1" dirty="0" smtClean="0"/>
              <a:t> </a:t>
            </a:r>
            <a:r>
              <a:rPr lang="en-US" sz="5400" b="1" dirty="0" err="1" smtClean="0"/>
              <a:t>sich</a:t>
            </a:r>
            <a:r>
              <a:rPr lang="en-US" sz="5400" b="1" dirty="0" smtClean="0"/>
              <a:t> die </a:t>
            </a:r>
            <a:r>
              <a:rPr lang="en-US" sz="5400" b="1" dirty="0" err="1" smtClean="0"/>
              <a:t>Strahlungsbelastung</a:t>
            </a:r>
            <a:r>
              <a:rPr lang="en-US" sz="5400" b="1" dirty="0" smtClean="0"/>
              <a:t>, </a:t>
            </a:r>
            <a:r>
              <a:rPr lang="en-US" sz="5400" b="1" dirty="0" err="1" smtClean="0"/>
              <a:t>wenn</a:t>
            </a:r>
            <a:r>
              <a:rPr lang="en-US" sz="5400" b="1" dirty="0" smtClean="0"/>
              <a:t> man die </a:t>
            </a:r>
            <a:r>
              <a:rPr lang="en-US" sz="5400" b="1" dirty="0" err="1" smtClean="0"/>
              <a:t>Erde</a:t>
            </a:r>
            <a:r>
              <a:rPr lang="en-US" sz="5400" b="1" dirty="0" smtClean="0"/>
              <a:t> </a:t>
            </a:r>
            <a:r>
              <a:rPr lang="en-US" sz="5400" b="1" dirty="0" err="1" smtClean="0"/>
              <a:t>verläßt</a:t>
            </a:r>
            <a:r>
              <a:rPr lang="en-US" sz="5400" b="1" dirty="0" smtClean="0"/>
              <a:t>?</a:t>
            </a:r>
            <a:endParaRPr lang="en-US" sz="54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92604321"/>
      </p:ext>
    </p:extLst>
  </p:cSld>
  <p:clrMapOvr>
    <a:masterClrMapping/>
  </p:clrMapOvr>
  <p:transition xmlns:p14="http://schemas.microsoft.com/office/powerpoint/2010/main" spd="slow" advTm="1226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bwMode="auto">
          <a:xfrm>
            <a:off x="785813" y="0"/>
            <a:ext cx="8358187" cy="936625"/>
          </a:xfrm>
          <a:solidFill>
            <a:schemeClr val="tx1"/>
          </a:solidFill>
          <a:extLst/>
        </p:spPr>
        <p:txBody>
          <a:bodyPr vert="horz" wrap="square" lIns="91440" tIns="45720" rIns="91440" bIns="45720" numCol="1" compatLnSpc="1">
            <a:prstTxWarp prst="textNoShape">
              <a:avLst/>
            </a:prstTxWarp>
          </a:bodyPr>
          <a:lstStyle/>
          <a:p>
            <a:pPr eaLnBrk="1" hangingPunct="1"/>
            <a:r>
              <a:rPr lang="en-GB" dirty="0" smtClean="0">
                <a:latin typeface="Calibri" charset="0"/>
              </a:rPr>
              <a:t>“</a:t>
            </a:r>
            <a:r>
              <a:rPr lang="en-GB" dirty="0" err="1" smtClean="0">
                <a:latin typeface="Calibri" charset="0"/>
              </a:rPr>
              <a:t>Strahlungsaktivität</a:t>
            </a:r>
            <a:r>
              <a:rPr lang="en-GB" dirty="0" smtClean="0">
                <a:latin typeface="Calibri" charset="0"/>
              </a:rPr>
              <a:t>” </a:t>
            </a:r>
            <a:r>
              <a:rPr lang="en-GB" dirty="0" err="1" smtClean="0">
                <a:latin typeface="Calibri" charset="0"/>
              </a:rPr>
              <a:t>durch</a:t>
            </a:r>
            <a:r>
              <a:rPr lang="en-GB" dirty="0" smtClean="0">
                <a:latin typeface="Calibri" charset="0"/>
              </a:rPr>
              <a:t> </a:t>
            </a:r>
            <a:r>
              <a:rPr lang="en-GB" dirty="0" err="1" smtClean="0">
                <a:latin typeface="Calibri" charset="0"/>
              </a:rPr>
              <a:t>kosmische</a:t>
            </a:r>
            <a:r>
              <a:rPr lang="en-GB" dirty="0" smtClean="0">
                <a:latin typeface="Calibri" charset="0"/>
              </a:rPr>
              <a:t> </a:t>
            </a:r>
            <a:r>
              <a:rPr lang="en-GB" dirty="0" err="1" smtClean="0">
                <a:latin typeface="Calibri" charset="0"/>
              </a:rPr>
              <a:t>Strahlung</a:t>
            </a:r>
            <a:endParaRPr lang="en-GB" dirty="0">
              <a:latin typeface="Calibri" charset="0"/>
            </a:endParaRPr>
          </a:p>
        </p:txBody>
      </p:sp>
      <p:sp>
        <p:nvSpPr>
          <p:cNvPr id="8200" name="Text Box 48"/>
          <p:cNvSpPr txBox="1">
            <a:spLocks noChangeArrowheads="1"/>
          </p:cNvSpPr>
          <p:nvPr/>
        </p:nvSpPr>
        <p:spPr bwMode="auto">
          <a:xfrm>
            <a:off x="0" y="5556875"/>
            <a:ext cx="9144000" cy="1077218"/>
          </a:xfrm>
          <a:prstGeom prst="rect">
            <a:avLst/>
          </a:prstGeom>
          <a:solidFill>
            <a:schemeClr val="bg1"/>
          </a:solidFill>
          <a:ln>
            <a:noFill/>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3200" dirty="0" err="1" smtClean="0">
                <a:solidFill>
                  <a:prstClr val="black"/>
                </a:solidFill>
                <a:latin typeface="Calibri" charset="0"/>
              </a:rPr>
              <a:t>Anstieg</a:t>
            </a:r>
            <a:r>
              <a:rPr lang="en-GB" sz="3200" dirty="0" smtClean="0">
                <a:solidFill>
                  <a:prstClr val="black"/>
                </a:solidFill>
                <a:latin typeface="Calibri" charset="0"/>
              </a:rPr>
              <a:t> der </a:t>
            </a:r>
            <a:r>
              <a:rPr lang="en-GB" sz="3200" dirty="0" err="1" smtClean="0">
                <a:solidFill>
                  <a:prstClr val="black"/>
                </a:solidFill>
                <a:latin typeface="Calibri" charset="0"/>
              </a:rPr>
              <a:t>Strahlungsbelastung</a:t>
            </a:r>
            <a:r>
              <a:rPr lang="en-GB" sz="3200" dirty="0" smtClean="0">
                <a:solidFill>
                  <a:prstClr val="black"/>
                </a:solidFill>
                <a:latin typeface="Calibri" charset="0"/>
              </a:rPr>
              <a:t> um </a:t>
            </a:r>
            <a:r>
              <a:rPr lang="en-GB" sz="3200" dirty="0" err="1" smtClean="0">
                <a:solidFill>
                  <a:prstClr val="black"/>
                </a:solidFill>
                <a:latin typeface="Calibri" charset="0"/>
              </a:rPr>
              <a:t>einen</a:t>
            </a:r>
            <a:r>
              <a:rPr lang="en-GB" sz="3200" dirty="0" smtClean="0">
                <a:solidFill>
                  <a:prstClr val="black"/>
                </a:solidFill>
                <a:latin typeface="Calibri" charset="0"/>
              </a:rPr>
              <a:t> </a:t>
            </a:r>
            <a:r>
              <a:rPr lang="en-GB" sz="3200" dirty="0" err="1" smtClean="0">
                <a:solidFill>
                  <a:prstClr val="black"/>
                </a:solidFill>
                <a:latin typeface="Calibri" charset="0"/>
              </a:rPr>
              <a:t>Faktor</a:t>
            </a:r>
            <a:r>
              <a:rPr lang="en-GB" sz="3200" dirty="0" smtClean="0">
                <a:solidFill>
                  <a:prstClr val="black"/>
                </a:solidFill>
                <a:latin typeface="Calibri" charset="0"/>
              </a:rPr>
              <a:t> 200 </a:t>
            </a:r>
            <a:r>
              <a:rPr lang="en-GB" sz="3200" dirty="0" err="1" smtClean="0">
                <a:solidFill>
                  <a:prstClr val="black"/>
                </a:solidFill>
                <a:latin typeface="Calibri" charset="0"/>
              </a:rPr>
              <a:t>vom</a:t>
            </a:r>
            <a:r>
              <a:rPr lang="en-GB" sz="3200" dirty="0" smtClean="0">
                <a:solidFill>
                  <a:prstClr val="black"/>
                </a:solidFill>
                <a:latin typeface="Calibri" charset="0"/>
              </a:rPr>
              <a:t> </a:t>
            </a:r>
            <a:r>
              <a:rPr lang="en-GB" sz="3200" dirty="0" err="1" smtClean="0">
                <a:solidFill>
                  <a:prstClr val="black"/>
                </a:solidFill>
                <a:latin typeface="Calibri" charset="0"/>
              </a:rPr>
              <a:t>Boden</a:t>
            </a:r>
            <a:r>
              <a:rPr lang="en-GB" sz="3200" dirty="0" smtClean="0">
                <a:solidFill>
                  <a:prstClr val="black"/>
                </a:solidFill>
                <a:latin typeface="Calibri" charset="0"/>
              </a:rPr>
              <a:t> </a:t>
            </a:r>
            <a:r>
              <a:rPr lang="en-GB" sz="3200" dirty="0" err="1" smtClean="0">
                <a:solidFill>
                  <a:prstClr val="black"/>
                </a:solidFill>
                <a:latin typeface="Calibri" charset="0"/>
              </a:rPr>
              <a:t>zur</a:t>
            </a:r>
            <a:r>
              <a:rPr lang="en-GB" sz="3200" dirty="0" smtClean="0">
                <a:solidFill>
                  <a:prstClr val="black"/>
                </a:solidFill>
                <a:latin typeface="Calibri" charset="0"/>
              </a:rPr>
              <a:t> ISS</a:t>
            </a:r>
            <a:endParaRPr lang="en-GB" sz="3200" dirty="0">
              <a:solidFill>
                <a:prstClr val="black"/>
              </a:solidFill>
              <a:latin typeface="Calibri" charset="0"/>
            </a:endParaRPr>
          </a:p>
        </p:txBody>
      </p:sp>
      <p:grpSp>
        <p:nvGrpSpPr>
          <p:cNvPr id="8236" name="Group 44"/>
          <p:cNvGrpSpPr>
            <a:grpSpLocks/>
          </p:cNvGrpSpPr>
          <p:nvPr/>
        </p:nvGrpSpPr>
        <p:grpSpPr bwMode="auto">
          <a:xfrm>
            <a:off x="431800" y="1341438"/>
            <a:ext cx="8421688" cy="3905250"/>
            <a:chOff x="272" y="996"/>
            <a:chExt cx="5305" cy="2460"/>
          </a:xfrm>
        </p:grpSpPr>
        <p:pic>
          <p:nvPicPr>
            <p:cNvPr id="8237" name="Bild 3"/>
            <p:cNvPicPr>
              <a:picLocks/>
            </p:cNvPicPr>
            <p:nvPr/>
          </p:nvPicPr>
          <p:blipFill>
            <a:blip r:embed="rId4">
              <a:extLst>
                <a:ext uri="{28A0092B-C50C-407E-A947-70E740481C1C}">
                  <a14:useLocalDpi xmlns:a14="http://schemas.microsoft.com/office/drawing/2010/main" val="0"/>
                </a:ext>
              </a:extLst>
            </a:blip>
            <a:srcRect t="6071"/>
            <a:stretch>
              <a:fillRect/>
            </a:stretch>
          </p:blipFill>
          <p:spPr bwMode="auto">
            <a:xfrm>
              <a:off x="749" y="1143"/>
              <a:ext cx="72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Bild 2"/>
            <p:cNvPicPr>
              <a:picLocks/>
            </p:cNvPicPr>
            <p:nvPr/>
          </p:nvPicPr>
          <p:blipFill>
            <a:blip r:embed="rId5">
              <a:extLst>
                <a:ext uri="{28A0092B-C50C-407E-A947-70E740481C1C}">
                  <a14:useLocalDpi xmlns:a14="http://schemas.microsoft.com/office/drawing/2010/main" val="0"/>
                </a:ext>
              </a:extLst>
            </a:blip>
            <a:srcRect l="1785" t="7356" r="3340" b="39191"/>
            <a:stretch>
              <a:fillRect/>
            </a:stretch>
          </p:blipFill>
          <p:spPr bwMode="auto">
            <a:xfrm>
              <a:off x="748" y="1976"/>
              <a:ext cx="721"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40" name="Group 22"/>
            <p:cNvGrpSpPr>
              <a:grpSpLocks noChangeAspect="1"/>
            </p:cNvGrpSpPr>
            <p:nvPr/>
          </p:nvGrpSpPr>
          <p:grpSpPr bwMode="auto">
            <a:xfrm>
              <a:off x="550" y="996"/>
              <a:ext cx="95" cy="2460"/>
              <a:chOff x="534" y="914"/>
              <a:chExt cx="104" cy="2702"/>
            </a:xfrm>
          </p:grpSpPr>
          <p:sp>
            <p:nvSpPr>
              <p:cNvPr id="8241" name="Line 23"/>
              <p:cNvSpPr>
                <a:spLocks noChangeAspect="1" noChangeShapeType="1"/>
              </p:cNvSpPr>
              <p:nvPr/>
            </p:nvSpPr>
            <p:spPr bwMode="auto">
              <a:xfrm flipV="1">
                <a:off x="586" y="1807"/>
                <a:ext cx="0" cy="180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42" name="Line 24"/>
              <p:cNvSpPr>
                <a:spLocks noChangeAspect="1" noChangeShapeType="1"/>
              </p:cNvSpPr>
              <p:nvPr/>
            </p:nvSpPr>
            <p:spPr bwMode="auto">
              <a:xfrm flipV="1">
                <a:off x="534" y="1673"/>
                <a:ext cx="103" cy="10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43" name="Line 25"/>
              <p:cNvSpPr>
                <a:spLocks noChangeAspect="1" noChangeShapeType="1"/>
              </p:cNvSpPr>
              <p:nvPr/>
            </p:nvSpPr>
            <p:spPr bwMode="auto">
              <a:xfrm flipV="1">
                <a:off x="535" y="1754"/>
                <a:ext cx="103" cy="10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44" name="Line 26"/>
              <p:cNvSpPr>
                <a:spLocks noChangeAspect="1" noChangeShapeType="1"/>
              </p:cNvSpPr>
              <p:nvPr/>
            </p:nvSpPr>
            <p:spPr bwMode="auto">
              <a:xfrm flipV="1">
                <a:off x="586" y="914"/>
                <a:ext cx="0" cy="805"/>
              </a:xfrm>
              <a:prstGeom prst="line">
                <a:avLst/>
              </a:prstGeom>
              <a:noFill/>
              <a:ln w="254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8245" name="Line 27"/>
            <p:cNvSpPr>
              <a:spLocks noChangeAspect="1" noChangeShapeType="1"/>
            </p:cNvSpPr>
            <p:nvPr/>
          </p:nvSpPr>
          <p:spPr bwMode="auto">
            <a:xfrm>
              <a:off x="592" y="3447"/>
              <a:ext cx="4155" cy="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46" name="Text Box 31"/>
            <p:cNvSpPr txBox="1">
              <a:spLocks noChangeAspect="1" noChangeArrowheads="1"/>
            </p:cNvSpPr>
            <p:nvPr/>
          </p:nvSpPr>
          <p:spPr bwMode="auto">
            <a:xfrm rot="10800000">
              <a:off x="277" y="3014"/>
              <a:ext cx="2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de-DE" dirty="0" smtClean="0">
                  <a:solidFill>
                    <a:srgbClr val="000000"/>
                  </a:solidFill>
                  <a:latin typeface="Calibri" charset="0"/>
                  <a:cs typeface="ＭＳ Ｐゴシック" charset="0"/>
                </a:rPr>
                <a:t>0 </a:t>
              </a:r>
              <a:r>
                <a:rPr lang="de-DE" dirty="0">
                  <a:solidFill>
                    <a:srgbClr val="000000"/>
                  </a:solidFill>
                  <a:latin typeface="Calibri" charset="0"/>
                  <a:cs typeface="ＭＳ Ｐゴシック" charset="0"/>
                </a:rPr>
                <a:t>m</a:t>
              </a:r>
            </a:p>
          </p:txBody>
        </p:sp>
        <p:grpSp>
          <p:nvGrpSpPr>
            <p:cNvPr id="8247" name="Group 32"/>
            <p:cNvGrpSpPr>
              <a:grpSpLocks noChangeAspect="1"/>
            </p:cNvGrpSpPr>
            <p:nvPr/>
          </p:nvGrpSpPr>
          <p:grpSpPr bwMode="auto">
            <a:xfrm>
              <a:off x="1641" y="2955"/>
              <a:ext cx="3787" cy="392"/>
              <a:chOff x="1732" y="3065"/>
              <a:chExt cx="4160" cy="431"/>
            </a:xfrm>
          </p:grpSpPr>
          <p:sp>
            <p:nvSpPr>
              <p:cNvPr id="8248" name="Rectangle 33"/>
              <p:cNvSpPr>
                <a:spLocks noChangeAspect="1" noChangeArrowheads="1"/>
              </p:cNvSpPr>
              <p:nvPr/>
            </p:nvSpPr>
            <p:spPr bwMode="auto">
              <a:xfrm>
                <a:off x="1732" y="3065"/>
                <a:ext cx="23" cy="431"/>
              </a:xfrm>
              <a:prstGeom prst="rect">
                <a:avLst/>
              </a:prstGeom>
              <a:gradFill rotWithShape="0">
                <a:gsLst>
                  <a:gs pos="0">
                    <a:srgbClr val="0000FF"/>
                  </a:gs>
                  <a:gs pos="100000">
                    <a:srgbClr val="99CCFF"/>
                  </a:gs>
                </a:gsLst>
                <a:lin ang="0" scaled="1"/>
              </a:gradFill>
              <a:ln w="9525">
                <a:solidFill>
                  <a:srgbClr val="0000FF"/>
                </a:solidFill>
                <a:miter lim="800000"/>
                <a:headEnd/>
                <a:tailEnd/>
              </a:ln>
            </p:spPr>
            <p:txBody>
              <a:bodyPr wrap="none" anchor="ctr"/>
              <a:lstStyle/>
              <a:p>
                <a:endParaRPr lang="en-GB">
                  <a:solidFill>
                    <a:srgbClr val="000000"/>
                  </a:solidFill>
                  <a:latin typeface="Calibri" charset="0"/>
                </a:endParaRPr>
              </a:p>
            </p:txBody>
          </p:sp>
          <p:sp>
            <p:nvSpPr>
              <p:cNvPr id="8249" name="Text Box 34"/>
              <p:cNvSpPr txBox="1">
                <a:spLocks noChangeAspect="1" noChangeArrowheads="1"/>
              </p:cNvSpPr>
              <p:nvPr/>
            </p:nvSpPr>
            <p:spPr bwMode="auto">
              <a:xfrm>
                <a:off x="2470" y="3136"/>
                <a:ext cx="1963"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0.1 µSv/h</a:t>
                </a:r>
              </a:p>
            </p:txBody>
          </p:sp>
          <p:sp>
            <p:nvSpPr>
              <p:cNvPr id="8250" name="Text Box 35"/>
              <p:cNvSpPr txBox="1">
                <a:spLocks noChangeAspect="1" noChangeArrowheads="1"/>
              </p:cNvSpPr>
              <p:nvPr/>
            </p:nvSpPr>
            <p:spPr bwMode="auto">
              <a:xfrm>
                <a:off x="5317" y="3136"/>
                <a:ext cx="57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1</a:t>
                </a:r>
              </a:p>
            </p:txBody>
          </p:sp>
        </p:grpSp>
        <p:sp>
          <p:nvSpPr>
            <p:cNvPr id="8251" name="Text Box 39"/>
            <p:cNvSpPr txBox="1">
              <a:spLocks noChangeAspect="1" noChangeArrowheads="1"/>
            </p:cNvSpPr>
            <p:nvPr/>
          </p:nvSpPr>
          <p:spPr bwMode="auto">
            <a:xfrm rot="10800000">
              <a:off x="276" y="1108"/>
              <a:ext cx="28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de-DE">
                  <a:solidFill>
                    <a:srgbClr val="000000"/>
                  </a:solidFill>
                  <a:latin typeface="Calibri" charset="0"/>
                  <a:cs typeface="ＭＳ Ｐゴシック" charset="0"/>
                </a:rPr>
                <a:t>400 km</a:t>
              </a:r>
            </a:p>
          </p:txBody>
        </p:sp>
        <p:sp>
          <p:nvSpPr>
            <p:cNvPr id="8252" name="Rectangle 41"/>
            <p:cNvSpPr>
              <a:spLocks noChangeAspect="1" noChangeArrowheads="1"/>
            </p:cNvSpPr>
            <p:nvPr/>
          </p:nvSpPr>
          <p:spPr bwMode="auto">
            <a:xfrm>
              <a:off x="1641" y="1143"/>
              <a:ext cx="3096" cy="392"/>
            </a:xfrm>
            <a:prstGeom prst="rect">
              <a:avLst/>
            </a:prstGeom>
            <a:gradFill rotWithShape="0">
              <a:gsLst>
                <a:gs pos="0">
                  <a:srgbClr val="0000FF"/>
                </a:gs>
                <a:gs pos="100000">
                  <a:srgbClr val="99CCFF"/>
                </a:gs>
              </a:gsLst>
              <a:lin ang="0" scaled="1"/>
            </a:gradFill>
            <a:ln w="9525">
              <a:solidFill>
                <a:srgbClr val="0000FF"/>
              </a:solidFill>
              <a:miter lim="800000"/>
              <a:headEnd/>
              <a:tailEnd/>
            </a:ln>
          </p:spPr>
          <p:txBody>
            <a:bodyPr wrap="none" anchor="ctr"/>
            <a:lstStyle/>
            <a:p>
              <a:endParaRPr lang="en-GB">
                <a:solidFill>
                  <a:srgbClr val="000000"/>
                </a:solidFill>
                <a:latin typeface="Calibri" charset="0"/>
              </a:endParaRPr>
            </a:p>
          </p:txBody>
        </p:sp>
        <p:sp>
          <p:nvSpPr>
            <p:cNvPr id="8253" name="Text Box 42"/>
            <p:cNvSpPr txBox="1">
              <a:spLocks noChangeAspect="1" noChangeArrowheads="1"/>
            </p:cNvSpPr>
            <p:nvPr/>
          </p:nvSpPr>
          <p:spPr bwMode="auto">
            <a:xfrm>
              <a:off x="2313" y="1208"/>
              <a:ext cx="17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20 µSv/h</a:t>
              </a:r>
            </a:p>
          </p:txBody>
        </p:sp>
        <p:sp>
          <p:nvSpPr>
            <p:cNvPr id="8254" name="Text Box 43"/>
            <p:cNvSpPr txBox="1">
              <a:spLocks noChangeAspect="1" noChangeArrowheads="1"/>
            </p:cNvSpPr>
            <p:nvPr/>
          </p:nvSpPr>
          <p:spPr bwMode="auto">
            <a:xfrm>
              <a:off x="4846" y="1208"/>
              <a:ext cx="7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200</a:t>
              </a:r>
            </a:p>
          </p:txBody>
        </p:sp>
        <p:sp>
          <p:nvSpPr>
            <p:cNvPr id="8255" name="Text Box 47"/>
            <p:cNvSpPr txBox="1">
              <a:spLocks noChangeAspect="1" noChangeArrowheads="1"/>
            </p:cNvSpPr>
            <p:nvPr/>
          </p:nvSpPr>
          <p:spPr bwMode="auto">
            <a:xfrm rot="10800000">
              <a:off x="272" y="1965"/>
              <a:ext cx="289"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de-DE">
                  <a:solidFill>
                    <a:srgbClr val="000000"/>
                  </a:solidFill>
                  <a:latin typeface="Calibri" charset="0"/>
                  <a:cs typeface="ＭＳ Ｐゴシック" charset="0"/>
                </a:rPr>
                <a:t>10 km</a:t>
              </a:r>
            </a:p>
          </p:txBody>
        </p:sp>
        <p:grpSp>
          <p:nvGrpSpPr>
            <p:cNvPr id="8256" name="Group 48"/>
            <p:cNvGrpSpPr>
              <a:grpSpLocks noChangeAspect="1"/>
            </p:cNvGrpSpPr>
            <p:nvPr/>
          </p:nvGrpSpPr>
          <p:grpSpPr bwMode="auto">
            <a:xfrm>
              <a:off x="1641" y="1975"/>
              <a:ext cx="3819" cy="393"/>
              <a:chOff x="1732" y="1981"/>
              <a:chExt cx="4195" cy="431"/>
            </a:xfrm>
          </p:grpSpPr>
          <p:sp>
            <p:nvSpPr>
              <p:cNvPr id="8257" name="Rectangle 49"/>
              <p:cNvSpPr>
                <a:spLocks noChangeAspect="1" noChangeArrowheads="1"/>
              </p:cNvSpPr>
              <p:nvPr/>
            </p:nvSpPr>
            <p:spPr bwMode="auto">
              <a:xfrm>
                <a:off x="1732" y="1981"/>
                <a:ext cx="680" cy="431"/>
              </a:xfrm>
              <a:prstGeom prst="rect">
                <a:avLst/>
              </a:prstGeom>
              <a:gradFill rotWithShape="0">
                <a:gsLst>
                  <a:gs pos="0">
                    <a:srgbClr val="0000FF"/>
                  </a:gs>
                  <a:gs pos="100000">
                    <a:srgbClr val="99CCFF"/>
                  </a:gs>
                </a:gsLst>
                <a:lin ang="0" scaled="1"/>
              </a:gradFill>
              <a:ln w="9525">
                <a:solidFill>
                  <a:srgbClr val="0000FF"/>
                </a:solidFill>
                <a:miter lim="800000"/>
                <a:headEnd/>
                <a:tailEnd/>
              </a:ln>
            </p:spPr>
            <p:txBody>
              <a:bodyPr wrap="none" anchor="ctr"/>
              <a:lstStyle/>
              <a:p>
                <a:endParaRPr lang="en-GB">
                  <a:solidFill>
                    <a:srgbClr val="000000"/>
                  </a:solidFill>
                  <a:latin typeface="Calibri" charset="0"/>
                </a:endParaRPr>
              </a:p>
            </p:txBody>
          </p:sp>
          <p:sp>
            <p:nvSpPr>
              <p:cNvPr id="8258" name="Text Box 50"/>
              <p:cNvSpPr txBox="1">
                <a:spLocks noChangeAspect="1" noChangeArrowheads="1"/>
              </p:cNvSpPr>
              <p:nvPr/>
            </p:nvSpPr>
            <p:spPr bwMode="auto">
              <a:xfrm>
                <a:off x="2470" y="2044"/>
                <a:ext cx="1963"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4 µSv/h</a:t>
                </a:r>
              </a:p>
            </p:txBody>
          </p:sp>
          <p:sp>
            <p:nvSpPr>
              <p:cNvPr id="8259" name="Text Box 51"/>
              <p:cNvSpPr txBox="1">
                <a:spLocks noChangeAspect="1" noChangeArrowheads="1"/>
              </p:cNvSpPr>
              <p:nvPr/>
            </p:nvSpPr>
            <p:spPr bwMode="auto">
              <a:xfrm>
                <a:off x="5283" y="2044"/>
                <a:ext cx="644"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40</a:t>
                </a:r>
              </a:p>
            </p:txBody>
          </p:sp>
        </p:grpSp>
        <p:grpSp>
          <p:nvGrpSpPr>
            <p:cNvPr id="8260" name="Group 53"/>
            <p:cNvGrpSpPr>
              <a:grpSpLocks noChangeAspect="1"/>
            </p:cNvGrpSpPr>
            <p:nvPr/>
          </p:nvGrpSpPr>
          <p:grpSpPr bwMode="auto">
            <a:xfrm>
              <a:off x="276" y="2459"/>
              <a:ext cx="1195" cy="391"/>
              <a:chOff x="233" y="2525"/>
              <a:chExt cx="1313" cy="430"/>
            </a:xfrm>
          </p:grpSpPr>
          <p:pic>
            <p:nvPicPr>
              <p:cNvPr id="8261" name="Picture 54" descr="018"/>
              <p:cNvPicPr>
                <a:picLocks noChangeAspect="1" noChangeArrowheads="1"/>
              </p:cNvPicPr>
              <p:nvPr/>
            </p:nvPicPr>
            <p:blipFill>
              <a:blip r:embed="rId6">
                <a:lum bright="6000" contrast="12000"/>
                <a:extLst>
                  <a:ext uri="{28A0092B-C50C-407E-A947-70E740481C1C}">
                    <a14:useLocalDpi xmlns:a14="http://schemas.microsoft.com/office/drawing/2010/main" val="0"/>
                  </a:ext>
                </a:extLst>
              </a:blip>
              <a:srcRect/>
              <a:stretch>
                <a:fillRect/>
              </a:stretch>
            </p:blipFill>
            <p:spPr bwMode="auto">
              <a:xfrm>
                <a:off x="753" y="2525"/>
                <a:ext cx="793"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2" name="Text Box 55"/>
              <p:cNvSpPr txBox="1">
                <a:spLocks noChangeAspect="1" noChangeArrowheads="1"/>
              </p:cNvSpPr>
              <p:nvPr/>
            </p:nvSpPr>
            <p:spPr bwMode="auto">
              <a:xfrm rot="10800000">
                <a:off x="233" y="2573"/>
                <a:ext cx="3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de-DE">
                    <a:solidFill>
                      <a:srgbClr val="000000"/>
                    </a:solidFill>
                    <a:latin typeface="Calibri" charset="0"/>
                    <a:cs typeface="ＭＳ Ｐゴシック" charset="0"/>
                  </a:rPr>
                  <a:t>3 km</a:t>
                </a:r>
              </a:p>
            </p:txBody>
          </p:sp>
        </p:grpSp>
        <p:grpSp>
          <p:nvGrpSpPr>
            <p:cNvPr id="8263" name="Group 56"/>
            <p:cNvGrpSpPr>
              <a:grpSpLocks noChangeAspect="1"/>
            </p:cNvGrpSpPr>
            <p:nvPr/>
          </p:nvGrpSpPr>
          <p:grpSpPr bwMode="auto">
            <a:xfrm>
              <a:off x="1641" y="2458"/>
              <a:ext cx="3787" cy="392"/>
              <a:chOff x="1732" y="2524"/>
              <a:chExt cx="4160" cy="431"/>
            </a:xfrm>
          </p:grpSpPr>
          <p:sp>
            <p:nvSpPr>
              <p:cNvPr id="8264" name="Rectangle 57"/>
              <p:cNvSpPr>
                <a:spLocks noChangeAspect="1" noChangeArrowheads="1"/>
              </p:cNvSpPr>
              <p:nvPr/>
            </p:nvSpPr>
            <p:spPr bwMode="auto">
              <a:xfrm>
                <a:off x="1732" y="2524"/>
                <a:ext cx="45" cy="431"/>
              </a:xfrm>
              <a:prstGeom prst="rect">
                <a:avLst/>
              </a:prstGeom>
              <a:gradFill rotWithShape="0">
                <a:gsLst>
                  <a:gs pos="0">
                    <a:srgbClr val="0000FF"/>
                  </a:gs>
                  <a:gs pos="100000">
                    <a:srgbClr val="99CCFF"/>
                  </a:gs>
                </a:gsLst>
                <a:lin ang="0" scaled="1"/>
              </a:gradFill>
              <a:ln w="9525">
                <a:solidFill>
                  <a:srgbClr val="0000FF"/>
                </a:solidFill>
                <a:miter lim="800000"/>
                <a:headEnd/>
                <a:tailEnd/>
              </a:ln>
            </p:spPr>
            <p:txBody>
              <a:bodyPr wrap="none" anchor="ctr"/>
              <a:lstStyle/>
              <a:p>
                <a:endParaRPr lang="en-GB">
                  <a:solidFill>
                    <a:srgbClr val="000000"/>
                  </a:solidFill>
                  <a:latin typeface="Calibri" charset="0"/>
                </a:endParaRPr>
              </a:p>
            </p:txBody>
          </p:sp>
          <p:sp>
            <p:nvSpPr>
              <p:cNvPr id="8265" name="Text Box 58"/>
              <p:cNvSpPr txBox="1">
                <a:spLocks noChangeAspect="1" noChangeArrowheads="1"/>
              </p:cNvSpPr>
              <p:nvPr/>
            </p:nvSpPr>
            <p:spPr bwMode="auto">
              <a:xfrm>
                <a:off x="2470" y="2595"/>
                <a:ext cx="1963"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0.2 µSv/h</a:t>
                </a:r>
              </a:p>
            </p:txBody>
          </p:sp>
          <p:sp>
            <p:nvSpPr>
              <p:cNvPr id="8266" name="Text Box 59"/>
              <p:cNvSpPr txBox="1">
                <a:spLocks noChangeAspect="1" noChangeArrowheads="1"/>
              </p:cNvSpPr>
              <p:nvPr/>
            </p:nvSpPr>
            <p:spPr bwMode="auto">
              <a:xfrm>
                <a:off x="5317" y="2600"/>
                <a:ext cx="575"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de-DE" sz="2400">
                    <a:solidFill>
                      <a:srgbClr val="000000"/>
                    </a:solidFill>
                    <a:latin typeface="Calibri" charset="0"/>
                    <a:cs typeface="ＭＳ Ｐゴシック" charset="0"/>
                  </a:rPr>
                  <a:t>× 2</a:t>
                </a:r>
              </a:p>
            </p:txBody>
          </p:sp>
        </p:grpSp>
        <p:sp>
          <p:nvSpPr>
            <p:cNvPr id="8267" name="Text Box 63"/>
            <p:cNvSpPr txBox="1">
              <a:spLocks noChangeArrowheads="1"/>
            </p:cNvSpPr>
            <p:nvPr/>
          </p:nvSpPr>
          <p:spPr bwMode="auto">
            <a:xfrm>
              <a:off x="1638" y="1538"/>
              <a:ext cx="309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de-AT" sz="1600">
                  <a:solidFill>
                    <a:srgbClr val="000000"/>
                  </a:solidFill>
                  <a:latin typeface="Calibri" charset="0"/>
                  <a:cs typeface="ＭＳ Ｐゴシック" charset="0"/>
                </a:rPr>
                <a:t>&gt; 40 µSv/h (EVA space suit)</a:t>
              </a:r>
            </a:p>
          </p:txBody>
        </p:sp>
      </p:grpSp>
      <p:pic>
        <p:nvPicPr>
          <p:cNvPr id="2" name="Bild 1"/>
          <p:cNvPicPr>
            <a:picLocks noChangeAspect="1"/>
          </p:cNvPicPr>
          <p:nvPr/>
        </p:nvPicPr>
        <p:blipFill>
          <a:blip r:embed="rId7"/>
          <a:stretch>
            <a:fillRect/>
          </a:stretch>
        </p:blipFill>
        <p:spPr>
          <a:xfrm>
            <a:off x="1086660" y="4504986"/>
            <a:ext cx="1359848" cy="65973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0407756"/>
      </p:ext>
    </p:extLst>
  </p:cSld>
  <p:clrMapOvr>
    <a:masterClrMapping/>
  </p:clrMapOvr>
  <mc:AlternateContent xmlns:mc="http://schemas.openxmlformats.org/markup-compatibility/2006" xmlns:p14="http://schemas.microsoft.com/office/powerpoint/2010/main">
    <mc:Choice Requires="p14">
      <p:transition spd="slow" p14:dur="2000" advTm="15812"/>
    </mc:Choice>
    <mc:Fallback xmlns="">
      <p:transition xmlns:p14="http://schemas.microsoft.com/office/powerpoint/2010/main" spd="slow" advTm="158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ieren 2"/>
          <p:cNvGrpSpPr>
            <a:grpSpLocks/>
          </p:cNvGrpSpPr>
          <p:nvPr/>
        </p:nvGrpSpPr>
        <p:grpSpPr bwMode="auto">
          <a:xfrm>
            <a:off x="0" y="0"/>
            <a:ext cx="9144000" cy="1989138"/>
            <a:chOff x="0" y="0"/>
            <a:chExt cx="9144000" cy="1989138"/>
          </a:xfrm>
        </p:grpSpPr>
        <p:sp>
          <p:nvSpPr>
            <p:cNvPr id="2663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663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de-DE" sz="4000" b="1" dirty="0">
                <a:solidFill>
                  <a:prstClr val="black"/>
                </a:solidFill>
                <a:latin typeface="Calibri" charset="0"/>
              </a:endParaRPr>
            </a:p>
          </p:txBody>
        </p:sp>
        <p:sp>
          <p:nvSpPr>
            <p:cNvPr id="2663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6638"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6639" name="Group 9"/>
            <p:cNvGrpSpPr>
              <a:grpSpLocks/>
            </p:cNvGrpSpPr>
            <p:nvPr/>
          </p:nvGrpSpPr>
          <p:grpSpPr bwMode="auto">
            <a:xfrm>
              <a:off x="6858001" y="0"/>
              <a:ext cx="2286001" cy="762000"/>
              <a:chOff x="4320" y="0"/>
              <a:chExt cx="1440" cy="480"/>
            </a:xfrm>
          </p:grpSpPr>
          <p:pic>
            <p:nvPicPr>
              <p:cNvPr id="26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Rechteck 1"/>
          <p:cNvSpPr/>
          <p:nvPr/>
        </p:nvSpPr>
        <p:spPr>
          <a:xfrm>
            <a:off x="2" y="2398364"/>
            <a:ext cx="9144000" cy="1754327"/>
          </a:xfrm>
          <a:prstGeom prst="rect">
            <a:avLst/>
          </a:prstGeom>
        </p:spPr>
        <p:txBody>
          <a:bodyPr wrap="square">
            <a:spAutoFit/>
          </a:bodyPr>
          <a:lstStyle/>
          <a:p>
            <a:pPr algn="ctr"/>
            <a:r>
              <a:rPr lang="de-DE" sz="5400" b="1" dirty="0" smtClean="0">
                <a:solidFill>
                  <a:prstClr val="black"/>
                </a:solidFill>
              </a:rPr>
              <a:t>Was bedeutet dies für den Menschen?  </a:t>
            </a:r>
            <a:endParaRPr lang="de-DE" sz="5400" b="1" dirty="0">
              <a:solidFill>
                <a:prstClr val="black"/>
              </a:solidFill>
            </a:endParaRPr>
          </a:p>
        </p:txBody>
      </p:sp>
    </p:spTree>
    <p:extLst>
      <p:ext uri="{BB962C8B-B14F-4D97-AF65-F5344CB8AC3E}">
        <p14:creationId xmlns:p14="http://schemas.microsoft.com/office/powerpoint/2010/main" val="2068424979"/>
      </p:ext>
    </p:extLst>
  </p:cSld>
  <p:clrMapOvr>
    <a:masterClrMapping/>
  </p:clrMapOvr>
  <p:transition xmlns:p14="http://schemas.microsoft.com/office/powerpoint/2010/main" spd="slow" advTm="12269"/>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
</p:tagLst>
</file>

<file path=ppt/tags/tag2.xml><?xml version="1.0" encoding="utf-8"?>
<p:tagLst xmlns:a="http://schemas.openxmlformats.org/drawingml/2006/main" xmlns:r="http://schemas.openxmlformats.org/officeDocument/2006/relationships" xmlns:p="http://schemas.openxmlformats.org/presentationml/2006/main">
  <p:tag name="TIMING" val="|16.7|3.1|8.3"/>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AMLET Slide 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868</Words>
  <Application>Microsoft Macintosh PowerPoint</Application>
  <PresentationFormat>Bildschirmpräsentation (4:3)</PresentationFormat>
  <Paragraphs>151</Paragraphs>
  <Slides>25</Slides>
  <Notes>22</Notes>
  <HiddenSlides>0</HiddenSlides>
  <MMClips>15</MMClips>
  <ScaleCrop>false</ScaleCrop>
  <HeadingPairs>
    <vt:vector size="4" baseType="variant">
      <vt:variant>
        <vt:lpstr>Design</vt:lpstr>
      </vt:variant>
      <vt:variant>
        <vt:i4>10</vt:i4>
      </vt:variant>
      <vt:variant>
        <vt:lpstr>Folientitel</vt:lpstr>
      </vt:variant>
      <vt:variant>
        <vt:i4>25</vt:i4>
      </vt:variant>
    </vt:vector>
  </HeadingPairs>
  <TitlesOfParts>
    <vt:vector size="35" baseType="lpstr">
      <vt:lpstr>Office-Design</vt:lpstr>
      <vt:lpstr>HAMLET Slide Master</vt:lpstr>
      <vt:lpstr>1_Office-Design</vt:lpstr>
      <vt:lpstr>Standarddesign</vt:lpstr>
      <vt:lpstr>2_Standarddesign</vt:lpstr>
      <vt:lpstr>3_Standarddesign</vt:lpstr>
      <vt:lpstr>Blank Presentation</vt:lpstr>
      <vt:lpstr>1_Blank Presentation</vt:lpstr>
      <vt:lpstr>2_Office-Design</vt:lpstr>
      <vt:lpstr>3_Office-Design</vt:lpstr>
      <vt:lpstr>Der Weltraum ist radioaktiv; mal mehr – mal weniger </vt:lpstr>
      <vt:lpstr>PowerPoint-Präsentation</vt:lpstr>
      <vt:lpstr>PowerPoint-Präsentation</vt:lpstr>
      <vt:lpstr>PowerPoint-Präsentation</vt:lpstr>
      <vt:lpstr>PowerPoint-Präsentation</vt:lpstr>
      <vt:lpstr>PowerPoint-Präsentation</vt:lpstr>
      <vt:lpstr>PowerPoint-Präsentation</vt:lpstr>
      <vt:lpstr>“Strahlungsaktivität” durch kosmische Strahlung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Solar Terrestrial RElation Observatory Sonnenstürme hautnah </vt:lpstr>
      <vt:lpstr>Sonnenstürme sichtbar bis zur Erde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Physik für Nebenfächler</dc:title>
  <dc:creator>Bernd Heber</dc:creator>
  <cp:lastModifiedBy>B. Heber</cp:lastModifiedBy>
  <cp:revision>111</cp:revision>
  <dcterms:created xsi:type="dcterms:W3CDTF">2011-11-17T12:56:05Z</dcterms:created>
  <dcterms:modified xsi:type="dcterms:W3CDTF">2017-09-28T12:39:48Z</dcterms:modified>
</cp:coreProperties>
</file>