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6" r:id="rId4"/>
    <p:sldMasterId id="2147483699" r:id="rId5"/>
    <p:sldMasterId id="2147483712" r:id="rId6"/>
  </p:sldMasterIdLst>
  <p:notesMasterIdLst>
    <p:notesMasterId r:id="rId44"/>
  </p:notesMasterIdLst>
  <p:sldIdLst>
    <p:sldId id="257" r:id="rId7"/>
    <p:sldId id="289" r:id="rId8"/>
    <p:sldId id="292" r:id="rId9"/>
    <p:sldId id="294" r:id="rId10"/>
    <p:sldId id="304" r:id="rId11"/>
    <p:sldId id="290" r:id="rId12"/>
    <p:sldId id="298" r:id="rId13"/>
    <p:sldId id="295" r:id="rId14"/>
    <p:sldId id="301" r:id="rId15"/>
    <p:sldId id="300" r:id="rId16"/>
    <p:sldId id="302" r:id="rId17"/>
    <p:sldId id="306" r:id="rId18"/>
    <p:sldId id="303" r:id="rId19"/>
    <p:sldId id="309" r:id="rId20"/>
    <p:sldId id="310" r:id="rId21"/>
    <p:sldId id="330" r:id="rId22"/>
    <p:sldId id="311" r:id="rId23"/>
    <p:sldId id="319" r:id="rId24"/>
    <p:sldId id="313" r:id="rId25"/>
    <p:sldId id="322" r:id="rId26"/>
    <p:sldId id="320" r:id="rId27"/>
    <p:sldId id="324" r:id="rId28"/>
    <p:sldId id="283" r:id="rId29"/>
    <p:sldId id="325" r:id="rId30"/>
    <p:sldId id="326" r:id="rId31"/>
    <p:sldId id="327" r:id="rId32"/>
    <p:sldId id="328" r:id="rId33"/>
    <p:sldId id="329" r:id="rId34"/>
    <p:sldId id="323" r:id="rId35"/>
    <p:sldId id="274" r:id="rId36"/>
    <p:sldId id="276" r:id="rId37"/>
    <p:sldId id="287" r:id="rId38"/>
    <p:sldId id="277" r:id="rId39"/>
    <p:sldId id="279" r:id="rId40"/>
    <p:sldId id="280" r:id="rId41"/>
    <p:sldId id="281" r:id="rId42"/>
    <p:sldId id="282" r:id="rId43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73572CC-248B-014C-A734-2CA3E36B2FA8}" type="datetime1">
              <a:rPr lang="de-DE"/>
              <a:pPr>
                <a:defRPr/>
              </a:pPr>
              <a:t>19.10.17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79D05B9-F10F-1547-BCFA-93F9339E1BA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25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9F5CAC-C0BF-6742-9C7A-52D158A2E272}" type="slidenum">
              <a:rPr lang="en-US" sz="1000">
                <a:latin typeface="Calibri" charset="0"/>
              </a:rPr>
              <a:pPr eaLnBrk="1" hangingPunct="1"/>
              <a:t>1</a:t>
            </a:fld>
            <a:endParaRPr lang="en-US" sz="1000">
              <a:latin typeface="Calibri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10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12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15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16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17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Sharp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peak</a:t>
            </a:r>
            <a:r>
              <a:rPr lang="de-DE" baseline="0" dirty="0" smtClean="0"/>
              <a:t> but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monitors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earlier</a:t>
            </a:r>
            <a:endParaRPr lang="de-DE" baseline="0" dirty="0" smtClean="0"/>
          </a:p>
          <a:p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rigidity</a:t>
            </a:r>
            <a:r>
              <a:rPr lang="de-DE" baseline="0" dirty="0" smtClean="0"/>
              <a:t> NM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Reason</a:t>
            </a:r>
            <a:r>
              <a:rPr lang="de-DE" dirty="0" smtClean="0"/>
              <a:t> different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cutoff</a:t>
            </a:r>
            <a:r>
              <a:rPr lang="de-DE" baseline="0" dirty="0" smtClean="0"/>
              <a:t> </a:t>
            </a:r>
            <a:r>
              <a:rPr lang="de-DE" dirty="0" err="1" smtClean="0"/>
              <a:t>rigidity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rigidity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mediun</a:t>
            </a:r>
            <a:r>
              <a:rPr lang="de-DE" baseline="0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endParaRPr lang="de-DE" dirty="0" smtClean="0"/>
          </a:p>
          <a:p>
            <a:r>
              <a:rPr lang="de-DE" dirty="0" smtClean="0"/>
              <a:t>So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can‘t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energy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protons</a:t>
            </a:r>
            <a:r>
              <a:rPr lang="de-DE" baseline="0" dirty="0" smtClean="0"/>
              <a:t>)</a:t>
            </a:r>
          </a:p>
          <a:p>
            <a:r>
              <a:rPr lang="de-DE" baseline="0" dirty="0" smtClean="0"/>
              <a:t>But in </a:t>
            </a:r>
            <a:r>
              <a:rPr lang="de-DE" baseline="0" dirty="0" err="1" smtClean="0"/>
              <a:t>direction</a:t>
            </a:r>
            <a:r>
              <a:rPr lang="de-DE" baseline="0" dirty="0" smtClean="0"/>
              <a:t>!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energy</a:t>
            </a:r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5BC4-DDE9-4D34-9270-7B5B888CD552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902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9146" indent="-2842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7150" indent="-22742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92011" indent="-22742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6872" indent="-22742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01730" indent="-2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6590" indent="-2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1451" indent="-2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66310" indent="-2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8C553C3E-CE92-4D59-8FAD-820C8ECD29E1}" type="slidenum">
              <a:rPr lang="de-DE" smtClean="0">
                <a:solidFill>
                  <a:prstClr val="black"/>
                </a:solidFill>
                <a:latin typeface="Calibri" charset="0"/>
              </a:rPr>
              <a:pPr eaLnBrk="1" hangingPunct="1">
                <a:defRPr/>
              </a:pPr>
              <a:t>19</a:t>
            </a:fld>
            <a:endParaRPr lang="de-DE" smtClean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1013765" y="709911"/>
            <a:ext cx="4830473" cy="34260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784" tIns="45393" rIns="90784" bIns="4539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184" y="4350249"/>
            <a:ext cx="5029635" cy="41389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20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9146" indent="-28428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7150" indent="-22742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92011" indent="-22742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6872" indent="-22742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01730" indent="-2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6590" indent="-2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1451" indent="-2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66310" indent="-2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8C553C3E-CE92-4D59-8FAD-820C8ECD29E1}" type="slidenum">
              <a:rPr lang="de-DE" smtClean="0">
                <a:solidFill>
                  <a:prstClr val="black"/>
                </a:solidFill>
                <a:latin typeface="Calibri" charset="0"/>
              </a:rPr>
              <a:pPr eaLnBrk="1" hangingPunct="1">
                <a:defRPr/>
              </a:pPr>
              <a:t>21</a:t>
            </a:fld>
            <a:endParaRPr lang="de-DE" smtClean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1013765" y="709911"/>
            <a:ext cx="4830473" cy="34260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784" tIns="45393" rIns="90784" bIns="4539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184" y="4350249"/>
            <a:ext cx="5029635" cy="41389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23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2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Cutoff rigidity (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1" i="1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Lowest rigidity reaching the top of the atmosphere in vertical direction at a given location. </a:t>
            </a:r>
          </a:p>
          <a:p>
            <a:endParaRPr lang="de-CH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+mn-lt"/>
              </a:rPr>
              <a:t>Asymptotic direction: </a:t>
            </a:r>
            <a:r>
              <a:rPr lang="en-US" sz="1200" dirty="0" smtClean="0">
                <a:latin typeface="+mn-lt"/>
              </a:rPr>
              <a:t>Direction of particle incidence prior to entry in the </a:t>
            </a:r>
            <a:r>
              <a:rPr lang="en-US" sz="1200" dirty="0" err="1" smtClean="0">
                <a:latin typeface="+mn-lt"/>
              </a:rPr>
              <a:t>geomagnetosphere</a:t>
            </a:r>
            <a:r>
              <a:rPr lang="en-US" sz="1200" dirty="0" smtClean="0">
                <a:latin typeface="+mn-lt"/>
              </a:rPr>
              <a:t>. It depends on NM location, particle </a:t>
            </a:r>
            <a:r>
              <a:rPr lang="en-US" sz="1200" i="1" dirty="0" smtClean="0">
                <a:latin typeface="+mn-lt"/>
              </a:rPr>
              <a:t>R</a:t>
            </a:r>
            <a:r>
              <a:rPr lang="en-US" sz="1200" dirty="0" smtClean="0">
                <a:latin typeface="+mn-lt"/>
              </a:rPr>
              <a:t>, time and </a:t>
            </a:r>
            <a:r>
              <a:rPr lang="en-US" sz="1200" dirty="0" err="1" smtClean="0">
                <a:latin typeface="+mn-lt"/>
              </a:rPr>
              <a:t>K</a:t>
            </a:r>
            <a:r>
              <a:rPr lang="en-US" sz="1200" baseline="-25000" dirty="0" err="1" smtClean="0">
                <a:latin typeface="+mn-lt"/>
              </a:rPr>
              <a:t>p</a:t>
            </a:r>
            <a:r>
              <a:rPr lang="en-US" sz="1200" dirty="0" smtClean="0">
                <a:latin typeface="+mn-lt"/>
              </a:rPr>
              <a:t>.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6315-F59C-EF4A-B1AE-317B6B35BB77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064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Rigidity</a:t>
            </a:r>
            <a:r>
              <a:rPr lang="de-DE" dirty="0" smtClean="0"/>
              <a:t> </a:t>
            </a:r>
            <a:r>
              <a:rPr lang="de-DE" dirty="0" err="1" smtClean="0"/>
              <a:t>discribes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magnetic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particle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inculding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energy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mass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charge</a:t>
            </a:r>
            <a:endParaRPr lang="de-DE" baseline="0" dirty="0" smtClean="0"/>
          </a:p>
          <a:p>
            <a:r>
              <a:rPr lang="de-DE" dirty="0" err="1" smtClean="0"/>
              <a:t>Cutoff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Rigidity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nessessary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energy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position</a:t>
            </a:r>
            <a:endParaRPr lang="de-DE" baseline="0" dirty="0" smtClean="0"/>
          </a:p>
          <a:p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easy,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roughly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say</a:t>
            </a:r>
            <a:r>
              <a:rPr lang="de-DE" baseline="0" dirty="0" smtClean="0"/>
              <a:t>:</a:t>
            </a:r>
          </a:p>
          <a:p>
            <a:r>
              <a:rPr lang="de-DE" baseline="0" dirty="0" smtClean="0"/>
              <a:t> Same </a:t>
            </a:r>
            <a:r>
              <a:rPr lang="de-DE" baseline="0" dirty="0" err="1" smtClean="0"/>
              <a:t>Cutoff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position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behaviour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Bild in Backup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5BC4-DDE9-4D34-9270-7B5B888CD552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409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Sharp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peak</a:t>
            </a:r>
            <a:r>
              <a:rPr lang="de-DE" baseline="0" dirty="0" smtClean="0"/>
              <a:t> but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monitors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earlier</a:t>
            </a:r>
            <a:endParaRPr lang="de-DE" baseline="0" dirty="0" smtClean="0"/>
          </a:p>
          <a:p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rigidity</a:t>
            </a:r>
            <a:r>
              <a:rPr lang="de-DE" baseline="0" dirty="0" smtClean="0"/>
              <a:t> NM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Reason</a:t>
            </a:r>
            <a:r>
              <a:rPr lang="de-DE" dirty="0" smtClean="0"/>
              <a:t> different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cutoff</a:t>
            </a:r>
            <a:r>
              <a:rPr lang="de-DE" baseline="0" dirty="0" smtClean="0"/>
              <a:t> </a:t>
            </a:r>
            <a:r>
              <a:rPr lang="de-DE" dirty="0" err="1" smtClean="0"/>
              <a:t>rigidity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rigidity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mediun</a:t>
            </a:r>
            <a:r>
              <a:rPr lang="de-DE" baseline="0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endParaRPr lang="de-DE" dirty="0" smtClean="0"/>
          </a:p>
          <a:p>
            <a:r>
              <a:rPr lang="de-DE" dirty="0" smtClean="0"/>
              <a:t>So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can‘t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energy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protons</a:t>
            </a:r>
            <a:r>
              <a:rPr lang="de-DE" baseline="0" dirty="0" smtClean="0"/>
              <a:t>)</a:t>
            </a:r>
          </a:p>
          <a:p>
            <a:r>
              <a:rPr lang="de-DE" baseline="0" dirty="0" smtClean="0"/>
              <a:t>But in </a:t>
            </a:r>
            <a:r>
              <a:rPr lang="de-DE" baseline="0" dirty="0" err="1" smtClean="0"/>
              <a:t>direction</a:t>
            </a:r>
            <a:r>
              <a:rPr lang="de-DE" baseline="0" dirty="0" smtClean="0"/>
              <a:t>!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energy</a:t>
            </a:r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5BC4-DDE9-4D34-9270-7B5B888CD552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902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GLE </a:t>
            </a:r>
            <a:r>
              <a:rPr lang="de-DE" baseline="0" dirty="0" err="1" smtClean="0"/>
              <a:t>hits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endParaRPr lang="de-DE" baseline="0" dirty="0" smtClean="0"/>
          </a:p>
          <a:p>
            <a:r>
              <a:rPr lang="de-DE" baseline="0" dirty="0" smtClean="0"/>
              <a:t>I </a:t>
            </a:r>
            <a:r>
              <a:rPr lang="de-DE" baseline="0" dirty="0" err="1" smtClean="0"/>
              <a:t>mean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direction</a:t>
            </a:r>
            <a:endParaRPr lang="de-DE" baseline="0" dirty="0" smtClean="0"/>
          </a:p>
          <a:p>
            <a:r>
              <a:rPr lang="de-DE" baseline="0" dirty="0" smtClean="0"/>
              <a:t>GLE </a:t>
            </a:r>
            <a:r>
              <a:rPr lang="de-DE" baseline="0" dirty="0" err="1" smtClean="0"/>
              <a:t>size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wrong</a:t>
            </a:r>
            <a:endParaRPr lang="de-DE" baseline="0" dirty="0" smtClean="0"/>
          </a:p>
          <a:p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like </a:t>
            </a:r>
            <a:r>
              <a:rPr lang="de-DE" baseline="0" dirty="0" err="1" smtClean="0"/>
              <a:t>this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5BC4-DDE9-4D34-9270-7B5B888CD552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513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GLE </a:t>
            </a:r>
            <a:r>
              <a:rPr lang="de-DE" baseline="0" dirty="0" err="1" smtClean="0"/>
              <a:t>hits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endParaRPr lang="de-DE" baseline="0" dirty="0" smtClean="0"/>
          </a:p>
          <a:p>
            <a:r>
              <a:rPr lang="de-DE" baseline="0" dirty="0" smtClean="0"/>
              <a:t>I </a:t>
            </a:r>
            <a:r>
              <a:rPr lang="de-DE" baseline="0" dirty="0" err="1" smtClean="0"/>
              <a:t>mean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direction</a:t>
            </a:r>
            <a:endParaRPr lang="de-DE" baseline="0" dirty="0" smtClean="0"/>
          </a:p>
          <a:p>
            <a:r>
              <a:rPr lang="de-DE" baseline="0" dirty="0" smtClean="0"/>
              <a:t>GLE </a:t>
            </a:r>
            <a:r>
              <a:rPr lang="de-DE" baseline="0" dirty="0" err="1" smtClean="0"/>
              <a:t>size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wrong</a:t>
            </a:r>
            <a:endParaRPr lang="de-DE" baseline="0" dirty="0" smtClean="0"/>
          </a:p>
          <a:p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like </a:t>
            </a:r>
            <a:r>
              <a:rPr lang="de-DE" baseline="0" dirty="0" err="1" smtClean="0"/>
              <a:t>this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5BC4-DDE9-4D34-9270-7B5B888CD552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513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29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30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31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32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33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3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34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35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36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37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4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5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6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7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8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9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954B-F6B7-6843-AC3E-846C49BE866B}" type="datetime1">
              <a:rPr lang="de-DE"/>
              <a:pPr>
                <a:defRPr/>
              </a:pPr>
              <a:t>19.10.17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085C-3152-3F4A-B9EB-73AE02CF722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1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9ADAB-3AA0-B549-A85F-4D7AC2E68993}" type="datetime1">
              <a:rPr lang="de-DE"/>
              <a:pPr>
                <a:defRPr/>
              </a:pPr>
              <a:t>19.10.17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872C-2DAF-F749-8917-D31793E4700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8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C3D-2319-B444-93D2-062892A4E5A8}" type="datetime1">
              <a:rPr lang="de-DE"/>
              <a:pPr>
                <a:defRPr/>
              </a:pPr>
              <a:t>19.10.17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8FE2-DF8F-3C46-A43B-D272AE97C08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97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3678-7E3C-374F-B743-044F0B20F935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085C-3152-3F4A-B9EB-73AE02CF722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1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49A8-DDB2-3745-8B81-AD52559C2897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323F-F5B9-444C-B24A-AB92716F9BF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345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38A5-D388-D149-A457-2EE81B233758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1B9D-A353-E247-A4AE-18F72E7FD8B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0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470A-1C45-EE45-AD8F-3E5D488AE465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FA9F-2248-DE4A-AE12-42F98ECA77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37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CA9F-A343-5C43-A305-1FDBBF81BD36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DD5B-5E7C-ED48-B14C-8865EE542FC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35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90973-97B5-D542-BE1B-09F4B52DFEB7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2093-6293-104E-923F-FCA1FE17BEE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746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38EA-BFF4-A242-84E5-4658F6A40527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B7AA-D965-7D40-AB98-8C4C2F947D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033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094A5-418A-F54D-8C5C-89DFCDF0463D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EED42-0C43-4742-93AC-162FE068BCF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69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A2A7-3554-EC40-9675-8E911074C862}" type="datetime1">
              <a:rPr lang="de-DE"/>
              <a:pPr>
                <a:defRPr/>
              </a:pPr>
              <a:t>19.10.17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323F-F5B9-444C-B24A-AB92716F9BF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8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12CF-40BF-B04B-A321-A1D4FF3B2BBE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F8A6B-6FD3-DD4E-BA4D-7EC27C5636B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6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AD49-2FA0-244F-B639-8B8E8DCF2128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872C-2DAF-F749-8917-D31793E4700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9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0E2C-F4DC-FC4F-8D90-C5664FD63C77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8FE2-DF8F-3C46-A43B-D272AE97C08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4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248320"/>
            <a:ext cx="9144000" cy="609680"/>
          </a:xfrm>
          <a:prstGeom prst="rect">
            <a:avLst/>
          </a:prstGeom>
          <a:solidFill>
            <a:srgbClr val="99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Interaction of particles with matter</a:t>
            </a: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92A-634D-0747-90AA-A7145DFC40F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61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2BE3-C396-864F-81CB-DF35ABC7BCC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706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9FA0-F5C1-F641-9CA4-A655C767498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Interaction of particles with matter</a:t>
            </a: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92A-634D-0747-90AA-A7145DFC40F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616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24BF-0D32-B547-945D-9047509D41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Interaction of particles with matter</a:t>
            </a: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92A-634D-0747-90AA-A7145DFC40F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51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C896-0FF5-B94F-AE0E-C213444F6FD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Interaction of particles with matter</a:t>
            </a: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92A-634D-0747-90AA-A7145DFC40F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192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0591-D40F-2A40-949A-B2ECE4BD8C2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Interaction of particles with matter</a:t>
            </a: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92A-634D-0747-90AA-A7145DFC40F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591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62D1-EA65-7544-A6EE-D38B645810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Interaction of particles with matter</a:t>
            </a: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92A-634D-0747-90AA-A7145DFC40F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6642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C6F0-EEAE-4245-A52F-B87589069C9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Interaction of particles with matter</a:t>
            </a: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92A-634D-0747-90AA-A7145DFC40F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16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532D-F6D3-F544-8E2F-291355329E1B}" type="datetime1">
              <a:rPr lang="de-DE"/>
              <a:pPr>
                <a:defRPr/>
              </a:pPr>
              <a:t>19.10.17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1B9D-A353-E247-A4AE-18F72E7FD8B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153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71B-E43D-0A49-A9A3-D719F212FDE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Interaction of particles with matter</a:t>
            </a: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92A-634D-0747-90AA-A7145DFC40F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658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2787-FE50-284B-B6BF-17C0668B68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Interaction of particles with matter</a:t>
            </a: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92A-634D-0747-90AA-A7145DFC40F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261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969-10E3-D947-A82C-10D47769957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Interaction of particles with matter</a:t>
            </a: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92A-634D-0747-90AA-A7145DFC40F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398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2A8E-5A84-0D46-AA7C-6E06F25C92D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Interaction of particles with matter</a:t>
            </a: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92A-634D-0747-90AA-A7145DFC40F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959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E0FD-3281-414E-8221-5848FEE004F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Interaction of particles with matter</a:t>
            </a: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92A-634D-0747-90AA-A7145DFC40F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755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778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181100"/>
            <a:ext cx="3810000" cy="511175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1181100"/>
            <a:ext cx="3810000" cy="511175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8176A6-7BAA-9445-B5EC-B4D43FA0F08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19.10.17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Interaction of particles with matter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F16FBF8-C2A4-9844-A9EC-E8F59D65773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771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764705"/>
            <a:ext cx="9144000" cy="50405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0EC0-6709-4332-BA7E-B9DD3721E2D0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34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0405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2493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745-91C7-441E-A0D8-23D8462B88EF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79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CDE5-E039-4482-B45B-217E20043CC1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36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AE8-A662-40D9-A8BE-145DA6D022D6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18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9D8EA-1406-A84A-9BA4-01155AFB317C}" type="datetime1">
              <a:rPr lang="de-DE"/>
              <a:pPr>
                <a:defRPr/>
              </a:pPr>
              <a:t>19.10.17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FA9F-2248-DE4A-AE12-42F98ECA77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290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D7D-8503-4D26-8EA2-CDD31CE91144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9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C025-F13A-4AF6-8B4C-C62C433CFB66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98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6FA0-E9A0-4402-929A-5E9075B4EB54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58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BCF9-DB00-4D93-A2A7-D653F10A2A0C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51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6F68-3016-449B-8BE6-FBEE21E28658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64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9039" y="155679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D856-9141-4330-8EF6-B1CFD52591FD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09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6E1D-D551-48D1-9EF4-CA23E991971F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8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275C-BAF2-4383-9B0B-0E009C54BF7F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99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764705"/>
            <a:ext cx="9144000" cy="50405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0EC0-6709-4332-BA7E-B9DD3721E2D0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416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0405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2493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745-91C7-441E-A0D8-23D8462B88EF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48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C934-FB31-7A47-980A-090B620F616D}" type="datetime1">
              <a:rPr lang="de-DE"/>
              <a:pPr>
                <a:defRPr/>
              </a:pPr>
              <a:t>19.10.17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DD5B-5E7C-ED48-B14C-8865EE542FC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142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CDE5-E039-4482-B45B-217E20043CC1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701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AE8-A662-40D9-A8BE-145DA6D022D6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18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D7D-8503-4D26-8EA2-CDD31CE91144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28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C025-F13A-4AF6-8B4C-C62C433CFB66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86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6FA0-E9A0-4402-929A-5E9075B4EB54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739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BCF9-DB00-4D93-A2A7-D653F10A2A0C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410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6F68-3016-449B-8BE6-FBEE21E28658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15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9039" y="155679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D856-9141-4330-8EF6-B1CFD52591FD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06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6E1D-D551-48D1-9EF4-CA23E991971F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38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275C-BAF2-4383-9B0B-0E009C54BF7F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45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DC58-91C8-5645-BC49-43C52981BABD}" type="datetime1">
              <a:rPr lang="de-DE"/>
              <a:pPr>
                <a:defRPr/>
              </a:pPr>
              <a:t>19.10.17</a:t>
            </a:fld>
            <a:endParaRPr lang="en-GB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2093-6293-104E-923F-FCA1FE17BEE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04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764705"/>
            <a:ext cx="9144000" cy="50405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0EC0-6709-4332-BA7E-B9DD3721E2D0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52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0405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2493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745-91C7-441E-A0D8-23D8462B88EF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07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CDE5-E039-4482-B45B-217E20043CC1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31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AE8-A662-40D9-A8BE-145DA6D022D6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84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D7D-8503-4D26-8EA2-CDD31CE91144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33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C025-F13A-4AF6-8B4C-C62C433CFB66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6FA0-E9A0-4402-929A-5E9075B4EB54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28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BCF9-DB00-4D93-A2A7-D653F10A2A0C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15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6F68-3016-449B-8BE6-FBEE21E28658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7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9039" y="155679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D856-9141-4330-8EF6-B1CFD52591FD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57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496C-56E3-474F-A927-18A36F893C22}" type="datetime1">
              <a:rPr lang="de-DE"/>
              <a:pPr>
                <a:defRPr/>
              </a:pPr>
              <a:t>19.10.17</a:t>
            </a:fld>
            <a:endParaRPr lang="en-GB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B7AA-D965-7D40-AB98-8C4C2F947D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024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6E1D-D551-48D1-9EF4-CA23E991971F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3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38" y="17008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275C-BAF2-4383-9B0B-0E009C54BF7F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459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61F4-718D-764B-B1B7-CF1A8B9A1BD9}" type="datetime1">
              <a:rPr lang="de-DE"/>
              <a:pPr>
                <a:defRPr/>
              </a:pPr>
              <a:t>19.10.17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EED42-0C43-4742-93AC-162FE068BCF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13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B7D3F-8093-9740-B42B-0D1D8F3B7C57}" type="datetime1">
              <a:rPr lang="de-DE"/>
              <a:pPr>
                <a:defRPr/>
              </a:pPr>
              <a:t>19.10.17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F8A6B-6FD3-DD4E-BA4D-7EC27C5636B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8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en-GB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8A72C4D-7EE3-E64A-B52D-C523FBF11A4C}" type="datetime1">
              <a:rPr lang="de-DE"/>
              <a:pPr>
                <a:defRPr/>
              </a:pPr>
              <a:t>19.10.17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2E7D1AA-2776-7648-A638-3E56820E5F9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en-GB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49244C0-6471-0749-87F0-E0BBBE920EE1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2E7D1AA-2776-7648-A638-3E56820E5F9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7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7075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962521"/>
            <a:ext cx="8229600" cy="416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B4027D-C57D-BE42-A375-ABBEF2A08DE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19.10.17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Interaction of particles with matter</a:t>
            </a:r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EA492A-634D-0747-90AA-A7145DFC40F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6248320"/>
            <a:ext cx="9144000" cy="609680"/>
          </a:xfrm>
          <a:prstGeom prst="rect">
            <a:avLst/>
          </a:prstGeom>
          <a:solidFill>
            <a:srgbClr val="99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7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8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-987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BC33052-DD24-4ED0-978A-4A5C51275CC6}" type="datetime1">
              <a:rPr lang="de-DE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19.10.17</a:t>
            </a:fld>
            <a:endParaRPr lang="de-DE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0" y="0"/>
            <a:ext cx="9144000" cy="1296144"/>
            <a:chOff x="0" y="0"/>
            <a:chExt cx="9144002" cy="1296144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 charset="0"/>
                <a:ea typeface="+mn-ea"/>
                <a:cs typeface="+mn-cs"/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5309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de-DE" sz="3600" b="1" dirty="0">
                <a:solidFill>
                  <a:prstClr val="black"/>
                </a:solidFill>
                <a:latin typeface="Calibri" charset="0"/>
                <a:ea typeface="+mn-ea"/>
                <a:cs typeface="+mn-cs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auto">
                <a:spcBef>
                  <a:spcPts val="1375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 dirty="0" err="1">
                  <a:solidFill>
                    <a:srgbClr val="FFFFFF"/>
                  </a:solidFill>
                  <a:latin typeface="Tahoma" charset="0"/>
                </a:rPr>
                <a:t>Mathematisch-Naturwissenschaftliche</a:t>
              </a:r>
              <a:r>
                <a:rPr lang="en-GB" sz="2200" dirty="0">
                  <a:solidFill>
                    <a:srgbClr val="FFFFFF"/>
                  </a:solidFill>
                  <a:latin typeface="Tahoma" charset="0"/>
                </a:rPr>
                <a:t> </a:t>
              </a:r>
              <a:r>
                <a:rPr lang="en-GB" sz="2200" dirty="0" err="1">
                  <a:solidFill>
                    <a:srgbClr val="FFFFFF"/>
                  </a:solidFill>
                  <a:latin typeface="Tahoma" charset="0"/>
                </a:rPr>
                <a:t>Fakultät</a:t>
              </a:r>
              <a:endParaRPr lang="en-GB" sz="2200" dirty="0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 charset="0"/>
                <a:ea typeface="+mn-ea"/>
                <a:cs typeface="+mn-cs"/>
              </a:endParaRPr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9123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-987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BC33052-DD24-4ED0-978A-4A5C51275CC6}" type="datetime1">
              <a:rPr lang="de-DE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19.10.17</a:t>
            </a:fld>
            <a:endParaRPr lang="de-DE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0" y="0"/>
            <a:ext cx="9144000" cy="1296144"/>
            <a:chOff x="0" y="0"/>
            <a:chExt cx="9144002" cy="1296144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 charset="0"/>
                <a:ea typeface="+mn-ea"/>
                <a:cs typeface="+mn-cs"/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5309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de-DE" sz="3600" b="1" dirty="0">
                <a:solidFill>
                  <a:prstClr val="black"/>
                </a:solidFill>
                <a:latin typeface="Calibri" charset="0"/>
                <a:ea typeface="+mn-ea"/>
                <a:cs typeface="+mn-cs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auto">
                <a:spcBef>
                  <a:spcPts val="1375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 dirty="0" err="1">
                  <a:solidFill>
                    <a:srgbClr val="FFFFFF"/>
                  </a:solidFill>
                  <a:latin typeface="Tahoma" charset="0"/>
                </a:rPr>
                <a:t>Mathematisch-Naturwissenschaftliche</a:t>
              </a:r>
              <a:r>
                <a:rPr lang="en-GB" sz="2200" dirty="0">
                  <a:solidFill>
                    <a:srgbClr val="FFFFFF"/>
                  </a:solidFill>
                  <a:latin typeface="Tahoma" charset="0"/>
                </a:rPr>
                <a:t> </a:t>
              </a:r>
              <a:r>
                <a:rPr lang="en-GB" sz="2200" dirty="0" err="1">
                  <a:solidFill>
                    <a:srgbClr val="FFFFFF"/>
                  </a:solidFill>
                  <a:latin typeface="Tahoma" charset="0"/>
                </a:rPr>
                <a:t>Fakultät</a:t>
              </a:r>
              <a:endParaRPr lang="en-GB" sz="2200" dirty="0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 charset="0"/>
                <a:ea typeface="+mn-ea"/>
                <a:cs typeface="+mn-cs"/>
              </a:endParaRPr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1801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-987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BC33052-DD24-4ED0-978A-4A5C51275CC6}" type="datetime1">
              <a:rPr lang="de-DE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0" y="0"/>
            <a:ext cx="9144000" cy="1296144"/>
            <a:chOff x="0" y="0"/>
            <a:chExt cx="9144002" cy="1296144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53096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de-DE" sz="36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auto">
                <a:spcBef>
                  <a:spcPts val="1375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 dirty="0" err="1">
                  <a:solidFill>
                    <a:srgbClr val="FFFFFF"/>
                  </a:solidFill>
                  <a:latin typeface="Tahoma" charset="0"/>
                </a:rPr>
                <a:t>Mathematisch-Naturwissenschaftliche</a:t>
              </a:r>
              <a:r>
                <a:rPr lang="en-GB" sz="2200" dirty="0">
                  <a:solidFill>
                    <a:srgbClr val="FFFFFF"/>
                  </a:solidFill>
                  <a:latin typeface="Tahoma" charset="0"/>
                </a:rPr>
                <a:t> </a:t>
              </a:r>
              <a:r>
                <a:rPr lang="en-GB" sz="2200" dirty="0" err="1">
                  <a:solidFill>
                    <a:srgbClr val="FFFFFF"/>
                  </a:solidFill>
                  <a:latin typeface="Tahoma" charset="0"/>
                </a:rPr>
                <a:t>Fakultät</a:t>
              </a:r>
              <a:endParaRPr lang="en-GB" sz="2200" dirty="0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9081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5.png"/><Relationship Id="rId6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434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" y="812800"/>
            <a:ext cx="9144001" cy="254951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4000" dirty="0" err="1"/>
              <a:t>Ground</a:t>
            </a:r>
            <a:r>
              <a:rPr lang="de-DE" sz="4000" dirty="0"/>
              <a:t> Level Event Monitor </a:t>
            </a:r>
            <a:endParaRPr lang="de-DE" sz="4000" dirty="0" smtClean="0"/>
          </a:p>
          <a:p>
            <a:pPr algn="ctr"/>
            <a:r>
              <a:rPr lang="de-DE" sz="4000" dirty="0" smtClean="0"/>
              <a:t>an </a:t>
            </a:r>
            <a:r>
              <a:rPr lang="de-DE" sz="4000" dirty="0" err="1"/>
              <a:t>energetic</a:t>
            </a:r>
            <a:r>
              <a:rPr lang="de-DE" sz="4000" dirty="0"/>
              <a:t> </a:t>
            </a:r>
            <a:r>
              <a:rPr lang="de-DE" sz="4000" dirty="0" err="1"/>
              <a:t>particle</a:t>
            </a:r>
            <a:r>
              <a:rPr lang="de-DE" sz="4000" dirty="0"/>
              <a:t> </a:t>
            </a:r>
            <a:r>
              <a:rPr lang="de-DE" sz="4000" dirty="0" err="1"/>
              <a:t>instrument</a:t>
            </a:r>
            <a:r>
              <a:rPr lang="de-DE" sz="4000" dirty="0"/>
              <a:t> in </a:t>
            </a:r>
            <a:endParaRPr lang="de-DE" sz="4000" dirty="0" smtClean="0"/>
          </a:p>
          <a:p>
            <a:pPr algn="ctr"/>
            <a:r>
              <a:rPr lang="de-DE" sz="4000" dirty="0" err="1" smtClean="0"/>
              <a:t>interplanetary</a:t>
            </a:r>
            <a:r>
              <a:rPr lang="de-DE" sz="4000" dirty="0" smtClean="0"/>
              <a:t> </a:t>
            </a:r>
            <a:r>
              <a:rPr lang="de-DE" sz="4000" dirty="0"/>
              <a:t>medium</a:t>
            </a:r>
          </a:p>
        </p:txBody>
      </p:sp>
      <p:sp>
        <p:nvSpPr>
          <p:cNvPr id="14341" name="Text Box 10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362318"/>
            <a:ext cx="8377238" cy="3249613"/>
          </a:xfrm>
        </p:spPr>
        <p:txBody>
          <a:bodyPr/>
          <a:lstStyle/>
          <a:p>
            <a:pPr defTabSz="449263" eaLnBrk="1" hangingPunct="1">
              <a:lnSpc>
                <a:spcPct val="80000"/>
              </a:lnSpc>
              <a:spcBef>
                <a:spcPts val="137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dirty="0"/>
              <a:t>Heber, B</a:t>
            </a:r>
            <a:r>
              <a:rPr lang="de-DE" sz="2800" dirty="0" smtClean="0"/>
              <a:t>., </a:t>
            </a:r>
            <a:r>
              <a:rPr lang="de-DE" sz="2800" dirty="0"/>
              <a:t>Blanco </a:t>
            </a:r>
            <a:r>
              <a:rPr lang="de-DE" sz="2800" dirty="0" err="1"/>
              <a:t>Ávalos</a:t>
            </a:r>
            <a:r>
              <a:rPr lang="de-DE" sz="2800" dirty="0"/>
              <a:t>, J. , </a:t>
            </a:r>
            <a:r>
              <a:rPr lang="de-DE" sz="2800" dirty="0" err="1"/>
              <a:t>Casolino</a:t>
            </a:r>
            <a:r>
              <a:rPr lang="de-DE" sz="2800" dirty="0"/>
              <a:t>, M</a:t>
            </a:r>
            <a:r>
              <a:rPr lang="de-DE" sz="2800" dirty="0" smtClean="0"/>
              <a:t>. </a:t>
            </a:r>
            <a:r>
              <a:rPr lang="de-DE" sz="2800" dirty="0" err="1" smtClean="0"/>
              <a:t>Gieseler</a:t>
            </a:r>
            <a:r>
              <a:rPr lang="de-DE" sz="2800" dirty="0" smtClean="0"/>
              <a:t>, J. Kühl, </a:t>
            </a:r>
            <a:r>
              <a:rPr lang="de-DE" sz="2800" smtClean="0"/>
              <a:t>P. and</a:t>
            </a:r>
            <a:r>
              <a:rPr lang="de-DE" sz="2800" dirty="0" smtClean="0"/>
              <a:t> </a:t>
            </a:r>
            <a:r>
              <a:rPr lang="de-DE" sz="2800" dirty="0"/>
              <a:t>Wimmer-</a:t>
            </a:r>
            <a:r>
              <a:rPr lang="de-DE" sz="2800" dirty="0" err="1"/>
              <a:t>Schweingruber</a:t>
            </a:r>
            <a:r>
              <a:rPr lang="de-DE" sz="2800" dirty="0"/>
              <a:t>, R.</a:t>
            </a:r>
            <a:br>
              <a:rPr lang="de-DE" sz="2800" dirty="0"/>
            </a:br>
            <a:endParaRPr lang="de-DE" sz="2800" dirty="0" smtClean="0"/>
          </a:p>
          <a:p>
            <a:pPr defTabSz="449263" eaLnBrk="1" hangingPunct="1">
              <a:lnSpc>
                <a:spcPct val="80000"/>
              </a:lnSpc>
              <a:spcBef>
                <a:spcPts val="137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GLE or no GLE? </a:t>
            </a:r>
          </a:p>
          <a:p>
            <a:pPr defTabSz="449263" eaLnBrk="1" hangingPunct="1">
              <a:lnSpc>
                <a:spcPct val="80000"/>
              </a:lnSpc>
              <a:spcBef>
                <a:spcPts val="137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Goal: Bridge the measurement gap between Neutron monitors and traditional s/c particle detectors</a:t>
            </a:r>
            <a:endParaRPr lang="en-GB" sz="3000" b="1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304800" y="44450"/>
            <a:ext cx="6324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SzPct val="100000"/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pic>
        <p:nvPicPr>
          <p:cNvPr id="14343" name="Freihand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6754813"/>
            <a:ext cx="19050" cy="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Freihand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497263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How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to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measure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400 </a:t>
              </a:r>
              <a:r>
                <a:rPr lang="mr-IN" sz="4000" b="1" dirty="0" smtClean="0">
                  <a:solidFill>
                    <a:prstClr val="black"/>
                  </a:solidFill>
                  <a:latin typeface="Calibri" charset="0"/>
                </a:rPr>
                <a:t>–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2000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MeV</a:t>
              </a:r>
              <a:r>
                <a:rPr lang="de-DE" sz="4000" b="1" dirty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protons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?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A321A-952F-2C41-82D0-158F890C5C3F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pic>
        <p:nvPicPr>
          <p:cNvPr id="4" name="Bild 3" descr="adrianispe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30" y="2205924"/>
            <a:ext cx="4555340" cy="3763532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1036622" y="1739504"/>
            <a:ext cx="461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Just use an instrument like PAMELA</a:t>
            </a:r>
            <a:endParaRPr lang="en-US" sz="20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5098602" y="5969456"/>
            <a:ext cx="3518793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Desired energy coverage </a:t>
            </a:r>
            <a:endParaRPr lang="en-US" sz="2000" b="1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6036964" y="2786868"/>
            <a:ext cx="0" cy="2735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7066760" y="2769707"/>
            <a:ext cx="0" cy="2735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 16" descr="img_139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8" y="2405979"/>
            <a:ext cx="4102142" cy="273305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04800" y="5505091"/>
            <a:ext cx="40433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mass (~470 kg), power (360 W), and telemetry (4 GB/day)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10576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Just a little bit smaller: EPHIN </a:t>
            </a:r>
            <a:br>
              <a:rPr lang="en-GB" sz="4000" b="1" dirty="0" smtClean="0"/>
            </a:br>
            <a:r>
              <a:rPr lang="en-GB" sz="4000" b="1" dirty="0" smtClean="0"/>
              <a:t>utilizing the </a:t>
            </a:r>
            <a:r>
              <a:rPr lang="en-GB" sz="4000" b="1" dirty="0"/>
              <a:t>∆</a:t>
            </a:r>
            <a:r>
              <a:rPr lang="en-GB" sz="4000" b="1" dirty="0" smtClean="0"/>
              <a:t>E-detection </a:t>
            </a:r>
            <a:r>
              <a:rPr lang="en-GB" sz="4000" b="1" dirty="0"/>
              <a:t>techniques</a:t>
            </a:r>
            <a:endParaRPr lang="en-GB" sz="4000" b="1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2" y="6457355"/>
            <a:ext cx="1335483" cy="400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677" y="6457355"/>
            <a:ext cx="1136804" cy="3907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92353" y="151694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Analyses the energy loss in the telescope for penetrating particles.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92353" y="24707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Advantages:</a:t>
            </a:r>
          </a:p>
          <a:p>
            <a:r>
              <a:rPr lang="en-GB" dirty="0"/>
              <a:t>+	</a:t>
            </a:r>
            <a:r>
              <a:rPr lang="en-GB" dirty="0" smtClean="0"/>
              <a:t>Low mass and small size of the telescope</a:t>
            </a:r>
            <a:endParaRPr lang="en-GB" dirty="0"/>
          </a:p>
          <a:p>
            <a:r>
              <a:rPr lang="en-GB" dirty="0"/>
              <a:t>+	</a:t>
            </a:r>
            <a:r>
              <a:rPr lang="en-GB" dirty="0" smtClean="0"/>
              <a:t>Simple logic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4192353" y="35287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Disadvantages: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–</a:t>
            </a:r>
            <a:r>
              <a:rPr lang="en-GB" dirty="0"/>
              <a:t>	</a:t>
            </a:r>
            <a:r>
              <a:rPr lang="en-GB" dirty="0" smtClean="0"/>
              <a:t>cross-talk between the channels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1733708" y="1536603"/>
            <a:ext cx="1929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Incoming </a:t>
            </a:r>
            <a:r>
              <a:rPr lang="en-GB" dirty="0" smtClean="0"/>
              <a:t>particle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78399" y="994415"/>
            <a:ext cx="1364125" cy="326453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083" y="4258950"/>
            <a:ext cx="4683717" cy="234692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647159" y="6540354"/>
            <a:ext cx="142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/>
              <a:t>Kühl</a:t>
            </a:r>
            <a:r>
              <a:rPr lang="fi-FI" sz="1400" dirty="0" smtClean="0"/>
              <a:t> et al. (2015)</a:t>
            </a:r>
            <a:endParaRPr lang="fi-FI" sz="14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141" y="4803760"/>
            <a:ext cx="1248235" cy="155455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600757"/>
            <a:ext cx="1751411" cy="2005120"/>
          </a:xfrm>
          <a:prstGeom prst="rect">
            <a:avLst/>
          </a:prstGeom>
        </p:spPr>
      </p:pic>
      <p:pic>
        <p:nvPicPr>
          <p:cNvPr id="15" name="Bild 14" descr="2013-04-30-senso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" y="1417638"/>
            <a:ext cx="3357136" cy="32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38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The SEP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event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from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May 12, 2012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A321A-952F-2C41-82D0-158F890C5C3F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GEORGOULIS (2017)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04800" y="5968112"/>
            <a:ext cx="2019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Kühl</a:t>
            </a:r>
            <a:r>
              <a:rPr lang="en-US" b="1" dirty="0" smtClean="0">
                <a:solidFill>
                  <a:srgbClr val="FF0000"/>
                </a:solidFill>
              </a:rPr>
              <a:t> et al. (2017)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860922"/>
            <a:ext cx="5981700" cy="473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06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898588" y="1882588"/>
            <a:ext cx="0" cy="378000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09576" y="1882588"/>
            <a:ext cx="0" cy="378000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78623" y="1882588"/>
            <a:ext cx="0" cy="378000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58023" y="1882588"/>
            <a:ext cx="0" cy="378000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86375" y="3436471"/>
            <a:ext cx="0" cy="2226117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84847" y="3436471"/>
            <a:ext cx="0" cy="2226117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43706" y="3436471"/>
            <a:ext cx="0" cy="2226117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97363" y="3436471"/>
            <a:ext cx="0" cy="2226117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93219" y="3436471"/>
            <a:ext cx="0" cy="2226117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93047" y="1882588"/>
            <a:ext cx="0" cy="378000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50533" y="1882588"/>
            <a:ext cx="0" cy="378000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78594" y="1882588"/>
            <a:ext cx="0" cy="378000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83209" y="1882588"/>
            <a:ext cx="0" cy="378000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9296640">
            <a:off x="1181381" y="3585198"/>
            <a:ext cx="3509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fi-FI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But EPHIN data on GLE 72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57200" y="1689984"/>
            <a:ext cx="5896706" cy="42941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0187" y="3878810"/>
            <a:ext cx="1899161" cy="161951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0533" y="3174861"/>
            <a:ext cx="425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electron contamination!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8938"/>
          <a:stretch/>
        </p:blipFill>
        <p:spPr>
          <a:xfrm>
            <a:off x="6376788" y="2723762"/>
            <a:ext cx="2494895" cy="3044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2008" y="6416274"/>
            <a:ext cx="1927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of Patrick Kühl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52124" y="3602607"/>
            <a:ext cx="2730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Proton intensity [pfu/MeV]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83552" y="5833783"/>
            <a:ext cx="21601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Proton energy [MeV]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77898" y="5683443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3407" y="5683443"/>
            <a:ext cx="6526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3956" y="1693868"/>
            <a:ext cx="4966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7312" y="5398990"/>
            <a:ext cx="573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–5</a:t>
            </a:r>
            <a:endParaRPr lang="en-US" baseline="30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93297" r="-56" b="9160"/>
          <a:stretch/>
        </p:blipFill>
        <p:spPr>
          <a:xfrm>
            <a:off x="8743936" y="2723762"/>
            <a:ext cx="410720" cy="276566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59212" y="5606540"/>
            <a:ext cx="21795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Energy loss [keV/µm]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0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360" y="2898653"/>
            <a:ext cx="4258146" cy="300153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18529"/>
            <a:ext cx="8933506" cy="4163642"/>
          </a:xfrm>
        </p:spPr>
        <p:txBody>
          <a:bodyPr/>
          <a:lstStyle/>
          <a:p>
            <a:r>
              <a:rPr lang="en-GB" dirty="0" smtClean="0"/>
              <a:t>Cherenkov detector made from </a:t>
            </a:r>
            <a:r>
              <a:rPr lang="en-GB" dirty="0" err="1" smtClean="0"/>
              <a:t>Aerogel</a:t>
            </a:r>
            <a:r>
              <a:rPr lang="en-GB" dirty="0" smtClean="0"/>
              <a:t> (</a:t>
            </a:r>
            <a:r>
              <a:rPr lang="en-GB" dirty="0" err="1" smtClean="0"/>
              <a:t>n</a:t>
            </a:r>
            <a:r>
              <a:rPr lang="en-GB" dirty="0" smtClean="0"/>
              <a:t>=1.065)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8327-5656-0F43-A768-669963F18DEB}" type="datetime1">
              <a:rPr lang="en-US" smtClean="0"/>
              <a:t>19.10.17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Interaction of particles with matter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92A-634D-0747-90AA-A7145DFC40FB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060" y="1357295"/>
            <a:ext cx="5133912" cy="454289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812389" y="2547640"/>
            <a:ext cx="613643" cy="634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C</a:t>
            </a:r>
            <a:r>
              <a:rPr lang="en-GB" sz="2800" baseline="-25000" dirty="0" smtClean="0">
                <a:solidFill>
                  <a:srgbClr val="000000"/>
                </a:solidFill>
              </a:rPr>
              <a:t>1</a:t>
            </a:r>
            <a:endParaRPr lang="en-GB" sz="2800" baseline="-25000" dirty="0">
              <a:solidFill>
                <a:srgbClr val="000000"/>
              </a:solidFill>
            </a:endParaRPr>
          </a:p>
        </p:txBody>
      </p:sp>
      <p:cxnSp>
        <p:nvCxnSpPr>
          <p:cNvPr id="12" name="Gerade Verbindung mit Pfeil 11"/>
          <p:cNvCxnSpPr>
            <a:stCxn id="10" idx="3"/>
          </p:cNvCxnSpPr>
          <p:nvPr/>
        </p:nvCxnSpPr>
        <p:spPr>
          <a:xfrm>
            <a:off x="2426032" y="2864805"/>
            <a:ext cx="3111029" cy="50266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466753" y="1607802"/>
            <a:ext cx="4466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Signal in C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 is used to discriminate between </a:t>
            </a:r>
            <a:r>
              <a:rPr lang="en-GB" sz="2800" dirty="0" err="1" smtClean="0"/>
              <a:t>e</a:t>
            </a:r>
            <a:r>
              <a:rPr lang="en-GB" sz="2800" dirty="0" smtClean="0"/>
              <a:t> and </a:t>
            </a:r>
            <a:r>
              <a:rPr lang="en-GB" sz="2800" dirty="0" err="1" smtClean="0"/>
              <a:t>p</a:t>
            </a:r>
            <a:endParaRPr lang="en-GB" sz="2800" dirty="0"/>
          </a:p>
        </p:txBody>
      </p:sp>
      <p:sp>
        <p:nvSpPr>
          <p:cNvPr id="7" name="Rechteck 6"/>
          <p:cNvSpPr/>
          <p:nvPr/>
        </p:nvSpPr>
        <p:spPr>
          <a:xfrm>
            <a:off x="1235805" y="0"/>
            <a:ext cx="7261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Cherenkov </a:t>
            </a:r>
            <a:r>
              <a:rPr lang="en-GB" sz="3600" b="1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Radiation as </a:t>
            </a:r>
            <a:r>
              <a:rPr lang="en-GB" sz="3600" b="1" dirty="0" err="1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impovement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" y="5900190"/>
            <a:ext cx="231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Simpson et al.(1992)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1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 dirty="0" smtClean="0">
                <a:latin typeface="Calibri" charset="0"/>
              </a:rPr>
              <a:t>Example the December </a:t>
            </a:r>
            <a:r>
              <a:rPr lang="en-US" sz="4000" b="1" dirty="0" smtClean="0">
                <a:latin typeface="Calibri" charset="0"/>
              </a:rPr>
              <a:t>9 </a:t>
            </a:r>
            <a:r>
              <a:rPr lang="en-US" sz="4000" b="1" dirty="0" smtClean="0">
                <a:latin typeface="Calibri" charset="0"/>
              </a:rPr>
              <a:t>2006 UGLE  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2" name="Bild 1" descr="2017-10-16-KET-2006-12-06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204"/>
            <a:ext cx="6400800" cy="41021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0126" y="2626315"/>
            <a:ext cx="15987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GLE 70</a:t>
            </a:r>
            <a:endParaRPr lang="en-US" sz="3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858000" y="2333927"/>
            <a:ext cx="19826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Ulysses:</a:t>
            </a:r>
          </a:p>
          <a:p>
            <a:r>
              <a:rPr lang="en-US" sz="3200" b="1" dirty="0" smtClean="0"/>
              <a:t>R=2.7 AU</a:t>
            </a:r>
          </a:p>
          <a:p>
            <a:r>
              <a:rPr lang="en-US" sz="3200" b="1" dirty="0" err="1" smtClean="0"/>
              <a:t>Lat</a:t>
            </a:r>
            <a:r>
              <a:rPr lang="en-US" sz="3200" b="1" dirty="0" smtClean="0"/>
              <a:t>=-75°</a:t>
            </a:r>
          </a:p>
          <a:p>
            <a:r>
              <a:rPr lang="en-US" sz="3200" b="1" dirty="0" smtClean="0"/>
              <a:t>Lon=345</a:t>
            </a:r>
            <a:endParaRPr lang="en-US" sz="32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6706716" y="4733939"/>
            <a:ext cx="2133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Protons: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32-130 MeV</a:t>
            </a:r>
          </a:p>
          <a:p>
            <a:r>
              <a:rPr lang="en-US" sz="2400" b="1" dirty="0" smtClean="0"/>
              <a:t>130-250 MeV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250-2000MeV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493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Multi spacecraft measurements @ GLE energies</a:t>
            </a:r>
            <a:endParaRPr lang="en-US" sz="36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2" name="Bild 1" descr="2017-10-16-KET-2006-12-06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73785"/>
            <a:ext cx="4611694" cy="295551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504753" y="1973785"/>
            <a:ext cx="15987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GLE 70</a:t>
            </a:r>
            <a:endParaRPr lang="en-US" sz="3200" b="1" dirty="0"/>
          </a:p>
        </p:txBody>
      </p:sp>
      <p:pic>
        <p:nvPicPr>
          <p:cNvPr id="4" name="Bild 3" descr="2017-10-19-EPHIN-2006-12-06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10" y="3595574"/>
            <a:ext cx="4525089" cy="290000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742774" y="3595574"/>
            <a:ext cx="15987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GLE 70</a:t>
            </a:r>
            <a:endParaRPr lang="en-US" sz="32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4618910" y="2619942"/>
            <a:ext cx="46091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#31 in </a:t>
            </a:r>
            <a:r>
              <a:rPr lang="en-US" sz="3200" b="1" dirty="0" err="1" smtClean="0"/>
              <a:t>Kühl</a:t>
            </a:r>
            <a:r>
              <a:rPr lang="en-US" sz="3200" b="1" dirty="0" smtClean="0"/>
              <a:t> et al.(2017)</a:t>
            </a:r>
            <a:endParaRPr lang="en-US" sz="32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1410230" y="5288340"/>
            <a:ext cx="17361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Ulysses</a:t>
            </a:r>
          </a:p>
          <a:p>
            <a:endParaRPr lang="en-US" sz="3200" b="1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SOHO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cxnSp>
        <p:nvCxnSpPr>
          <p:cNvPr id="6" name="Gerade Verbindung 5"/>
          <p:cNvCxnSpPr/>
          <p:nvPr/>
        </p:nvCxnSpPr>
        <p:spPr>
          <a:xfrm flipH="1" flipV="1">
            <a:off x="2598615" y="3868615"/>
            <a:ext cx="78154" cy="1419725"/>
          </a:xfrm>
          <a:prstGeom prst="line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3146402" y="5607538"/>
            <a:ext cx="2617444" cy="888043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62858" y="4737756"/>
            <a:ext cx="800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BG</a:t>
            </a:r>
            <a:endParaRPr lang="en-US" sz="32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1866524" y="2035566"/>
            <a:ext cx="7320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EV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615785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ket_2006_341.5-342.5_to_335-338_P_l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5" y="2040144"/>
            <a:ext cx="7874000" cy="4758460"/>
          </a:xfrm>
          <a:prstGeom prst="rect">
            <a:avLst/>
          </a:prstGeom>
        </p:spPr>
      </p:pic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 dirty="0" smtClean="0">
                <a:latin typeface="Calibri" charset="0"/>
              </a:rPr>
              <a:t>Energy dependent increase during the </a:t>
            </a:r>
          </a:p>
          <a:p>
            <a:pPr algn="ctr"/>
            <a:r>
              <a:rPr lang="en-US" sz="4000" b="1" dirty="0" smtClean="0">
                <a:latin typeface="Calibri" charset="0"/>
              </a:rPr>
              <a:t>December </a:t>
            </a:r>
            <a:r>
              <a:rPr lang="en-US" sz="4000" b="1" dirty="0" smtClean="0">
                <a:latin typeface="Calibri" charset="0"/>
              </a:rPr>
              <a:t>9, </a:t>
            </a:r>
            <a:r>
              <a:rPr lang="en-US" sz="4000" b="1" dirty="0" smtClean="0">
                <a:latin typeface="Calibri" charset="0"/>
              </a:rPr>
              <a:t>2006 UGLE  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cxnSp>
        <p:nvCxnSpPr>
          <p:cNvPr id="4" name="Gerade Verbindung 3"/>
          <p:cNvCxnSpPr/>
          <p:nvPr/>
        </p:nvCxnSpPr>
        <p:spPr>
          <a:xfrm>
            <a:off x="5825164" y="2110154"/>
            <a:ext cx="0" cy="41812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17847" y="2910450"/>
            <a:ext cx="2818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@500 MeV by a factor of 3 above background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57811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504056"/>
          </a:xfrm>
        </p:spPr>
        <p:txBody>
          <a:bodyPr/>
          <a:lstStyle/>
          <a:p>
            <a:r>
              <a:rPr lang="en-US" dirty="0" err="1" smtClean="0"/>
              <a:t>Anisotropie</a:t>
            </a:r>
            <a:r>
              <a:rPr lang="en-US" dirty="0" smtClean="0"/>
              <a:t> matters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53D-5AD1-4A0A-91D4-5591FBC36F42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353958"/>
            <a:ext cx="7848870" cy="523258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1560" y="6228601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data retrieved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from http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://nest.nmdb.eu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Positionsrahmen 2"/>
          <p:cNvSpPr/>
          <p:nvPr/>
        </p:nvSpPr>
        <p:spPr>
          <a:xfrm>
            <a:off x="2123728" y="4515335"/>
            <a:ext cx="648072" cy="929889"/>
          </a:xfrm>
          <a:prstGeom prst="fram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Positionsrahmen 8"/>
          <p:cNvSpPr/>
          <p:nvPr/>
        </p:nvSpPr>
        <p:spPr>
          <a:xfrm>
            <a:off x="3203848" y="4605860"/>
            <a:ext cx="1008112" cy="623340"/>
          </a:xfrm>
          <a:prstGeom prst="fram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10608" y="3852723"/>
            <a:ext cx="377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Isotropic distribution</a:t>
            </a:r>
            <a:endParaRPr lang="en-US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2457973" y="1788747"/>
            <a:ext cx="122898" cy="2726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902299" y="2462159"/>
            <a:ext cx="377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Single viewing direction not enough</a:t>
            </a:r>
            <a:endParaRPr lang="en-US" baseline="-25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70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122713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4000" b="1" dirty="0" smtClean="0">
                <a:solidFill>
                  <a:prstClr val="black"/>
                </a:solidFill>
                <a:ea typeface="ＭＳ Ｐゴシック" charset="0"/>
              </a:rPr>
              <a:t>Anisotropy measurements </a:t>
            </a:r>
            <a:r>
              <a:rPr lang="en-US" altLang="de-DE" sz="4000" b="1" dirty="0" smtClean="0">
                <a:solidFill>
                  <a:prstClr val="black"/>
                </a:solidFill>
                <a:ea typeface="ＭＳ Ｐゴシック" charset="0"/>
              </a:rPr>
              <a:t>with </a:t>
            </a:r>
            <a:r>
              <a:rPr lang="en-US" altLang="de-DE" sz="4000" b="1" dirty="0" smtClean="0">
                <a:solidFill>
                  <a:prstClr val="black"/>
                </a:solidFill>
                <a:ea typeface="ＭＳ Ｐゴシック" charset="0"/>
              </a:rPr>
              <a:t>KET</a:t>
            </a:r>
            <a:endParaRPr lang="en-US" altLang="de-DE" sz="40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04800" y="44450"/>
            <a:ext cx="6324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ts val="13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lang="en-GB" altLang="de-DE" sz="220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</a:rPr>
              <a:t>Mathematisch-Naturwissenschaftliche Fakultät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  <a:ea typeface="ＭＳ Ｐゴシック" charset="0"/>
            </a:endParaRPr>
          </a:p>
        </p:txBody>
      </p:sp>
      <p:grpSp>
        <p:nvGrpSpPr>
          <p:cNvPr id="20486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20492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0493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3" name="Inhaltsplatzhalter 2"/>
          <p:cNvSpPr txBox="1">
            <a:spLocks/>
          </p:cNvSpPr>
          <p:nvPr/>
        </p:nvSpPr>
        <p:spPr>
          <a:xfrm>
            <a:off x="357188" y="2000250"/>
            <a:ext cx="8358187" cy="4500563"/>
          </a:xfrm>
          <a:prstGeom prst="rect">
            <a:avLst/>
          </a:prstGeom>
        </p:spPr>
        <p:txBody>
          <a:bodyPr/>
          <a:lstStyle/>
          <a:p>
            <a:pPr marL="457200" indent="-457200" defTabSz="914400">
              <a:defRPr/>
            </a:pPr>
            <a:endParaRPr lang="de-DE" sz="3600" dirty="0">
              <a:solidFill>
                <a:srgbClr val="4F81BD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329" y="2540000"/>
            <a:ext cx="5270671" cy="343693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57188" y="2381250"/>
            <a:ext cx="3516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Anisotropy information are gained by: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Sectors on a spinning s/c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Multiple heads on a three axis stabilized s/c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03990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Contents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A321A-952F-2C41-82D0-158F890C5C3F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GEORGOULIS (2017)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88635" y="2126342"/>
            <a:ext cx="838200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Are Solar Energetic </a:t>
            </a:r>
            <a:r>
              <a:rPr lang="en-US" sz="2800" dirty="0" smtClean="0"/>
              <a:t>Particles (SEPs) important to space weather?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Why do we want to go beyond the conventional measurements?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do we need to measure?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How can this be achieved?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631132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Summary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A321A-952F-2C41-82D0-158F890C5C3F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GEORGOULIS (2017)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88635" y="1727200"/>
            <a:ext cx="838200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Solar Energetic Particles are of importance for space weather radiation effects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Shielding by s/c or an planetary atmosphere make the contribution of several 100 MeV protons and Helium important.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experience shows that at least the first two moments of the particle distribution needs to be measured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ΔE suffers from </a:t>
            </a:r>
            <a:r>
              <a:rPr lang="en-US" sz="2800" dirty="0" smtClean="0"/>
              <a:t>the fact that rel</a:t>
            </a:r>
            <a:r>
              <a:rPr lang="en-US" sz="2800" dirty="0" smtClean="0"/>
              <a:t>. protons and electrons become undistinguishable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Add a Cherenkov detector</a:t>
            </a:r>
          </a:p>
        </p:txBody>
      </p:sp>
    </p:spTree>
    <p:extLst>
      <p:ext uri="{BB962C8B-B14F-4D97-AF65-F5344CB8AC3E}">
        <p14:creationId xmlns:p14="http://schemas.microsoft.com/office/powerpoint/2010/main" val="35560584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122713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4000" b="1" dirty="0" smtClean="0">
                <a:solidFill>
                  <a:prstClr val="black"/>
                </a:solidFill>
                <a:ea typeface="ＭＳ Ｐゴシック" charset="0"/>
              </a:rPr>
              <a:t>Recommendation to ESA</a:t>
            </a:r>
            <a:endParaRPr lang="en-US" altLang="de-DE" sz="40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04800" y="44450"/>
            <a:ext cx="6324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ts val="13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lang="en-GB" altLang="de-DE" sz="220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</a:rPr>
              <a:t>Mathematisch-Naturwissenschaftliche Fakultät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  <a:ea typeface="ＭＳ Ｐゴシック" charset="0"/>
            </a:endParaRPr>
          </a:p>
        </p:txBody>
      </p:sp>
      <p:grpSp>
        <p:nvGrpSpPr>
          <p:cNvPr id="20486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20492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0493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3" name="Inhaltsplatzhalter 2"/>
          <p:cNvSpPr txBox="1">
            <a:spLocks/>
          </p:cNvSpPr>
          <p:nvPr/>
        </p:nvSpPr>
        <p:spPr>
          <a:xfrm>
            <a:off x="357188" y="2000250"/>
            <a:ext cx="8358187" cy="4500563"/>
          </a:xfrm>
          <a:prstGeom prst="rect">
            <a:avLst/>
          </a:prstGeom>
        </p:spPr>
        <p:txBody>
          <a:bodyPr/>
          <a:lstStyle/>
          <a:p>
            <a:pPr marL="457200" indent="-457200" defTabSz="914400">
              <a:defRPr/>
            </a:pPr>
            <a:endParaRPr lang="de-DE" sz="3600" dirty="0">
              <a:solidFill>
                <a:srgbClr val="4F81BD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32321" y="1989138"/>
            <a:ext cx="3496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U</a:t>
            </a:r>
            <a:r>
              <a:rPr lang="en-US" sz="3200" b="1" dirty="0" smtClean="0">
                <a:latin typeface="Times New Roman"/>
                <a:cs typeface="Times New Roman"/>
              </a:rPr>
              <a:t>tilize dedicated instruments like Ulysses KET to measure protons around 1 </a:t>
            </a:r>
            <a:r>
              <a:rPr lang="en-US" sz="3200" b="1" dirty="0" err="1" smtClean="0">
                <a:latin typeface="Times New Roman"/>
                <a:cs typeface="Times New Roman"/>
              </a:rPr>
              <a:t>GeV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latin typeface="Times New Roman"/>
                <a:cs typeface="Times New Roman"/>
              </a:rPr>
              <a:t>build by scientific driven institutions with an open data  access obligatory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862"/>
            <a:ext cx="5153989" cy="50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517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490973-97B5-D542-BE1B-09F4B52DFEB7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2093-6293-104E-923F-FCA1FE17BEE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01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Instrumentation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Text Box 96"/>
          <p:cNvSpPr txBox="1">
            <a:spLocks noChangeArrowheads="1"/>
          </p:cNvSpPr>
          <p:nvPr/>
        </p:nvSpPr>
        <p:spPr bwMode="auto">
          <a:xfrm>
            <a:off x="4727575" y="1855522"/>
            <a:ext cx="39592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12" tIns="39707" rIns="79412" bIns="3970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95288" indent="58738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792163" indent="119063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189038" indent="179388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585913" indent="239713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 smtClean="0">
                <a:solidFill>
                  <a:prstClr val="black"/>
                </a:solidFill>
              </a:rPr>
              <a:t>Sketch </a:t>
            </a:r>
            <a:r>
              <a:rPr lang="en-US" b="1" dirty="0">
                <a:solidFill>
                  <a:prstClr val="black"/>
                </a:solidFill>
              </a:rPr>
              <a:t>of the EPHIN sensor. The sensor consists of 6 semiconductor detectors surrounded by an anticoincidence cylinder (A). </a:t>
            </a:r>
            <a:endParaRPr lang="en-US" sz="3100" b="1" dirty="0">
              <a:solidFill>
                <a:prstClr val="black"/>
              </a:solidFill>
            </a:endParaRPr>
          </a:p>
        </p:txBody>
      </p:sp>
      <p:pic>
        <p:nvPicPr>
          <p:cNvPr id="16" name="Bild 15" descr="2013-04-30-sens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7200"/>
            <a:ext cx="5560494" cy="532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A321A-952F-2C41-82D0-158F890C5C3F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7611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245269" y="618392"/>
            <a:ext cx="8746331" cy="779585"/>
          </a:xfrm>
        </p:spPr>
        <p:txBody>
          <a:bodyPr/>
          <a:lstStyle/>
          <a:p>
            <a:pPr algn="ctr" eaLnBrk="1" hangingPunct="1"/>
            <a:r>
              <a:rPr lang="de-CH" sz="3500" b="1" dirty="0" smtClean="0">
                <a:solidFill>
                  <a:schemeClr val="tx2"/>
                </a:solidFill>
                <a:latin typeface="+mn-lt"/>
              </a:rPr>
              <a:t>Cosmic ray transport in the geomagnetic field</a:t>
            </a:r>
          </a:p>
        </p:txBody>
      </p:sp>
      <p:pic>
        <p:nvPicPr>
          <p:cNvPr id="4099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6503" y="1592459"/>
            <a:ext cx="4157787" cy="2767845"/>
          </a:xfrm>
        </p:spPr>
      </p:pic>
      <p:sp>
        <p:nvSpPr>
          <p:cNvPr id="9" name="8 CuadroTexto"/>
          <p:cNvSpPr txBox="1"/>
          <p:nvPr/>
        </p:nvSpPr>
        <p:spPr>
          <a:xfrm>
            <a:off x="4434290" y="2112381"/>
            <a:ext cx="4406891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Cutoff rigidity (</a:t>
            </a:r>
            <a:r>
              <a:rPr lang="en-US" sz="2800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</a:t>
            </a:r>
            <a:r>
              <a:rPr lang="en-US" sz="2800" b="1" i="1" baseline="-25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):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Lowest rigidity reaching the top of the atmosphere in vertical direction at a given location. 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0218" y="5197792"/>
            <a:ext cx="8048425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Asymptotic direction: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Direction of particle incidence prior to entry in the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geomagnetosphere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It depends on NM location, particle </a:t>
            </a:r>
            <a:r>
              <a:rPr lang="en-US" sz="28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time and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</a:t>
            </a:r>
            <a:r>
              <a:rPr lang="en-US" sz="2800" baseline="-25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2586" y="4293358"/>
            <a:ext cx="32496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Model dependent</a:t>
            </a:r>
            <a:endParaRPr lang="en-US" sz="32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22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745-91C7-441E-A0D8-23D8462B88EF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64807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magnetospheric</a:t>
            </a:r>
            <a:r>
              <a:rPr lang="en-US" dirty="0" smtClean="0"/>
              <a:t> filter</a:t>
            </a:r>
            <a:endParaRPr lang="en-US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04917"/>
            <a:ext cx="7982157" cy="5081582"/>
          </a:xfrm>
        </p:spPr>
      </p:pic>
      <p:cxnSp>
        <p:nvCxnSpPr>
          <p:cNvPr id="9" name="Gerade Verbindung mit Pfeil 8"/>
          <p:cNvCxnSpPr/>
          <p:nvPr/>
        </p:nvCxnSpPr>
        <p:spPr>
          <a:xfrm>
            <a:off x="2123728" y="1999707"/>
            <a:ext cx="738659" cy="568736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255789" y="1592459"/>
            <a:ext cx="1768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 shielding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473665" y="1904917"/>
            <a:ext cx="2047270" cy="2000399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619568" y="1443252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Maximum shielding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02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504056"/>
          </a:xfrm>
        </p:spPr>
        <p:txBody>
          <a:bodyPr/>
          <a:lstStyle/>
          <a:p>
            <a:r>
              <a:rPr lang="en-US" dirty="0" smtClean="0"/>
              <a:t>NM: low Cutoff Rigidity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53D-5AD1-4A0A-91D4-5591FBC36F42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353958"/>
            <a:ext cx="7848870" cy="523258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1560" y="6228601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 retrieved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from http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://nest.nmdb.eu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Positionsrahmen 2"/>
          <p:cNvSpPr/>
          <p:nvPr/>
        </p:nvSpPr>
        <p:spPr>
          <a:xfrm>
            <a:off x="2123728" y="4515335"/>
            <a:ext cx="648072" cy="929889"/>
          </a:xfrm>
          <a:prstGeom prst="fram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Positionsrahmen 8"/>
          <p:cNvSpPr/>
          <p:nvPr/>
        </p:nvSpPr>
        <p:spPr>
          <a:xfrm>
            <a:off x="3203848" y="4605860"/>
            <a:ext cx="1008112" cy="623340"/>
          </a:xfrm>
          <a:prstGeom prst="fram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10608" y="3852723"/>
            <a:ext cx="377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Isotropic distribution</a:t>
            </a:r>
            <a:endParaRPr lang="en-US" baseline="-25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71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31103" cy="5338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504056"/>
          </a:xfrm>
        </p:spPr>
        <p:txBody>
          <a:bodyPr/>
          <a:lstStyle/>
          <a:p>
            <a:r>
              <a:rPr lang="en-US" dirty="0" smtClean="0"/>
              <a:t>Asymptotic Directions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613B-AB91-418D-8512-51B80A0C5F54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80928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31103" cy="5338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504056"/>
          </a:xfrm>
        </p:spPr>
        <p:txBody>
          <a:bodyPr/>
          <a:lstStyle/>
          <a:p>
            <a:r>
              <a:rPr lang="en-US" dirty="0" smtClean="0"/>
              <a:t>Asymptotic Directions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613B-AB91-418D-8512-51B80A0C5F54}" type="datetime1">
              <a:rPr lang="de-DE" smtClean="0">
                <a:solidFill>
                  <a:prstClr val="black"/>
                </a:solidFill>
                <a:latin typeface="Calibri"/>
              </a:rPr>
              <a:pPr/>
              <a:t>19.10.17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423816"/>
            <a:ext cx="8389320" cy="83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4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 dirty="0" smtClean="0">
                <a:latin typeface="Calibri" charset="0"/>
              </a:rPr>
              <a:t>Electron and Helium free proton channel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470" y="2123937"/>
            <a:ext cx="5304530" cy="4356417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039436"/>
            <a:ext cx="3907939" cy="31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478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Motivation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A321A-952F-2C41-82D0-158F890C5C3F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GEORGOULIS (2017)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88635" y="2126342"/>
            <a:ext cx="838200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Space weather importance of Solar Energetic Particles.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Why do we want to got beyond the conventional measurements?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do we need to measure?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How can this be achieved?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24200" y="233074"/>
            <a:ext cx="3179618" cy="6742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6019800" y="6173787"/>
            <a:ext cx="236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E. De </a:t>
            </a:r>
            <a:r>
              <a:rPr lang="en-US" b="1" dirty="0" err="1">
                <a:solidFill>
                  <a:srgbClr val="FF0000"/>
                </a:solidFill>
              </a:rPr>
              <a:t>Donder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(2012)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31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8" y="642938"/>
            <a:ext cx="3574499" cy="6255374"/>
          </a:xfrm>
          <a:prstGeom prst="rect">
            <a:avLst/>
          </a:prstGeom>
        </p:spPr>
      </p:pic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The instrument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071838" y="2015577"/>
            <a:ext cx="4696725" cy="453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A GEANT 4 simulation has been set up to calculate the response function of EPHIN.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Simulation of penetrating protons, alphas and electrons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The instrument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4730" y="1693333"/>
            <a:ext cx="8163834" cy="453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Selection of proton dominated range possible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But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fbackward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penetrating lead to cross talk.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Simulation shows that this contribution is not important, if the energy spectra follow a power law with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γ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&lt; -3.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772" y="4027377"/>
            <a:ext cx="7767228" cy="283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04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45" y="1475793"/>
            <a:ext cx="8252718" cy="5382207"/>
          </a:xfrm>
          <a:prstGeom prst="rect">
            <a:avLst/>
          </a:prstGeom>
        </p:spPr>
      </p:pic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 dirty="0" smtClean="0">
                <a:latin typeface="Calibri" charset="0"/>
              </a:rPr>
              <a:t>Is there any SEP event hidden here?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536681" y="3034552"/>
            <a:ext cx="3465907" cy="7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When were there potential GLEs?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200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The May 17, 2012 GLE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04800" y="2015577"/>
            <a:ext cx="8463763" cy="7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Is the event the only GLE in the current solar cycle?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771" y="2501023"/>
            <a:ext cx="6208225" cy="43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537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The January 6, 2014 Sub-GLE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04800" y="2015577"/>
            <a:ext cx="8463763" cy="7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Is the event the only GLE in the current solar cycle?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793" y="2585556"/>
            <a:ext cx="55753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938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191" y="2537604"/>
            <a:ext cx="5359400" cy="4241800"/>
          </a:xfrm>
          <a:prstGeom prst="rect">
            <a:avLst/>
          </a:prstGeom>
        </p:spPr>
      </p:pic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The January 6, 2014 GLE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04800" y="2015577"/>
            <a:ext cx="8463763" cy="7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Is the event the only GLE in the current solar cycle?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" name="Rechteck 3"/>
          <p:cNvSpPr/>
          <p:nvPr/>
        </p:nvSpPr>
        <p:spPr>
          <a:xfrm>
            <a:off x="2539860" y="2801652"/>
            <a:ext cx="1511821" cy="3486948"/>
          </a:xfrm>
          <a:prstGeom prst="rect">
            <a:avLst/>
          </a:prstGeom>
          <a:solidFill>
            <a:schemeClr val="accent6"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5521995" y="2801652"/>
            <a:ext cx="1553329" cy="3486948"/>
          </a:xfrm>
          <a:prstGeom prst="rect">
            <a:avLst/>
          </a:prstGeom>
          <a:solidFill>
            <a:srgbClr val="00009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04800" y="3063677"/>
            <a:ext cx="197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Typical s/c instruments</a:t>
            </a:r>
            <a:endParaRPr lang="en-US" sz="2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170989" y="3063677"/>
            <a:ext cx="1973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Neutron monitors, SOPB has the lowest energy response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38590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The January 27, 2012 GLE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04800" y="2015577"/>
            <a:ext cx="8463763" cy="7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Is the event the only GLE in the current solar cycle?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3" name="Bild 12" descr="http://previ.obspm.fr/hidden3/data/upload/chart.png?141102259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01652"/>
            <a:ext cx="5274310" cy="351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 3" descr="pl-f0-e1500-[p3]-[p4]-2012-27.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14" y="3103987"/>
            <a:ext cx="4309595" cy="3426481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3225219" y="3849752"/>
            <a:ext cx="2353891" cy="20155"/>
          </a:xfrm>
          <a:prstGeom prst="straightConnector1">
            <a:avLst/>
          </a:prstGeom>
          <a:ln w="88900">
            <a:solidFill>
              <a:schemeClr val="accent2"/>
            </a:solidFill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0473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jan_27_2012_1930-21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26" y="2326153"/>
            <a:ext cx="4998474" cy="4381167"/>
          </a:xfrm>
          <a:prstGeom prst="rect">
            <a:avLst/>
          </a:prstGeom>
        </p:spPr>
      </p:pic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The </a:t>
            </a:r>
            <a:r>
              <a:rPr lang="en-US" sz="3600" b="1" smtClean="0">
                <a:latin typeface="Calibri" charset="0"/>
              </a:rPr>
              <a:t>January 27, 2012 </a:t>
            </a:r>
            <a:r>
              <a:rPr lang="en-US" sz="3600" b="1" dirty="0" smtClean="0">
                <a:latin typeface="Calibri" charset="0"/>
              </a:rPr>
              <a:t>GLE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04800" y="2015577"/>
            <a:ext cx="8463763" cy="7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Is the event the only GLE in the current solar cycle?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" name="Rechteck 3"/>
          <p:cNvSpPr/>
          <p:nvPr/>
        </p:nvSpPr>
        <p:spPr>
          <a:xfrm>
            <a:off x="2539860" y="2801652"/>
            <a:ext cx="1250499" cy="3486948"/>
          </a:xfrm>
          <a:prstGeom prst="rect">
            <a:avLst/>
          </a:prstGeom>
          <a:solidFill>
            <a:schemeClr val="accent6"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4810101" y="2801652"/>
            <a:ext cx="1569786" cy="3486948"/>
          </a:xfrm>
          <a:prstGeom prst="rect">
            <a:avLst/>
          </a:prstGeom>
          <a:solidFill>
            <a:srgbClr val="00009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04800" y="3063677"/>
            <a:ext cx="197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Typical s/c instruments</a:t>
            </a:r>
            <a:endParaRPr lang="en-US" sz="2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170989" y="3063677"/>
            <a:ext cx="1973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Neutron monitors, SOPB has the lowest energy response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5734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91" y="1704109"/>
            <a:ext cx="7899046" cy="5130800"/>
          </a:xfrm>
          <a:prstGeom prst="rect">
            <a:avLst/>
          </a:prstGeom>
        </p:spPr>
      </p:pic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SEU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effects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@ SOHO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A321A-952F-2C41-82D0-158F890C5C3F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GEORGOULIS (2017)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04800" y="5968112"/>
            <a:ext cx="2032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Curdt</a:t>
            </a:r>
            <a:r>
              <a:rPr lang="en-US" b="1" dirty="0" smtClean="0">
                <a:solidFill>
                  <a:srgbClr val="FF0000"/>
                </a:solidFill>
              </a:rPr>
              <a:t> et al., 2015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331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>
                  <a:solidFill>
                    <a:prstClr val="black"/>
                  </a:solidFill>
                  <a:latin typeface="Calibri" charset="0"/>
                </a:rPr>
                <a:t>S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tandard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measurements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(SOHO/EPHIN)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A321A-952F-2C41-82D0-158F890C5C3F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pic>
        <p:nvPicPr>
          <p:cNvPr id="5" name="Bild 4" descr="2017-10-18-SOHO-SEU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93" y="1715109"/>
            <a:ext cx="7671307" cy="485750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371493" y="2286000"/>
            <a:ext cx="203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&gt;50 MeV protons</a:t>
            </a:r>
            <a:endParaRPr lang="en-US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6523893" y="2946400"/>
            <a:ext cx="190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&gt;8 MeV protons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4905593"/>
            <a:ext cx="2243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Too many events.@ these energies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117089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GB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4000" dirty="0"/>
                <a:t>Why do we want to </a:t>
              </a:r>
              <a:r>
                <a:rPr lang="en-US" sz="4000" dirty="0" smtClean="0"/>
                <a:t>go </a:t>
              </a:r>
              <a:r>
                <a:rPr lang="en-US" sz="4000" dirty="0"/>
                <a:t>beyond the </a:t>
              </a:r>
              <a:endParaRPr lang="en-US" sz="4000" dirty="0" smtClean="0"/>
            </a:p>
            <a:p>
              <a:r>
                <a:rPr lang="en-US" sz="4000" dirty="0" smtClean="0"/>
                <a:t>conventional </a:t>
              </a:r>
              <a:r>
                <a:rPr lang="en-US" sz="4000" dirty="0"/>
                <a:t>measurements? </a:t>
              </a: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A321A-952F-2C41-82D0-158F890C5C3F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2587714"/>
            <a:ext cx="4724400" cy="34671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6132910" y="6101741"/>
            <a:ext cx="2038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Kühl</a:t>
            </a:r>
            <a:r>
              <a:rPr lang="en-US" sz="2000" dirty="0" smtClean="0"/>
              <a:t> et al., 2017</a:t>
            </a:r>
            <a:endParaRPr lang="en-US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4365416" y="1982655"/>
            <a:ext cx="464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Typically restricted to ~ 500 MeV</a:t>
            </a:r>
            <a:endParaRPr lang="en-US" sz="2400" dirty="0"/>
          </a:p>
        </p:txBody>
      </p:sp>
      <p:sp>
        <p:nvSpPr>
          <p:cNvPr id="21" name="Textfeld 20"/>
          <p:cNvSpPr txBox="1"/>
          <p:nvPr/>
        </p:nvSpPr>
        <p:spPr>
          <a:xfrm>
            <a:off x="93579" y="1849157"/>
            <a:ext cx="4271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SEPServer: 71 events             @ 80 MeV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Kühl</a:t>
            </a:r>
            <a:r>
              <a:rPr lang="en-US" sz="2400" dirty="0" smtClean="0"/>
              <a:t> et al. 2017: 17 events              @ 500 MeV during the time period</a:t>
            </a:r>
            <a:endParaRPr lang="en-US" sz="2400" dirty="0"/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38" y="3788149"/>
            <a:ext cx="4110078" cy="24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033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91" y="1704109"/>
            <a:ext cx="7899046" cy="5130800"/>
          </a:xfrm>
          <a:prstGeom prst="rect">
            <a:avLst/>
          </a:prstGeom>
        </p:spPr>
      </p:pic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That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explains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it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!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A321A-952F-2C41-82D0-158F890C5C3F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GEORGOULIS (2017)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04800" y="5968112"/>
            <a:ext cx="2032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Curdt</a:t>
            </a:r>
            <a:r>
              <a:rPr lang="en-US" b="1" dirty="0" smtClean="0">
                <a:solidFill>
                  <a:srgbClr val="FF0000"/>
                </a:solidFill>
              </a:rPr>
              <a:t> et al., 2015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90800" y="4826148"/>
            <a:ext cx="5606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All events are correlated with the events from </a:t>
            </a:r>
            <a:r>
              <a:rPr lang="en-US" sz="2800" b="1" dirty="0" err="1" smtClean="0"/>
              <a:t>Kühl</a:t>
            </a:r>
            <a:r>
              <a:rPr lang="en-US" sz="2800" b="1" dirty="0" smtClean="0"/>
              <a:t> et al., 2017.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572723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Space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weather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: Radiation in an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aircraft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A321A-952F-2C41-82D0-158F890C5C3F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GEORGOULIS (2017)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973" y="1670050"/>
            <a:ext cx="7594600" cy="46863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5989121"/>
            <a:ext cx="1968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Beck et al., 2009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207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GB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-1"/>
            <a:ext cx="9144000" cy="2034529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Radiation in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the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Earth‘s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atmosphere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</a:p>
            <a:p>
              <a:pPr algn="ctr"/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Dominated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by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high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energetic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particles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A321A-952F-2C41-82D0-158F890C5C3F}" type="datetime1">
              <a:rPr lang="en-US" smtClean="0"/>
              <a:pPr>
                <a:defRPr/>
              </a:pPr>
              <a:t>19.10.17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XIII HVAR Astrophysical Colloquium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6" name="Gruppierung 15"/>
          <p:cNvGrpSpPr/>
          <p:nvPr/>
        </p:nvGrpSpPr>
        <p:grpSpPr>
          <a:xfrm>
            <a:off x="1724499" y="2313408"/>
            <a:ext cx="5348207" cy="4544592"/>
            <a:chOff x="4120574" y="1895230"/>
            <a:chExt cx="5023426" cy="4207119"/>
          </a:xfrm>
        </p:grpSpPr>
        <p:grpSp>
          <p:nvGrpSpPr>
            <p:cNvPr id="15" name="Gruppierung 14"/>
            <p:cNvGrpSpPr/>
            <p:nvPr/>
          </p:nvGrpSpPr>
          <p:grpSpPr>
            <a:xfrm>
              <a:off x="4120574" y="1895230"/>
              <a:ext cx="5023426" cy="4207119"/>
              <a:chOff x="4120574" y="1895230"/>
              <a:chExt cx="5023426" cy="4207119"/>
            </a:xfrm>
          </p:grpSpPr>
          <p:pic>
            <p:nvPicPr>
              <p:cNvPr id="4" name="Bild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0574" y="1895230"/>
                <a:ext cx="5023426" cy="4207119"/>
              </a:xfrm>
              <a:prstGeom prst="rect">
                <a:avLst/>
              </a:prstGeom>
            </p:spPr>
          </p:pic>
          <p:cxnSp>
            <p:nvCxnSpPr>
              <p:cNvPr id="8" name="Gerade Verbindung 7"/>
              <p:cNvCxnSpPr/>
              <p:nvPr/>
            </p:nvCxnSpPr>
            <p:spPr>
              <a:xfrm>
                <a:off x="5236308" y="2461846"/>
                <a:ext cx="0" cy="30675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feld 9"/>
              <p:cNvSpPr txBox="1"/>
              <p:nvPr/>
            </p:nvSpPr>
            <p:spPr>
              <a:xfrm>
                <a:off x="4120574" y="1944076"/>
                <a:ext cx="2267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400 MeV |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2GeV</a:t>
                </a:r>
                <a:endParaRPr lang="en-US" dirty="0"/>
              </a:p>
            </p:txBody>
          </p:sp>
        </p:grpSp>
        <p:cxnSp>
          <p:nvCxnSpPr>
            <p:cNvPr id="12" name="Gerade Verbindung 11"/>
            <p:cNvCxnSpPr/>
            <p:nvPr/>
          </p:nvCxnSpPr>
          <p:spPr>
            <a:xfrm flipV="1">
              <a:off x="5627078" y="2461847"/>
              <a:ext cx="0" cy="3067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feld 28"/>
          <p:cNvSpPr txBox="1"/>
          <p:nvPr/>
        </p:nvSpPr>
        <p:spPr>
          <a:xfrm>
            <a:off x="6329459" y="6171684"/>
            <a:ext cx="2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Mishev</a:t>
            </a:r>
            <a:r>
              <a:rPr lang="en-US" dirty="0" smtClean="0"/>
              <a:t> et al.,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42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0">
          <a:solidFill>
            <a:schemeClr val="tx1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2757</Words>
  <Application>Microsoft Macintosh PowerPoint</Application>
  <PresentationFormat>Bildschirmpräsentation (4:3)</PresentationFormat>
  <Paragraphs>344</Paragraphs>
  <Slides>37</Slides>
  <Notes>33</Notes>
  <HiddenSlides>0</HiddenSlides>
  <MMClips>0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Office-Design</vt:lpstr>
      <vt:lpstr>1_Office-Design</vt:lpstr>
      <vt:lpstr>2_Office-Design</vt:lpstr>
      <vt:lpstr>1_Larissa-Design</vt:lpstr>
      <vt:lpstr>2_Larissa-Design</vt:lpstr>
      <vt:lpstr>3_Larissa-Design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Just a little bit smaller: EPHIN  utilizing the ∆E-detection techniques</vt:lpstr>
      <vt:lpstr>PowerPoint-Präsentation</vt:lpstr>
      <vt:lpstr>But EPHIN data on GLE 72</vt:lpstr>
      <vt:lpstr>PowerPoint-Präsentation</vt:lpstr>
      <vt:lpstr>PowerPoint-Präsentation</vt:lpstr>
      <vt:lpstr>PowerPoint-Präsentation</vt:lpstr>
      <vt:lpstr>PowerPoint-Präsentation</vt:lpstr>
      <vt:lpstr>Anisotropie matters</vt:lpstr>
      <vt:lpstr>PowerPoint-Präsentation</vt:lpstr>
      <vt:lpstr>PowerPoint-Präsentation</vt:lpstr>
      <vt:lpstr>PowerPoint-Präsentation</vt:lpstr>
      <vt:lpstr>Spare</vt:lpstr>
      <vt:lpstr>PowerPoint-Präsentation</vt:lpstr>
      <vt:lpstr>Cosmic ray transport in the geomagnetic field</vt:lpstr>
      <vt:lpstr>The magnetospheric filter</vt:lpstr>
      <vt:lpstr>NM: low Cutoff Rigidity</vt:lpstr>
      <vt:lpstr>Asymptotic Directions</vt:lpstr>
      <vt:lpstr>Asymptotic Directions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CAU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Bernd Heber</dc:creator>
  <cp:lastModifiedBy>B. Heber</cp:lastModifiedBy>
  <cp:revision>141</cp:revision>
  <dcterms:created xsi:type="dcterms:W3CDTF">2011-06-29T08:05:03Z</dcterms:created>
  <dcterms:modified xsi:type="dcterms:W3CDTF">2017-10-19T16:05:57Z</dcterms:modified>
</cp:coreProperties>
</file>