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274" r:id="rId4"/>
    <p:sldId id="317" r:id="rId5"/>
    <p:sldId id="318" r:id="rId6"/>
    <p:sldId id="319" r:id="rId7"/>
    <p:sldId id="323" r:id="rId8"/>
    <p:sldId id="324" r:id="rId9"/>
    <p:sldId id="325" r:id="rId10"/>
    <p:sldId id="320" r:id="rId11"/>
    <p:sldId id="321" r:id="rId12"/>
    <p:sldId id="322" r:id="rId13"/>
    <p:sldId id="282" r:id="rId14"/>
    <p:sldId id="326" r:id="rId15"/>
    <p:sldId id="328" r:id="rId16"/>
    <p:sldId id="327" r:id="rId17"/>
    <p:sldId id="329" r:id="rId18"/>
    <p:sldId id="284" r:id="rId19"/>
    <p:sldId id="289" r:id="rId20"/>
    <p:sldId id="283" r:id="rId21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073572CC-248B-014C-A734-2CA3E36B2FA8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79D05B9-F10F-1547-BCFA-93F9339E1BA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925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9F5CAC-C0BF-6742-9C7A-52D158A2E272}" type="slidenum">
              <a:rPr lang="en-US" sz="1000">
                <a:latin typeface="Calibri" charset="0"/>
              </a:rPr>
              <a:pPr eaLnBrk="1" hangingPunct="1"/>
              <a:t>1</a:t>
            </a:fld>
            <a:endParaRPr lang="en-US" sz="10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1F5113-BA5F-0C4A-953B-870409DCE16C}" type="slidenum">
              <a:rPr lang="en-GB" sz="1200">
                <a:latin typeface="Calibri" charset="0"/>
              </a:rPr>
              <a:pPr eaLnBrk="1" hangingPunct="1"/>
              <a:t>10</a:t>
            </a:fld>
            <a:endParaRPr lang="en-GB" sz="1200">
              <a:latin typeface="Calibr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1F5113-BA5F-0C4A-953B-870409DCE16C}" type="slidenum">
              <a:rPr lang="en-GB" sz="1200">
                <a:latin typeface="Calibri" charset="0"/>
              </a:rPr>
              <a:pPr eaLnBrk="1" hangingPunct="1"/>
              <a:t>11</a:t>
            </a:fld>
            <a:endParaRPr lang="en-GB" sz="1200">
              <a:latin typeface="Calibr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F3DA79-8748-4A43-A335-80FE228EDA16}" type="slidenum">
              <a:rPr lang="en-GB" sz="1200">
                <a:latin typeface="Calibri" charset="0"/>
              </a:rPr>
              <a:pPr eaLnBrk="1" hangingPunct="1"/>
              <a:t>12</a:t>
            </a:fld>
            <a:endParaRPr lang="en-GB" sz="1200">
              <a:latin typeface="Calibri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4AE916-1155-AE41-9700-613D760DAB86}" type="slidenum">
              <a:rPr lang="en-GB" sz="1200">
                <a:latin typeface="Calibri" charset="0"/>
              </a:rPr>
              <a:pPr eaLnBrk="1" hangingPunct="1"/>
              <a:t>13</a:t>
            </a:fld>
            <a:endParaRPr lang="en-GB" sz="1200">
              <a:latin typeface="Calibri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4AE916-1155-AE41-9700-613D760DAB86}" type="slidenum">
              <a:rPr lang="en-GB" sz="1200">
                <a:latin typeface="Calibri" charset="0"/>
              </a:rPr>
              <a:pPr eaLnBrk="1" hangingPunct="1"/>
              <a:t>15</a:t>
            </a:fld>
            <a:endParaRPr lang="en-GB" sz="1200">
              <a:latin typeface="Calibri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463766D-C3EB-0D49-93E0-2C798C718D54}" type="slidenum">
              <a:rPr lang="de-DE" sz="1200">
                <a:latin typeface="Calibri" charset="0"/>
              </a:rPr>
              <a:pPr eaLnBrk="1" hangingPunct="1">
                <a:buFont typeface="Times New Roman" charset="0"/>
                <a:buNone/>
              </a:pPr>
              <a:t>16</a:t>
            </a:fld>
            <a:endParaRPr lang="de-DE" sz="1200">
              <a:latin typeface="Calibri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14413" y="712788"/>
            <a:ext cx="4829175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348163"/>
            <a:ext cx="5026025" cy="413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Heliosphäre -&gt; was macht die mit den cr teilchen?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Dann stellen wir fest das die sonne einen wichtigen part einnimmt und zwar durch ihr magnetfeld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-aktivität -&gt;sonnefl. -&gt; viele SF -&gt; wenig cr, wenig -&gt; viel cr; viel hängt ab von der polung des magnetfeldes -&gt; a+:flach, a-: spitz erklärung später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Dazu noch Tilt angle (theta der stromschichtdie hin und her wobbelt): aktuell langes minimum aber dafür spinnt der tilt, zudem geht nm countrate sehr hoch (hoffentlich wird</a:t>
            </a:r>
            <a:r>
              <a:rPr lang="ja-JP" altLang="de-DE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de-DE" altLang="ja-JP">
                <a:latin typeface="Arial" charset="0"/>
                <a:ea typeface="ＭＳ Ｐゴシック" charset="0"/>
                <a:cs typeface="Arial" charset="0"/>
              </a:rPr>
              <a:t>s spitz, sonst ist die sonne kaputt ;) )</a:t>
            </a: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968CE4-1CE1-1C42-9BB8-7A23AD0CE912}" type="slidenum">
              <a:rPr lang="en-GB" sz="1200">
                <a:latin typeface="Calibri" charset="0"/>
              </a:rPr>
              <a:pPr eaLnBrk="1" hangingPunct="1"/>
              <a:t>17</a:t>
            </a:fld>
            <a:endParaRPr lang="en-GB" sz="1200">
              <a:latin typeface="Calibri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89C50F-33C2-304A-BEF2-F0475989E7A1}" type="slidenum">
              <a:rPr lang="en-GB" sz="1200">
                <a:latin typeface="Calibri" charset="0"/>
              </a:rPr>
              <a:pPr eaLnBrk="1" hangingPunct="1"/>
              <a:t>18</a:t>
            </a:fld>
            <a:endParaRPr lang="en-GB" sz="1200">
              <a:latin typeface="Calibri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4AE916-1155-AE41-9700-613D760DAB86}" type="slidenum">
              <a:rPr lang="en-GB" sz="1200">
                <a:latin typeface="Calibri" charset="0"/>
              </a:rPr>
              <a:pPr eaLnBrk="1" hangingPunct="1"/>
              <a:t>19</a:t>
            </a:fld>
            <a:endParaRPr lang="en-GB" sz="1200">
              <a:latin typeface="Calibri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463766D-C3EB-0D49-93E0-2C798C718D54}" type="slidenum">
              <a:rPr lang="de-DE" sz="1200">
                <a:latin typeface="Calibri" charset="0"/>
              </a:rPr>
              <a:pPr eaLnBrk="1" hangingPunct="1">
                <a:buFont typeface="Times New Roman" charset="0"/>
                <a:buNone/>
              </a:pPr>
              <a:t>2</a:t>
            </a:fld>
            <a:endParaRPr lang="de-DE" sz="1200">
              <a:latin typeface="Calibri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14413" y="712788"/>
            <a:ext cx="4829175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348163"/>
            <a:ext cx="5026025" cy="413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Heliosphäre -&gt; was macht die mit den cr teilchen?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Dann stellen wir fest das die sonne einen wichtigen part einnimmt und zwar durch ihr magnetfeld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-aktivität -&gt;sonnefl. -&gt; viele SF -&gt; wenig cr, wenig -&gt; viel cr; viel hängt ab von der polung des magnetfeldes -&gt; a+:flach, a-: spitz erklärung später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Dazu noch Tilt angle (theta der stromschichtdie hin und her wobbelt): aktuell langes minimum aber dafür spinnt der tilt, zudem geht nm countrate sehr hoch (hoffentlich wird</a:t>
            </a:r>
            <a:r>
              <a:rPr lang="ja-JP" altLang="de-DE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de-DE" altLang="ja-JP">
                <a:latin typeface="Arial" charset="0"/>
                <a:ea typeface="ＭＳ Ｐゴシック" charset="0"/>
                <a:cs typeface="Arial" charset="0"/>
              </a:rPr>
              <a:t>s spitz, sonst ist die sonne kaputt ;) )</a:t>
            </a: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463766D-C3EB-0D49-93E0-2C798C718D54}" type="slidenum">
              <a:rPr lang="de-DE" sz="1200">
                <a:latin typeface="Calibri" charset="0"/>
              </a:rPr>
              <a:pPr eaLnBrk="1" hangingPunct="1">
                <a:buFont typeface="Times New Roman" charset="0"/>
                <a:buNone/>
              </a:pPr>
              <a:t>3</a:t>
            </a:fld>
            <a:endParaRPr lang="de-DE" sz="1200">
              <a:latin typeface="Calibri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14413" y="712788"/>
            <a:ext cx="4829175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348163"/>
            <a:ext cx="5026025" cy="413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Heliosphäre -&gt; was macht die mit den cr teilchen?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Dann stellen wir fest das die sonne einen wichtigen part einnimmt und zwar durch ihr magnetfeld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-aktivität -&gt;sonnefl. -&gt; viele SF -&gt; wenig cr, wenig -&gt; viel cr; viel hängt ab von der polung des magnetfeldes -&gt; a+:flach, a-: spitz erklärung später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Dazu noch Tilt angle (theta der stromschichtdie hin und her wobbelt): aktuell langes minimum aber dafür spinnt der tilt, zudem geht nm countrate sehr hoch (hoffentlich wird</a:t>
            </a:r>
            <a:r>
              <a:rPr lang="ja-JP" altLang="de-DE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de-DE" altLang="ja-JP">
                <a:latin typeface="Arial" charset="0"/>
                <a:ea typeface="ＭＳ Ｐゴシック" charset="0"/>
                <a:cs typeface="Arial" charset="0"/>
              </a:rPr>
              <a:t>s spitz, sonst ist die sonne kaputt ;) )</a:t>
            </a: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463766D-C3EB-0D49-93E0-2C798C718D54}" type="slidenum">
              <a:rPr lang="de-DE" sz="1200">
                <a:latin typeface="Calibri" charset="0"/>
              </a:rPr>
              <a:pPr eaLnBrk="1" hangingPunct="1">
                <a:buFont typeface="Times New Roman" charset="0"/>
                <a:buNone/>
              </a:pPr>
              <a:t>4</a:t>
            </a:fld>
            <a:endParaRPr lang="de-DE" sz="1200">
              <a:latin typeface="Calibri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14413" y="712788"/>
            <a:ext cx="4829175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348163"/>
            <a:ext cx="5026025" cy="413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Heliosphäre -&gt; was macht die mit den cr teilchen?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Dann stellen wir fest das die sonne einen wichtigen part einnimmt und zwar durch ihr magnetfeld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-aktivität -&gt;sonnefl. -&gt; viele SF -&gt; wenig cr, wenig -&gt; viel cr; viel hängt ab von der polung des magnetfeldes -&gt; a+:flach, a-: spitz erklärung später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Dazu noch Tilt angle (theta der stromschichtdie hin und her wobbelt): aktuell langes minimum aber dafür spinnt der tilt, zudem geht nm countrate sehr hoch (hoffentlich wird</a:t>
            </a:r>
            <a:r>
              <a:rPr lang="ja-JP" altLang="de-DE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de-DE" altLang="ja-JP">
                <a:latin typeface="Arial" charset="0"/>
                <a:ea typeface="ＭＳ Ｐゴシック" charset="0"/>
                <a:cs typeface="Arial" charset="0"/>
              </a:rPr>
              <a:t>s spitz, sonst ist die sonne kaputt ;) )</a:t>
            </a: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463766D-C3EB-0D49-93E0-2C798C718D54}" type="slidenum">
              <a:rPr lang="de-DE" sz="1200">
                <a:latin typeface="Calibri" charset="0"/>
              </a:rPr>
              <a:pPr eaLnBrk="1" hangingPunct="1">
                <a:buFont typeface="Times New Roman" charset="0"/>
                <a:buNone/>
              </a:pPr>
              <a:t>5</a:t>
            </a:fld>
            <a:endParaRPr lang="de-DE" sz="1200">
              <a:latin typeface="Calibri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14413" y="712788"/>
            <a:ext cx="4829175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348163"/>
            <a:ext cx="5026025" cy="413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Heliosphäre -&gt; was macht die mit den cr teilchen?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Dann stellen wir fest das die sonne einen wichtigen part einnimmt und zwar durch ihr magnetfeld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-aktivität -&gt;sonnefl. -&gt; viele SF -&gt; wenig cr, wenig -&gt; viel cr; viel hängt ab von der polung des magnetfeldes -&gt; a+:flach, a-: spitz erklärung später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Dazu noch Tilt angle (theta der stromschichtdie hin und her wobbelt): aktuell langes minimum aber dafür spinnt der tilt, zudem geht nm countrate sehr hoch (hoffentlich wird</a:t>
            </a:r>
            <a:r>
              <a:rPr lang="ja-JP" altLang="de-DE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de-DE" altLang="ja-JP">
                <a:latin typeface="Arial" charset="0"/>
                <a:ea typeface="ＭＳ Ｐゴシック" charset="0"/>
                <a:cs typeface="Arial" charset="0"/>
              </a:rPr>
              <a:t>s spitz, sonst ist die sonne kaputt ;) )</a:t>
            </a: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463766D-C3EB-0D49-93E0-2C798C718D54}" type="slidenum">
              <a:rPr lang="de-DE" sz="1200">
                <a:latin typeface="Calibri" charset="0"/>
              </a:rPr>
              <a:pPr eaLnBrk="1" hangingPunct="1">
                <a:buFont typeface="Times New Roman" charset="0"/>
                <a:buNone/>
              </a:pPr>
              <a:t>6</a:t>
            </a:fld>
            <a:endParaRPr lang="de-DE" sz="1200">
              <a:latin typeface="Calibri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14413" y="712788"/>
            <a:ext cx="4829175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348163"/>
            <a:ext cx="5026025" cy="413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Heliosphäre -&gt; was macht die mit den cr teilchen?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Dann stellen wir fest das die sonne einen wichtigen part einnimmt und zwar durch ihr magnetfeld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-aktivität -&gt;sonnefl. -&gt; viele SF -&gt; wenig cr, wenig -&gt; viel cr; viel hängt ab von der polung des magnetfeldes -&gt; a+:flach, a-: spitz erklärung später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Dazu noch Tilt angle (theta der stromschichtdie hin und her wobbelt): aktuell langes minimum aber dafür spinnt der tilt, zudem geht nm countrate sehr hoch (hoffentlich wird</a:t>
            </a:r>
            <a:r>
              <a:rPr lang="ja-JP" altLang="de-DE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de-DE" altLang="ja-JP">
                <a:latin typeface="Arial" charset="0"/>
                <a:ea typeface="ＭＳ Ｐゴシック" charset="0"/>
                <a:cs typeface="Arial" charset="0"/>
              </a:rPr>
              <a:t>s spitz, sonst ist die sonne kaputt ;) )</a:t>
            </a: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463766D-C3EB-0D49-93E0-2C798C718D54}" type="slidenum">
              <a:rPr lang="de-DE" sz="1200">
                <a:latin typeface="Calibri" charset="0"/>
              </a:rPr>
              <a:pPr eaLnBrk="1" hangingPunct="1">
                <a:buFont typeface="Times New Roman" charset="0"/>
                <a:buNone/>
              </a:pPr>
              <a:t>7</a:t>
            </a:fld>
            <a:endParaRPr lang="de-DE" sz="1200">
              <a:latin typeface="Calibri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14413" y="712788"/>
            <a:ext cx="4829175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348163"/>
            <a:ext cx="5026025" cy="413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Heliosphäre -&gt; was macht die mit den cr teilchen?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Dann stellen wir fest das die sonne einen wichtigen part einnimmt und zwar durch ihr magnetfeld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-aktivität -&gt;sonnefl. -&gt; viele SF -&gt; wenig cr, wenig -&gt; viel cr; viel hängt ab von der polung des magnetfeldes -&gt; a+:flach, a-: spitz erklärung später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Dazu noch Tilt angle (theta der stromschichtdie hin und her wobbelt): aktuell langes minimum aber dafür spinnt der tilt, zudem geht nm countrate sehr hoch (hoffentlich wird</a:t>
            </a:r>
            <a:r>
              <a:rPr lang="ja-JP" altLang="de-DE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de-DE" altLang="ja-JP">
                <a:latin typeface="Arial" charset="0"/>
                <a:ea typeface="ＭＳ Ｐゴシック" charset="0"/>
                <a:cs typeface="Arial" charset="0"/>
              </a:rPr>
              <a:t>s spitz, sonst ist die sonne kaputt ;) )</a:t>
            </a: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None/>
            </a:pPr>
            <a:fld id="{E463766D-C3EB-0D49-93E0-2C798C718D54}" type="slidenum">
              <a:rPr lang="de-DE" sz="1200">
                <a:latin typeface="Calibri" charset="0"/>
              </a:rPr>
              <a:pPr eaLnBrk="1" hangingPunct="1">
                <a:buFont typeface="Times New Roman" charset="0"/>
                <a:buNone/>
              </a:pPr>
              <a:t>8</a:t>
            </a:fld>
            <a:endParaRPr lang="de-DE" sz="1200">
              <a:latin typeface="Calibri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014413" y="712788"/>
            <a:ext cx="4829175" cy="3422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5988" y="4348163"/>
            <a:ext cx="5026025" cy="4138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Heliosphäre -&gt; was macht die mit den cr teilchen?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Dann stellen wir fest das die sonne einen wichtigen part einnimmt und zwar durch ihr magnetfeld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-aktivität -&gt;sonnefl. -&gt; viele SF -&gt; wenig cr, wenig -&gt; viel cr; viel hängt ab von der polung des magnetfeldes -&gt; a+:flach, a-: spitz erklärung später</a:t>
            </a:r>
          </a:p>
          <a:p>
            <a:pPr eaLnBrk="1" hangingPunct="1">
              <a:spcBef>
                <a:spcPct val="0"/>
              </a:spcBef>
            </a:pPr>
            <a:r>
              <a:rPr lang="de-DE">
                <a:latin typeface="Arial" charset="0"/>
                <a:ea typeface="ＭＳ Ｐゴシック" charset="0"/>
                <a:cs typeface="Arial" charset="0"/>
              </a:rPr>
              <a:t>Dazu noch Tilt angle (theta der stromschichtdie hin und her wobbelt): aktuell langes minimum aber dafür spinnt der tilt, zudem geht nm countrate sehr hoch (hoffentlich wird</a:t>
            </a:r>
            <a:r>
              <a:rPr lang="ja-JP" altLang="de-DE"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de-DE" altLang="ja-JP">
                <a:latin typeface="Arial" charset="0"/>
                <a:ea typeface="ＭＳ Ｐゴシック" charset="0"/>
                <a:cs typeface="Arial" charset="0"/>
              </a:rPr>
              <a:t>s spitz, sonst ist die sonne kaputt ;) )</a:t>
            </a:r>
            <a:endParaRPr lang="de-DE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1F5113-BA5F-0C4A-953B-870409DCE16C}" type="slidenum">
              <a:rPr lang="en-GB" sz="1200">
                <a:latin typeface="Calibri" charset="0"/>
              </a:rPr>
              <a:pPr eaLnBrk="1" hangingPunct="1"/>
              <a:t>9</a:t>
            </a:fld>
            <a:endParaRPr lang="en-GB" sz="1200">
              <a:latin typeface="Calibr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A954B-F6B7-6843-AC3E-846C49BE866B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2085C-3152-3F4A-B9EB-73AE02CF722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61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ADAB-3AA0-B549-A85F-4D7AC2E68993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872C-2DAF-F749-8917-D31793E4700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8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44C3D-2319-B444-93D2-062892A4E5A8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F8FE2-DF8F-3C46-A43B-D272AE97C08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297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15616" y="2564904"/>
            <a:ext cx="6400800" cy="26887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338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783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48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5902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227687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3140967"/>
            <a:ext cx="4040188" cy="29851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6016" y="227687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3068959"/>
            <a:ext cx="4041775" cy="3057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540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491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502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65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4A2A7-3554-EC40-9675-8E911074C862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323F-F5B9-444C-B24A-AB92716F9BF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738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auf Platzhalter ziehen oder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782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982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15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7532D-F6D3-F544-8E2F-291355329E1B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A1B9D-A353-E247-A4AE-18F72E7FD8B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15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D8EA-1406-A84A-9BA4-01155AFB317C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FA9F-2248-DE4A-AE12-42F98ECA776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290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5C934-FB31-7A47-980A-090B620F616D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1DD5B-5E7C-ED48-B14C-8865EE542FC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14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4DC58-91C8-5645-BC49-43C52981BABD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22093-6293-104E-923F-FCA1FE17BEE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0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6496C-56E3-474F-A927-18A36F893C22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B7AA-D965-7D40-AB98-8C4C2F947D6D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00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61F4-718D-764B-B1B7-CF1A8B9A1BD9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EED42-0C43-4742-93AC-162FE068BCF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13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B7D3F-8093-9740-B42B-0D1D8F3B7C57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F8A6B-6FD3-DD4E-BA4D-7EC27C5636B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8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  <a:endParaRPr lang="en-GB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8A72C4D-7EE3-E64A-B52D-C523FBF11A4C}" type="datetime1">
              <a:rPr lang="de-DE"/>
              <a:pPr>
                <a:defRPr/>
              </a:pPr>
              <a:t>15.03.18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2E7D1AA-2776-7648-A638-3E56820E5F9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67544" y="90872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95536" y="2276872"/>
            <a:ext cx="8291264" cy="384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514E7D-450D-FA47-8835-2C90E42CB080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F50612C-717E-044E-93AC-8D346EB20AC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1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1.gi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8.png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4339" name="Group 6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434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34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-1" y="812800"/>
            <a:ext cx="9144001" cy="2549518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4400" b="1" dirty="0" smtClean="0"/>
              <a:t>Teilchenmessungen </a:t>
            </a:r>
          </a:p>
          <a:p>
            <a:pPr algn="ctr"/>
            <a:r>
              <a:rPr lang="de-DE" sz="4400" b="1" dirty="0"/>
              <a:t>i</a:t>
            </a:r>
            <a:r>
              <a:rPr lang="de-DE" sz="4400" b="1" dirty="0" smtClean="0"/>
              <a:t>m interplanetaren Raum,</a:t>
            </a:r>
          </a:p>
          <a:p>
            <a:pPr algn="ctr"/>
            <a:r>
              <a:rPr lang="de-DE" sz="4400" b="1" dirty="0">
                <a:latin typeface="Calibri" charset="0"/>
              </a:rPr>
              <a:t>i</a:t>
            </a:r>
            <a:r>
              <a:rPr lang="de-DE" sz="4400" b="1" dirty="0" smtClean="0">
                <a:latin typeface="Calibri" charset="0"/>
              </a:rPr>
              <a:t>n der </a:t>
            </a:r>
            <a:r>
              <a:rPr lang="de-DE" sz="4400" b="1" dirty="0" err="1" smtClean="0">
                <a:latin typeface="Calibri" charset="0"/>
              </a:rPr>
              <a:t>Magneto</a:t>
            </a:r>
            <a:r>
              <a:rPr lang="de-DE" sz="4400" b="1" dirty="0" smtClean="0">
                <a:latin typeface="Calibri" charset="0"/>
              </a:rPr>
              <a:t>- und Atmosphäre </a:t>
            </a:r>
            <a:endParaRPr lang="en-US" dirty="0">
              <a:latin typeface="Calibri" charset="0"/>
            </a:endParaRPr>
          </a:p>
        </p:txBody>
      </p:sp>
      <p:sp>
        <p:nvSpPr>
          <p:cNvPr id="14341" name="Text Box 10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641246"/>
            <a:ext cx="8377238" cy="557854"/>
          </a:xfrm>
        </p:spPr>
        <p:txBody>
          <a:bodyPr/>
          <a:lstStyle/>
          <a:p>
            <a:pPr defTabSz="449263" eaLnBrk="1" hangingPunct="1">
              <a:lnSpc>
                <a:spcPct val="80000"/>
              </a:lnSpc>
              <a:spcBef>
                <a:spcPts val="1375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000" dirty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B. </a:t>
            </a:r>
            <a:r>
              <a:rPr lang="en-GB" sz="30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Heber, </a:t>
            </a:r>
            <a:endParaRPr lang="en-GB" sz="3000" dirty="0" smtClean="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defTabSz="449263" eaLnBrk="1" hangingPunct="1">
              <a:lnSpc>
                <a:spcPct val="80000"/>
              </a:lnSpc>
              <a:spcBef>
                <a:spcPts val="1375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0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Christian</a:t>
            </a:r>
            <a:r>
              <a:rPr lang="en-GB" sz="3000" dirty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GB" sz="3000" dirty="0" err="1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Albrechts</a:t>
            </a:r>
            <a:r>
              <a:rPr lang="en-GB" sz="3000" dirty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-Universität </a:t>
            </a:r>
            <a:r>
              <a:rPr lang="en-GB" sz="3000" dirty="0" err="1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zu</a:t>
            </a:r>
            <a:r>
              <a:rPr lang="en-GB" sz="3000" dirty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0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Kiel</a:t>
            </a:r>
          </a:p>
          <a:p>
            <a:pPr defTabSz="449263" eaLnBrk="1" hangingPunct="1">
              <a:lnSpc>
                <a:spcPct val="80000"/>
              </a:lnSpc>
              <a:spcBef>
                <a:spcPts val="1375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000" dirty="0" err="1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Tagung</a:t>
            </a:r>
            <a:r>
              <a:rPr lang="en-GB" sz="30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 der </a:t>
            </a:r>
            <a:r>
              <a:rPr lang="en-GB" sz="3000" dirty="0" err="1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Deutschen</a:t>
            </a:r>
            <a:r>
              <a:rPr lang="en-GB" sz="30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000" dirty="0" err="1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Physikalischen</a:t>
            </a:r>
            <a:r>
              <a:rPr lang="en-GB" sz="30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000" dirty="0" err="1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Gesellschaft</a:t>
            </a:r>
            <a:endParaRPr lang="en-GB" sz="3000" dirty="0" smtClean="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defTabSz="449263" eaLnBrk="1" hangingPunct="1">
              <a:lnSpc>
                <a:spcPct val="80000"/>
              </a:lnSpc>
              <a:spcBef>
                <a:spcPts val="1375"/>
              </a:spcBef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0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Würzburg, 21.03.2018</a:t>
            </a:r>
            <a:endParaRPr lang="en-GB" sz="3000" dirty="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304800" y="44450"/>
            <a:ext cx="63246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SzPct val="100000"/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pic>
        <p:nvPicPr>
          <p:cNvPr id="14343" name="Freihand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754813"/>
            <a:ext cx="19050" cy="2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Freihand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497263"/>
            <a:ext cx="190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587D8C-0116-AC4F-BE1D-E84D35187FB8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20484" name="Gruppieren 6"/>
          <p:cNvGrpSpPr>
            <a:grpSpLocks/>
          </p:cNvGrpSpPr>
          <p:nvPr/>
        </p:nvGrpSpPr>
        <p:grpSpPr bwMode="auto">
          <a:xfrm>
            <a:off x="0" y="0"/>
            <a:ext cx="9144000" cy="1463675"/>
            <a:chOff x="0" y="0"/>
            <a:chExt cx="9144002" cy="1463675"/>
          </a:xfrm>
        </p:grpSpPr>
        <p:sp>
          <p:nvSpPr>
            <p:cNvPr id="2050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0504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2" cy="698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 smtClean="0">
                  <a:latin typeface="Calibri" charset="0"/>
                </a:rPr>
                <a:t>Einfluss des Erdmagnetfeldes</a:t>
              </a:r>
              <a:endParaRPr lang="de-DE" sz="4000" b="1" dirty="0">
                <a:latin typeface="Calibri" charset="0"/>
              </a:endParaRPr>
            </a:p>
          </p:txBody>
        </p:sp>
        <p:sp>
          <p:nvSpPr>
            <p:cNvPr id="20505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20506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20507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20508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0509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" name="Bild 1" descr="201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9" y="1309151"/>
            <a:ext cx="7882968" cy="56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7617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587D8C-0116-AC4F-BE1D-E84D35187FB8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20484" name="Gruppieren 6"/>
          <p:cNvGrpSpPr>
            <a:grpSpLocks/>
          </p:cNvGrpSpPr>
          <p:nvPr/>
        </p:nvGrpSpPr>
        <p:grpSpPr bwMode="auto">
          <a:xfrm>
            <a:off x="0" y="0"/>
            <a:ext cx="9144000" cy="1463675"/>
            <a:chOff x="0" y="0"/>
            <a:chExt cx="9144002" cy="1463675"/>
          </a:xfrm>
        </p:grpSpPr>
        <p:sp>
          <p:nvSpPr>
            <p:cNvPr id="2050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0504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2" cy="698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 smtClean="0">
                  <a:latin typeface="Calibri" charset="0"/>
                </a:rPr>
                <a:t>Einfluss des Erdmagnetfeldes</a:t>
              </a:r>
              <a:endParaRPr lang="de-DE" sz="4000" b="1" dirty="0">
                <a:latin typeface="Calibri" charset="0"/>
              </a:endParaRPr>
            </a:p>
          </p:txBody>
        </p:sp>
        <p:sp>
          <p:nvSpPr>
            <p:cNvPr id="20505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20506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20507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20508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0509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3" name="Bild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675"/>
            <a:ext cx="7383462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Bild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42" y="2134578"/>
            <a:ext cx="4099033" cy="27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7200" y="6125517"/>
            <a:ext cx="35709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Position der </a:t>
            </a:r>
            <a:r>
              <a:rPr lang="en-US" sz="2400" b="1" dirty="0" err="1" smtClean="0"/>
              <a:t>Polarstern</a:t>
            </a:r>
            <a:endParaRPr lang="en-US" sz="2400" b="1" dirty="0"/>
          </a:p>
        </p:txBody>
      </p:sp>
      <p:sp>
        <p:nvSpPr>
          <p:cNvPr id="7" name="Textfeld 6"/>
          <p:cNvSpPr txBox="1"/>
          <p:nvPr/>
        </p:nvSpPr>
        <p:spPr>
          <a:xfrm flipH="1">
            <a:off x="3132667" y="2353733"/>
            <a:ext cx="37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 flipH="1">
            <a:off x="3505199" y="3845467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62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1DFA43-E702-0E4F-9057-DBA72CF5002A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68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6868" name="Gruppieren 6"/>
          <p:cNvGrpSpPr>
            <a:grpSpLocks/>
          </p:cNvGrpSpPr>
          <p:nvPr/>
        </p:nvGrpSpPr>
        <p:grpSpPr bwMode="auto">
          <a:xfrm>
            <a:off x="0" y="0"/>
            <a:ext cx="9144000" cy="1992313"/>
            <a:chOff x="0" y="0"/>
            <a:chExt cx="9144002" cy="1992313"/>
          </a:xfrm>
        </p:grpSpPr>
        <p:sp>
          <p:nvSpPr>
            <p:cNvPr id="3687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36874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122713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>
                  <a:latin typeface="Calibri" charset="0"/>
                </a:rPr>
                <a:t>Einfluss des Erdmagnetfeldes</a:t>
              </a:r>
            </a:p>
          </p:txBody>
        </p:sp>
        <p:sp>
          <p:nvSpPr>
            <p:cNvPr id="36875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6876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36877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6878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6879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6869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992313"/>
            <a:ext cx="7419975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Bild 4" descr="bremen-kapstad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49513"/>
            <a:ext cx="4370388" cy="303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flipH="1" flipV="1">
            <a:off x="1125538" y="2921000"/>
            <a:ext cx="4371975" cy="363538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2957513" y="3919538"/>
            <a:ext cx="2330450" cy="703262"/>
          </a:xfrm>
          <a:prstGeom prst="straightConnector1">
            <a:avLst/>
          </a:prstGeom>
          <a:ln w="762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54FC3A-FB2F-9D44-A2E1-6C16C8F133B4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89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8917" name="Gruppieren 6"/>
          <p:cNvGrpSpPr>
            <a:grpSpLocks/>
          </p:cNvGrpSpPr>
          <p:nvPr/>
        </p:nvGrpSpPr>
        <p:grpSpPr bwMode="auto">
          <a:xfrm>
            <a:off x="0" y="0"/>
            <a:ext cx="9144000" cy="1992313"/>
            <a:chOff x="0" y="0"/>
            <a:chExt cx="9144002" cy="1992313"/>
          </a:xfrm>
        </p:grpSpPr>
        <p:sp>
          <p:nvSpPr>
            <p:cNvPr id="38921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38922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122713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>
                  <a:latin typeface="Calibri" charset="0"/>
                </a:rPr>
                <a:t>Einfluss des </a:t>
              </a:r>
              <a:r>
                <a:rPr lang="de-DE" sz="4000" b="1" dirty="0" smtClean="0">
                  <a:latin typeface="Calibri" charset="0"/>
                </a:rPr>
                <a:t>Erdmagnetfeldes in Flughöhen</a:t>
              </a:r>
              <a:endParaRPr lang="de-DE" sz="4000" b="1" dirty="0">
                <a:latin typeface="Calibri" charset="0"/>
              </a:endParaRPr>
            </a:p>
          </p:txBody>
        </p:sp>
        <p:sp>
          <p:nvSpPr>
            <p:cNvPr id="38923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8924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38925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8926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8927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391" y="2100263"/>
            <a:ext cx="7419975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1" descr="figure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09" y="1992313"/>
            <a:ext cx="6118703" cy="4589027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 flipV="1">
            <a:off x="6976498" y="4196243"/>
            <a:ext cx="0" cy="134353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5803225" y="5613391"/>
            <a:ext cx="2493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Flughöhenwechsel</a:t>
            </a:r>
            <a:endParaRPr lang="en-US" sz="2000" b="1" dirty="0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7625904" y="3943743"/>
            <a:ext cx="0" cy="159603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087585" y="6396674"/>
            <a:ext cx="6113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Studierende</a:t>
            </a:r>
            <a:r>
              <a:rPr lang="en-US" b="1" dirty="0" smtClean="0">
                <a:solidFill>
                  <a:srgbClr val="FF0000"/>
                </a:solidFill>
              </a:rPr>
              <a:t>- und </a:t>
            </a:r>
            <a:r>
              <a:rPr lang="en-US" b="1" dirty="0" err="1" smtClean="0">
                <a:solidFill>
                  <a:srgbClr val="FF0000"/>
                </a:solidFill>
              </a:rPr>
              <a:t>Schülerprojekte</a:t>
            </a:r>
            <a:r>
              <a:rPr lang="en-US" b="1" dirty="0" smtClean="0">
                <a:solidFill>
                  <a:srgbClr val="FF0000"/>
                </a:solidFill>
              </a:rPr>
              <a:t> in </a:t>
            </a:r>
            <a:r>
              <a:rPr lang="en-US" b="1" dirty="0" err="1" smtClean="0">
                <a:solidFill>
                  <a:srgbClr val="FF0000"/>
                </a:solidFill>
              </a:rPr>
              <a:t>Vorbereitung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406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E:\Dokumente und Einstellungen\user_wdr1\Science\Perpdiff09\PLOTS09\animation2\pmu40ra03-pe-pa001rd-c1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250" y="2373826"/>
            <a:ext cx="5023164" cy="389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Line 6"/>
          <p:cNvSpPr>
            <a:spLocks noChangeShapeType="1"/>
          </p:cNvSpPr>
          <p:nvPr/>
        </p:nvSpPr>
        <p:spPr bwMode="auto">
          <a:xfrm rot="10800000" flipH="1">
            <a:off x="3493665" y="4286056"/>
            <a:ext cx="3059535" cy="1487910"/>
          </a:xfrm>
          <a:prstGeom prst="line">
            <a:avLst/>
          </a:prstGeom>
          <a:noFill/>
          <a:ln w="38100" cap="flat">
            <a:solidFill>
              <a:schemeClr val="tx1">
                <a:alpha val="73999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3486968" y="2683373"/>
            <a:ext cx="3066232" cy="1566044"/>
          </a:xfrm>
          <a:prstGeom prst="line">
            <a:avLst/>
          </a:prstGeom>
          <a:noFill/>
          <a:ln w="38100" cap="flat">
            <a:solidFill>
              <a:schemeClr val="tx1">
                <a:alpha val="73999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7259837" y="4527351"/>
            <a:ext cx="1857375" cy="464344"/>
            <a:chOff x="0" y="0"/>
            <a:chExt cx="1664" cy="416"/>
          </a:xfrm>
        </p:grpSpPr>
        <p:sp>
          <p:nvSpPr>
            <p:cNvPr id="26633" name="Rectangle 9"/>
            <p:cNvSpPr>
              <a:spLocks/>
            </p:cNvSpPr>
            <p:nvPr/>
          </p:nvSpPr>
          <p:spPr bwMode="auto">
            <a:xfrm>
              <a:off x="24" y="24"/>
              <a:ext cx="16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700">
                  <a:solidFill>
                    <a:prstClr val="black"/>
                  </a:solidFill>
                  <a:latin typeface="Calibri"/>
                  <a:cs typeface="Palatino" charset="0"/>
                </a:rPr>
                <a:t>Dröge et al., 2010</a:t>
              </a:r>
            </a:p>
          </p:txBody>
        </p:sp>
        <p:pic>
          <p:nvPicPr>
            <p:cNvPr id="26634" name="Picture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41" name="Group 17"/>
          <p:cNvGrpSpPr>
            <a:grpSpLocks/>
          </p:cNvGrpSpPr>
          <p:nvPr/>
        </p:nvGrpSpPr>
        <p:grpSpPr bwMode="auto">
          <a:xfrm>
            <a:off x="437559" y="5927725"/>
            <a:ext cx="2268141" cy="428625"/>
            <a:chOff x="0" y="0"/>
            <a:chExt cx="2032" cy="384"/>
          </a:xfrm>
        </p:grpSpPr>
        <p:sp>
          <p:nvSpPr>
            <p:cNvPr id="26639" name="Rectangle 15"/>
            <p:cNvSpPr>
              <a:spLocks/>
            </p:cNvSpPr>
            <p:nvPr/>
          </p:nvSpPr>
          <p:spPr bwMode="auto">
            <a:xfrm>
              <a:off x="16" y="16"/>
              <a:ext cx="200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700">
                  <a:solidFill>
                    <a:prstClr val="black"/>
                  </a:solidFill>
                  <a:latin typeface="Calibri"/>
                  <a:cs typeface="Palatino" charset="0"/>
                </a:rPr>
                <a:t>STEREO/EUVI 195 Å</a:t>
              </a:r>
            </a:p>
          </p:txBody>
        </p:sp>
        <p:pic>
          <p:nvPicPr>
            <p:cNvPr id="26640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3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9" y="2704581"/>
            <a:ext cx="3089672" cy="30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EE78-421B-6247-8439-D59EC658CFE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15.03.18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ADCA0-F7B5-1244-8015-36DF24AE07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764" y="985520"/>
            <a:ext cx="9250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de-DE" sz="4000" b="1" dirty="0">
                <a:solidFill>
                  <a:prstClr val="black"/>
                </a:solidFill>
                <a:latin typeface="Calibri" charset="0"/>
              </a:rPr>
              <a:t>Beispiel: Solar </a:t>
            </a:r>
            <a:r>
              <a:rPr lang="de-DE" sz="4000" b="1" dirty="0" err="1">
                <a:solidFill>
                  <a:prstClr val="black"/>
                </a:solidFill>
                <a:latin typeface="Calibri" charset="0"/>
              </a:rPr>
              <a:t>Energetic</a:t>
            </a:r>
            <a:r>
              <a:rPr lang="de-DE" sz="4000" b="1" dirty="0">
                <a:solidFill>
                  <a:prstClr val="black"/>
                </a:solidFill>
                <a:latin typeface="Calibri" charset="0"/>
              </a:rPr>
              <a:t> </a:t>
            </a:r>
            <a:r>
              <a:rPr lang="de-DE" sz="4000" b="1" dirty="0" err="1">
                <a:solidFill>
                  <a:prstClr val="black"/>
                </a:solidFill>
                <a:latin typeface="Calibri" charset="0"/>
              </a:rPr>
              <a:t>Particle</a:t>
            </a:r>
            <a:r>
              <a:rPr lang="de-DE" sz="4000" b="1" dirty="0">
                <a:solidFill>
                  <a:prstClr val="black"/>
                </a:solidFill>
                <a:latin typeface="Calibri" charset="0"/>
              </a:rPr>
              <a:t> Ereignisse</a:t>
            </a:r>
          </a:p>
        </p:txBody>
      </p:sp>
      <p:pic>
        <p:nvPicPr>
          <p:cNvPr id="7" name="2013_05_12_18_40_57_2013_05_13_06_35_57_EUVI-B_195-hq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16" y="2595773"/>
            <a:ext cx="3029767" cy="325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54FC3A-FB2F-9D44-A2E1-6C16C8F133B4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89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8917" name="Gruppieren 6"/>
          <p:cNvGrpSpPr>
            <a:grpSpLocks/>
          </p:cNvGrpSpPr>
          <p:nvPr/>
        </p:nvGrpSpPr>
        <p:grpSpPr bwMode="auto">
          <a:xfrm>
            <a:off x="0" y="0"/>
            <a:ext cx="9144000" cy="1992313"/>
            <a:chOff x="0" y="0"/>
            <a:chExt cx="9144002" cy="1992313"/>
          </a:xfrm>
        </p:grpSpPr>
        <p:sp>
          <p:nvSpPr>
            <p:cNvPr id="38921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38922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122713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 smtClean="0">
                  <a:latin typeface="Calibri" charset="0"/>
                </a:rPr>
                <a:t>Beispiel: Solar </a:t>
              </a:r>
              <a:r>
                <a:rPr lang="de-DE" sz="4000" b="1" dirty="0" err="1" smtClean="0">
                  <a:latin typeface="Calibri" charset="0"/>
                </a:rPr>
                <a:t>Energetic</a:t>
              </a:r>
              <a:r>
                <a:rPr lang="de-DE" sz="4000" b="1" dirty="0" smtClean="0">
                  <a:latin typeface="Calibri" charset="0"/>
                </a:rPr>
                <a:t> </a:t>
              </a:r>
              <a:r>
                <a:rPr lang="de-DE" sz="4000" b="1" dirty="0" err="1" smtClean="0">
                  <a:latin typeface="Calibri" charset="0"/>
                </a:rPr>
                <a:t>Particle</a:t>
              </a:r>
              <a:r>
                <a:rPr lang="de-DE" sz="4000" b="1" dirty="0" smtClean="0">
                  <a:latin typeface="Calibri" charset="0"/>
                </a:rPr>
                <a:t> Ereignisse</a:t>
              </a:r>
              <a:endParaRPr lang="de-DE" sz="4000" b="1" dirty="0">
                <a:latin typeface="Calibri" charset="0"/>
              </a:endParaRPr>
            </a:p>
          </p:txBody>
        </p:sp>
        <p:sp>
          <p:nvSpPr>
            <p:cNvPr id="38923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8924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38925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8926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8927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Textfeld 2"/>
          <p:cNvSpPr txBox="1"/>
          <p:nvPr/>
        </p:nvSpPr>
        <p:spPr>
          <a:xfrm>
            <a:off x="5900145" y="375453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Protonen</a:t>
            </a:r>
            <a:r>
              <a:rPr lang="en-US" dirty="0" smtClean="0"/>
              <a:t> &gt; 50 MeV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5888260" y="4501041"/>
            <a:ext cx="235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Protonen</a:t>
            </a:r>
            <a:r>
              <a:rPr lang="en-US" dirty="0" smtClean="0"/>
              <a:t> und Helium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5985288" y="5375142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Elektronen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045249"/>
            <a:ext cx="4865687" cy="4865687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872674" y="2379351"/>
            <a:ext cx="2738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Solare</a:t>
            </a:r>
            <a:r>
              <a:rPr lang="en-US" dirty="0" smtClean="0"/>
              <a:t> </a:t>
            </a:r>
            <a:r>
              <a:rPr lang="en-US" dirty="0" err="1" smtClean="0"/>
              <a:t>Röntgenstrahlung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5569779" y="6171684"/>
            <a:ext cx="223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Server.sepserver.eu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940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313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latin typeface="Calibri" charset="0"/>
              </a:rPr>
              <a:t>Messung</a:t>
            </a:r>
            <a:r>
              <a:rPr lang="en-US" sz="3600" b="1" dirty="0" smtClean="0">
                <a:latin typeface="Calibri" charset="0"/>
              </a:rPr>
              <a:t> von </a:t>
            </a:r>
            <a:r>
              <a:rPr lang="en-US" sz="3600" b="1" dirty="0" err="1" smtClean="0">
                <a:latin typeface="Calibri" charset="0"/>
              </a:rPr>
              <a:t>Heliumisotopen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111125"/>
            <a:ext cx="46958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8" name="Bild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787649"/>
            <a:ext cx="1066800" cy="1061466"/>
          </a:xfrm>
          <a:prstGeom prst="rect">
            <a:avLst/>
          </a:prstGeom>
        </p:spPr>
      </p:pic>
      <p:pic>
        <p:nvPicPr>
          <p:cNvPr id="22" name="Bild 21"/>
          <p:cNvPicPr/>
          <p:nvPr/>
        </p:nvPicPr>
        <p:blipFill>
          <a:blip r:embed="rId6"/>
          <a:stretch>
            <a:fillRect/>
          </a:stretch>
        </p:blipFill>
        <p:spPr>
          <a:xfrm>
            <a:off x="536942" y="2198383"/>
            <a:ext cx="3573335" cy="4410422"/>
          </a:xfrm>
          <a:prstGeom prst="rect">
            <a:avLst/>
          </a:prstGeom>
          <a:ln>
            <a:noFill/>
          </a:ln>
        </p:spPr>
      </p:pic>
      <p:pic>
        <p:nvPicPr>
          <p:cNvPr id="2" name="Bild 1" descr="emea_histo_thesis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16" y="2316609"/>
            <a:ext cx="4569952" cy="228497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47668" y="5052185"/>
            <a:ext cx="429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SOHO/EPHIN </a:t>
            </a:r>
            <a:r>
              <a:rPr lang="en-US" dirty="0" err="1" smtClean="0"/>
              <a:t>Daten</a:t>
            </a:r>
            <a:r>
              <a:rPr lang="en-US" dirty="0" smtClean="0"/>
              <a:t> </a:t>
            </a:r>
            <a:r>
              <a:rPr lang="en-US" dirty="0" err="1" smtClean="0"/>
              <a:t>können</a:t>
            </a:r>
            <a:r>
              <a:rPr lang="en-US" dirty="0" smtClean="0"/>
              <a:t> </a:t>
            </a:r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Bestimmung</a:t>
            </a:r>
            <a:r>
              <a:rPr lang="en-US" dirty="0" smtClean="0"/>
              <a:t> des </a:t>
            </a:r>
            <a:r>
              <a:rPr lang="en-US" baseline="30000" dirty="0" smtClean="0"/>
              <a:t>3</a:t>
            </a:r>
            <a:r>
              <a:rPr lang="en-US" dirty="0" smtClean="0"/>
              <a:t>Helium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baseline="30000" dirty="0" smtClean="0"/>
              <a:t>4</a:t>
            </a:r>
            <a:r>
              <a:rPr lang="en-US" dirty="0" smtClean="0"/>
              <a:t>Helium-Verhältnisses </a:t>
            </a:r>
            <a:r>
              <a:rPr lang="en-US" dirty="0" err="1" smtClean="0"/>
              <a:t>genutzt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>
            <a:off x="4604509" y="6024952"/>
            <a:ext cx="450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Studierende</a:t>
            </a:r>
            <a:r>
              <a:rPr lang="en-US" b="1" dirty="0" smtClean="0">
                <a:solidFill>
                  <a:srgbClr val="FF0000"/>
                </a:solidFill>
              </a:rPr>
              <a:t>- und </a:t>
            </a:r>
            <a:r>
              <a:rPr lang="en-US" b="1" dirty="0" err="1" smtClean="0">
                <a:solidFill>
                  <a:srgbClr val="FF0000"/>
                </a:solidFill>
              </a:rPr>
              <a:t>Schülerprojekte</a:t>
            </a:r>
            <a:r>
              <a:rPr lang="en-US" b="1" dirty="0" smtClean="0">
                <a:solidFill>
                  <a:srgbClr val="FF0000"/>
                </a:solidFill>
              </a:rPr>
              <a:t> in </a:t>
            </a:r>
            <a:r>
              <a:rPr lang="en-US" b="1" dirty="0" err="1" smtClean="0">
                <a:solidFill>
                  <a:srgbClr val="FF0000"/>
                </a:solidFill>
              </a:rPr>
              <a:t>Vorbereitung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948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74E099-E418-6D4F-8707-337663EB95F5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50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45060" name="Gruppieren 6"/>
          <p:cNvGrpSpPr>
            <a:grpSpLocks/>
          </p:cNvGrpSpPr>
          <p:nvPr/>
        </p:nvGrpSpPr>
        <p:grpSpPr bwMode="auto">
          <a:xfrm>
            <a:off x="0" y="0"/>
            <a:ext cx="9144000" cy="1591733"/>
            <a:chOff x="0" y="0"/>
            <a:chExt cx="9144002" cy="1591733"/>
          </a:xfrm>
        </p:grpSpPr>
        <p:sp>
          <p:nvSpPr>
            <p:cNvPr id="4506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45065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82655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 smtClean="0">
                  <a:latin typeface="Calibri" charset="0"/>
                </a:rPr>
                <a:t>Zusammenfassung und Ausblick</a:t>
              </a:r>
              <a:endParaRPr lang="de-DE" sz="4000" b="1" dirty="0">
                <a:latin typeface="Calibri" charset="0"/>
              </a:endParaRPr>
            </a:p>
          </p:txBody>
        </p:sp>
        <p:sp>
          <p:nvSpPr>
            <p:cNvPr id="45066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45067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45068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45069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45070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062" name="Textfeld 20"/>
          <p:cNvSpPr txBox="1">
            <a:spLocks noChangeArrowheads="1"/>
          </p:cNvSpPr>
          <p:nvPr/>
        </p:nvSpPr>
        <p:spPr bwMode="auto">
          <a:xfrm>
            <a:off x="141288" y="1681488"/>
            <a:ext cx="8694384" cy="48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Daten</a:t>
            </a:r>
            <a:r>
              <a:rPr lang="en-US" sz="2800" dirty="0" smtClean="0">
                <a:solidFill>
                  <a:srgbClr val="000000"/>
                </a:solidFill>
              </a:rPr>
              <a:t> von </a:t>
            </a:r>
            <a:r>
              <a:rPr lang="en-US" sz="2800" dirty="0" err="1" smtClean="0">
                <a:solidFill>
                  <a:srgbClr val="000000"/>
                </a:solidFill>
              </a:rPr>
              <a:t>einzelnen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Neutronenmonitoren</a:t>
            </a:r>
            <a:r>
              <a:rPr lang="en-US" sz="2800" dirty="0" smtClean="0">
                <a:solidFill>
                  <a:srgbClr val="000000"/>
                </a:solidFill>
              </a:rPr>
              <a:t> von </a:t>
            </a:r>
            <a:r>
              <a:rPr lang="en-US" sz="2800" dirty="0" err="1" smtClean="0">
                <a:solidFill>
                  <a:srgbClr val="000000"/>
                </a:solidFill>
              </a:rPr>
              <a:t>nmdb.eu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können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genutzt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werden</a:t>
            </a:r>
            <a:r>
              <a:rPr lang="en-US" sz="2800" dirty="0" smtClean="0">
                <a:solidFill>
                  <a:srgbClr val="000000"/>
                </a:solidFill>
              </a:rPr>
              <a:t>, um die </a:t>
            </a:r>
            <a:r>
              <a:rPr lang="en-US" sz="2800" dirty="0" err="1" smtClean="0">
                <a:solidFill>
                  <a:srgbClr val="000000"/>
                </a:solidFill>
              </a:rPr>
              <a:t>Druckabhängigkeit</a:t>
            </a:r>
            <a:r>
              <a:rPr lang="en-US" sz="2800" dirty="0" smtClean="0">
                <a:solidFill>
                  <a:srgbClr val="000000"/>
                </a:solidFill>
              </a:rPr>
              <a:t> der </a:t>
            </a:r>
            <a:r>
              <a:rPr lang="en-US" sz="2800" dirty="0" err="1" smtClean="0">
                <a:solidFill>
                  <a:srgbClr val="000000"/>
                </a:solidFill>
              </a:rPr>
              <a:t>Zählraten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zu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bestimmen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Die </a:t>
            </a:r>
            <a:r>
              <a:rPr lang="en-US" sz="2800" dirty="0" err="1" smtClean="0">
                <a:solidFill>
                  <a:srgbClr val="000000"/>
                </a:solidFill>
              </a:rPr>
              <a:t>Messungen</a:t>
            </a:r>
            <a:r>
              <a:rPr lang="en-US" sz="2800" dirty="0" smtClean="0">
                <a:solidFill>
                  <a:srgbClr val="000000"/>
                </a:solidFill>
              </a:rPr>
              <a:t> von der </a:t>
            </a:r>
            <a:r>
              <a:rPr lang="en-US" sz="2800" dirty="0" err="1" smtClean="0">
                <a:solidFill>
                  <a:srgbClr val="000000"/>
                </a:solidFill>
              </a:rPr>
              <a:t>Polarstern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erlauben</a:t>
            </a:r>
            <a:r>
              <a:rPr lang="en-US" sz="2800" dirty="0" smtClean="0">
                <a:solidFill>
                  <a:srgbClr val="000000"/>
                </a:solidFill>
              </a:rPr>
              <a:t> die </a:t>
            </a:r>
            <a:r>
              <a:rPr lang="en-US" sz="2800" dirty="0" err="1" smtClean="0">
                <a:solidFill>
                  <a:srgbClr val="000000"/>
                </a:solidFill>
              </a:rPr>
              <a:t>Untersuchung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mit</a:t>
            </a:r>
            <a:r>
              <a:rPr lang="en-US" sz="2800" dirty="0" smtClean="0">
                <a:solidFill>
                  <a:srgbClr val="000000"/>
                </a:solidFill>
              </a:rPr>
              <a:t> der </a:t>
            </a:r>
            <a:r>
              <a:rPr lang="en-US" sz="2800" dirty="0" err="1" smtClean="0">
                <a:solidFill>
                  <a:srgbClr val="000000"/>
                </a:solidFill>
              </a:rPr>
              <a:t>geomagnetischen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Breite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Messungen</a:t>
            </a:r>
            <a:r>
              <a:rPr lang="en-US" sz="2800" dirty="0" smtClean="0">
                <a:solidFill>
                  <a:srgbClr val="000000"/>
                </a:solidFill>
              </a:rPr>
              <a:t> in </a:t>
            </a:r>
            <a:r>
              <a:rPr lang="en-US" sz="2800" dirty="0" err="1" smtClean="0">
                <a:solidFill>
                  <a:srgbClr val="000000"/>
                </a:solidFill>
              </a:rPr>
              <a:t>Flugzeugen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können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ebenso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genutzt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werden</a:t>
            </a:r>
            <a:r>
              <a:rPr lang="en-US" sz="2800" dirty="0" smtClean="0">
                <a:solidFill>
                  <a:srgbClr val="000000"/>
                </a:solidFill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</a:rPr>
              <a:t>Achtung</a:t>
            </a:r>
            <a:r>
              <a:rPr lang="en-US" sz="2800" dirty="0" smtClean="0">
                <a:solidFill>
                  <a:srgbClr val="000000"/>
                </a:solidFill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</a:rPr>
              <a:t>meistens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eine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zusätzliche</a:t>
            </a:r>
            <a:r>
              <a:rPr lang="en-US" sz="2800" dirty="0" smtClean="0">
                <a:solidFill>
                  <a:srgbClr val="000000"/>
                </a:solidFill>
              </a:rPr>
              <a:t> Variation </a:t>
            </a:r>
            <a:r>
              <a:rPr lang="en-US" sz="2800" dirty="0" err="1" smtClean="0">
                <a:solidFill>
                  <a:srgbClr val="000000"/>
                </a:solidFill>
              </a:rPr>
              <a:t>mit</a:t>
            </a:r>
            <a:r>
              <a:rPr lang="en-US" sz="2800" dirty="0" smtClean="0">
                <a:solidFill>
                  <a:srgbClr val="000000"/>
                </a:solidFill>
              </a:rPr>
              <a:t> der </a:t>
            </a:r>
            <a:r>
              <a:rPr lang="en-US" sz="2800" dirty="0" err="1" smtClean="0">
                <a:solidFill>
                  <a:srgbClr val="000000"/>
                </a:solidFill>
              </a:rPr>
              <a:t>Höhe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Ballonmessungen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zeigen</a:t>
            </a:r>
            <a:r>
              <a:rPr lang="en-US" sz="2800" dirty="0" smtClean="0">
                <a:solidFill>
                  <a:srgbClr val="000000"/>
                </a:solidFill>
              </a:rPr>
              <a:t> das </a:t>
            </a:r>
            <a:r>
              <a:rPr lang="en-US" sz="2800" dirty="0" err="1" smtClean="0">
                <a:solidFill>
                  <a:srgbClr val="000000"/>
                </a:solidFill>
              </a:rPr>
              <a:t>Pfotzermaximum</a:t>
            </a:r>
            <a:endParaRPr lang="en-US" sz="2800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800" dirty="0" err="1" smtClean="0">
                <a:solidFill>
                  <a:srgbClr val="000000"/>
                </a:solidFill>
              </a:rPr>
              <a:t>Daten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im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interplanetaren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Raum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erlauben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unter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anderem</a:t>
            </a:r>
            <a:r>
              <a:rPr lang="en-US" sz="2800" dirty="0" smtClean="0">
                <a:solidFill>
                  <a:srgbClr val="000000"/>
                </a:solidFill>
              </a:rPr>
              <a:t> die </a:t>
            </a:r>
            <a:r>
              <a:rPr lang="en-US" sz="2800" dirty="0" err="1" smtClean="0">
                <a:solidFill>
                  <a:srgbClr val="000000"/>
                </a:solidFill>
              </a:rPr>
              <a:t>Untersuchungen</a:t>
            </a:r>
            <a:r>
              <a:rPr lang="en-US" sz="2800" dirty="0" smtClean="0">
                <a:solidFill>
                  <a:srgbClr val="000000"/>
                </a:solidFill>
              </a:rPr>
              <a:t> von SEP </a:t>
            </a:r>
            <a:r>
              <a:rPr lang="en-US" sz="2800" dirty="0" err="1" smtClean="0">
                <a:solidFill>
                  <a:srgbClr val="000000"/>
                </a:solidFill>
              </a:rPr>
              <a:t>Ereignissen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4AE55A-966F-AB4A-8A33-092A08012963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4820" name="Gruppieren 6"/>
          <p:cNvGrpSpPr>
            <a:grpSpLocks/>
          </p:cNvGrpSpPr>
          <p:nvPr/>
        </p:nvGrpSpPr>
        <p:grpSpPr bwMode="auto">
          <a:xfrm>
            <a:off x="0" y="0"/>
            <a:ext cx="9144000" cy="1992313"/>
            <a:chOff x="0" y="0"/>
            <a:chExt cx="9144002" cy="1992313"/>
          </a:xfrm>
        </p:grpSpPr>
        <p:sp>
          <p:nvSpPr>
            <p:cNvPr id="34828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34829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122713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 smtClean="0">
                  <a:latin typeface="Calibri" charset="0"/>
                </a:rPr>
                <a:t>Druckabhängigkeit </a:t>
              </a:r>
              <a:endParaRPr lang="de-DE" sz="4000" b="1" dirty="0">
                <a:latin typeface="Calibri" charset="0"/>
              </a:endParaRPr>
            </a:p>
            <a:p>
              <a:pPr algn="ctr"/>
              <a:r>
                <a:rPr lang="de-DE" sz="4000" b="1" dirty="0" smtClean="0">
                  <a:latin typeface="Calibri" charset="0"/>
                </a:rPr>
                <a:t>Mini-Neutronen-Monitors</a:t>
              </a:r>
              <a:endParaRPr lang="de-DE" sz="4000" b="1" dirty="0">
                <a:latin typeface="Calibri" charset="0"/>
              </a:endParaRPr>
            </a:p>
          </p:txBody>
        </p:sp>
        <p:sp>
          <p:nvSpPr>
            <p:cNvPr id="34830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4831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34832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4833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4834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4821" name="Textfeld 16"/>
          <p:cNvSpPr txBox="1">
            <a:spLocks noChangeArrowheads="1"/>
          </p:cNvSpPr>
          <p:nvPr/>
        </p:nvSpPr>
        <p:spPr bwMode="auto">
          <a:xfrm>
            <a:off x="1464735" y="5771574"/>
            <a:ext cx="253153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</a:rPr>
              <a:t>Pressure corrected count rates</a:t>
            </a:r>
          </a:p>
        </p:txBody>
      </p:sp>
      <p:sp>
        <p:nvSpPr>
          <p:cNvPr id="34822" name="Textfeld 18"/>
          <p:cNvSpPr txBox="1">
            <a:spLocks noChangeArrowheads="1"/>
          </p:cNvSpPr>
          <p:nvPr/>
        </p:nvSpPr>
        <p:spPr bwMode="auto">
          <a:xfrm>
            <a:off x="1667406" y="4739858"/>
            <a:ext cx="25061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000000"/>
                </a:solidFill>
              </a:rPr>
              <a:t>Raw </a:t>
            </a:r>
            <a:r>
              <a:rPr lang="en-US" sz="1600" b="1" dirty="0">
                <a:solidFill>
                  <a:srgbClr val="000000"/>
                </a:solidFill>
              </a:rPr>
              <a:t>count rates</a:t>
            </a:r>
          </a:p>
        </p:txBody>
      </p:sp>
      <p:sp>
        <p:nvSpPr>
          <p:cNvPr id="34823" name="Textfeld 19"/>
          <p:cNvSpPr txBox="1">
            <a:spLocks noChangeArrowheads="1"/>
          </p:cNvSpPr>
          <p:nvPr/>
        </p:nvSpPr>
        <p:spPr bwMode="auto">
          <a:xfrm>
            <a:off x="3551238" y="5125243"/>
            <a:ext cx="1582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008000"/>
                </a:solidFill>
              </a:rPr>
              <a:t>Apatity</a:t>
            </a:r>
            <a:r>
              <a:rPr lang="en-US" sz="1800" b="1" dirty="0">
                <a:solidFill>
                  <a:srgbClr val="008000"/>
                </a:solidFill>
              </a:rPr>
              <a:t> count rates</a:t>
            </a:r>
          </a:p>
        </p:txBody>
      </p:sp>
      <p:pic>
        <p:nvPicPr>
          <p:cNvPr id="34825" name="Bild 2" descr="cormission-al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041525"/>
            <a:ext cx="408305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feld 17"/>
          <p:cNvSpPr txBox="1">
            <a:spLocks noChangeArrowheads="1"/>
          </p:cNvSpPr>
          <p:nvPr/>
        </p:nvSpPr>
        <p:spPr bwMode="auto">
          <a:xfrm>
            <a:off x="2251075" y="2192338"/>
            <a:ext cx="8644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 smtClean="0">
                <a:solidFill>
                  <a:srgbClr val="000000"/>
                </a:solidFill>
              </a:rPr>
              <a:t>Breite</a:t>
            </a:r>
            <a:endParaRPr lang="en-US" sz="18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b="1" dirty="0" err="1" smtClean="0">
                <a:solidFill>
                  <a:srgbClr val="FF0000"/>
                </a:solidFill>
              </a:rPr>
              <a:t>Länge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4827" name="Textfeld 21"/>
          <p:cNvSpPr txBox="1">
            <a:spLocks noChangeArrowheads="1"/>
          </p:cNvSpPr>
          <p:nvPr/>
        </p:nvSpPr>
        <p:spPr bwMode="auto">
          <a:xfrm>
            <a:off x="2251075" y="3341688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 smtClean="0">
                <a:solidFill>
                  <a:srgbClr val="FF0000"/>
                </a:solidFill>
              </a:rPr>
              <a:t>Druck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20" name="Bild 6" descr="pola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90" y="2136964"/>
            <a:ext cx="4120585" cy="366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3551238" y="5125243"/>
            <a:ext cx="143725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 smtClean="0">
                <a:solidFill>
                  <a:srgbClr val="008000"/>
                </a:solidFill>
              </a:rPr>
              <a:t>Zählrate</a:t>
            </a:r>
            <a:r>
              <a:rPr lang="en-US" sz="1800" b="1" dirty="0" smtClean="0">
                <a:solidFill>
                  <a:srgbClr val="008000"/>
                </a:solidFill>
              </a:rPr>
              <a:t>   </a:t>
            </a:r>
          </a:p>
          <a:p>
            <a:pPr eaLnBrk="1" hangingPunct="1"/>
            <a:r>
              <a:rPr lang="en-US" sz="1800" b="1" dirty="0" err="1" smtClean="0">
                <a:solidFill>
                  <a:srgbClr val="008000"/>
                </a:solidFill>
              </a:rPr>
              <a:t>Apatity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1464735" y="4484331"/>
            <a:ext cx="2086503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 smtClean="0"/>
              <a:t>Unkorrigierte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Zählrate</a:t>
            </a:r>
            <a:r>
              <a:rPr lang="en-US" sz="1800" b="1" dirty="0" smtClean="0"/>
              <a:t>   </a:t>
            </a:r>
          </a:p>
        </p:txBody>
      </p:sp>
      <p:sp>
        <p:nvSpPr>
          <p:cNvPr id="24" name="Textfeld 23"/>
          <p:cNvSpPr txBox="1">
            <a:spLocks noChangeArrowheads="1"/>
          </p:cNvSpPr>
          <p:nvPr/>
        </p:nvSpPr>
        <p:spPr bwMode="auto">
          <a:xfrm>
            <a:off x="1464735" y="5939744"/>
            <a:ext cx="2531531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 smtClean="0">
                <a:solidFill>
                  <a:srgbClr val="FF0000"/>
                </a:solidFill>
              </a:rPr>
              <a:t>Druck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korrigierte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Zählrate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615" y="6136907"/>
            <a:ext cx="28067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252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54FC3A-FB2F-9D44-A2E1-6C16C8F133B4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891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38917" name="Gruppieren 6"/>
          <p:cNvGrpSpPr>
            <a:grpSpLocks/>
          </p:cNvGrpSpPr>
          <p:nvPr/>
        </p:nvGrpSpPr>
        <p:grpSpPr bwMode="auto">
          <a:xfrm>
            <a:off x="0" y="0"/>
            <a:ext cx="9144000" cy="1992313"/>
            <a:chOff x="0" y="0"/>
            <a:chExt cx="9144002" cy="1992313"/>
          </a:xfrm>
        </p:grpSpPr>
        <p:sp>
          <p:nvSpPr>
            <p:cNvPr id="38921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38922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0" cy="1227138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>
                  <a:latin typeface="Calibri" charset="0"/>
                </a:rPr>
                <a:t>Einfluss des Erdmagnetfeldes</a:t>
              </a:r>
            </a:p>
          </p:txBody>
        </p:sp>
        <p:sp>
          <p:nvSpPr>
            <p:cNvPr id="38923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38924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38925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38926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8927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8918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1697" y="1963738"/>
            <a:ext cx="7419975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ild 23" descr="bremen-kapstadt-ri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4" y="2583392"/>
            <a:ext cx="3616325" cy="32315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 flipV="1">
            <a:off x="1337733" y="3149600"/>
            <a:ext cx="4910667" cy="152401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1159932" y="3991505"/>
            <a:ext cx="6842656" cy="495828"/>
          </a:xfrm>
          <a:prstGeom prst="straightConnector1">
            <a:avLst/>
          </a:prstGeom>
          <a:ln w="762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93333"/>
            <a:ext cx="4429988" cy="2947068"/>
          </a:xfrm>
          <a:prstGeom prst="rect">
            <a:avLst/>
          </a:prstGeom>
        </p:spPr>
      </p:pic>
      <p:pic>
        <p:nvPicPr>
          <p:cNvPr id="17" name="Bild 16" descr="neumayer-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81970"/>
            <a:ext cx="3902422" cy="2596885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422" y="-744515"/>
            <a:ext cx="5241578" cy="7602515"/>
          </a:xfrm>
          <a:prstGeom prst="rect">
            <a:avLst/>
          </a:prstGeom>
        </p:spPr>
      </p:pic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313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latin typeface="Calibri" charset="0"/>
              </a:rPr>
              <a:t>Messungen</a:t>
            </a:r>
            <a:r>
              <a:rPr lang="en-US" sz="3600" b="1" dirty="0" smtClean="0">
                <a:latin typeface="Calibri" charset="0"/>
              </a:rPr>
              <a:t> in der </a:t>
            </a:r>
            <a:r>
              <a:rPr lang="en-US" sz="3600" b="1" dirty="0" err="1" smtClean="0">
                <a:latin typeface="Calibri" charset="0"/>
              </a:rPr>
              <a:t>Erdatmosphäre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111125"/>
            <a:ext cx="46958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313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latin typeface="Calibri" charset="0"/>
              </a:rPr>
              <a:t>Messungen</a:t>
            </a:r>
            <a:r>
              <a:rPr lang="en-US" sz="3600" b="1" dirty="0" smtClean="0">
                <a:latin typeface="Calibri" charset="0"/>
              </a:rPr>
              <a:t> in der </a:t>
            </a:r>
            <a:r>
              <a:rPr lang="en-US" sz="3600" b="1" dirty="0" err="1" smtClean="0">
                <a:latin typeface="Calibri" charset="0"/>
              </a:rPr>
              <a:t>Erdatmosphäre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111125"/>
            <a:ext cx="46958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333" y="1634326"/>
            <a:ext cx="3529667" cy="524207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614333" y="6211669"/>
            <a:ext cx="34497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http://</a:t>
            </a:r>
            <a:r>
              <a:rPr lang="en-US" sz="1600" dirty="0" err="1">
                <a:solidFill>
                  <a:srgbClr val="FF0000"/>
                </a:solidFill>
              </a:rPr>
              <a:t>www.hephy.at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en-US" sz="1600" dirty="0" err="1">
                <a:solidFill>
                  <a:srgbClr val="FF0000"/>
                </a:solidFill>
              </a:rPr>
              <a:t>bildung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en-US" sz="1600" dirty="0" err="1">
                <a:solidFill>
                  <a:srgbClr val="FF0000"/>
                </a:solidFill>
              </a:rPr>
              <a:t>physik-wissen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en-US" sz="1600" dirty="0" err="1">
                <a:solidFill>
                  <a:srgbClr val="FF0000"/>
                </a:solidFill>
              </a:rPr>
              <a:t>kosmische-strahlung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858975"/>
            <a:ext cx="1953156" cy="288416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33233"/>
            <a:ext cx="5614333" cy="1943172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4929" y="3662508"/>
            <a:ext cx="2982039" cy="194480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49244" y="5119622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Kiel, Germany</a:t>
            </a:r>
            <a:endParaRPr lang="en-US" sz="2400" b="1" dirty="0"/>
          </a:p>
        </p:txBody>
      </p:sp>
      <p:sp>
        <p:nvSpPr>
          <p:cNvPr id="11" name="Rechteck 10"/>
          <p:cNvSpPr/>
          <p:nvPr/>
        </p:nvSpPr>
        <p:spPr>
          <a:xfrm>
            <a:off x="75452" y="1711852"/>
            <a:ext cx="233595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/>
              <a:t>Lomnicky</a:t>
            </a:r>
            <a:r>
              <a:rPr lang="en-US" sz="2400" b="1" dirty="0"/>
              <a:t> </a:t>
            </a:r>
            <a:r>
              <a:rPr lang="en-US" sz="2400" b="1" dirty="0" err="1"/>
              <a:t>stit</a:t>
            </a:r>
            <a:r>
              <a:rPr lang="en-US" sz="2400" b="1" dirty="0"/>
              <a:t>, Slovakia</a:t>
            </a: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4929" y="1634326"/>
            <a:ext cx="2982039" cy="19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626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313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latin typeface="Calibri" charset="0"/>
              </a:rPr>
              <a:t>Druckabhängigkeit</a:t>
            </a:r>
            <a:r>
              <a:rPr lang="en-US" sz="3600" b="1" dirty="0" smtClean="0">
                <a:latin typeface="Calibri" charset="0"/>
              </a:rPr>
              <a:t> (</a:t>
            </a:r>
            <a:r>
              <a:rPr lang="en-US" sz="3600" b="1" dirty="0" err="1" smtClean="0">
                <a:latin typeface="Calibri" charset="0"/>
              </a:rPr>
              <a:t>www.nmdb.eu</a:t>
            </a:r>
            <a:r>
              <a:rPr lang="en-US" sz="3600" b="1" dirty="0" smtClean="0">
                <a:latin typeface="Calibri" charset="0"/>
              </a:rPr>
              <a:t>)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111125"/>
            <a:ext cx="46958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858975"/>
            <a:ext cx="1953156" cy="288416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75452" y="1711852"/>
            <a:ext cx="233595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/>
              <a:t>Lomnicky</a:t>
            </a:r>
            <a:r>
              <a:rPr lang="en-US" sz="2400" b="1" dirty="0"/>
              <a:t> </a:t>
            </a:r>
            <a:r>
              <a:rPr lang="en-US" sz="2400" b="1" dirty="0" err="1"/>
              <a:t>stit</a:t>
            </a:r>
            <a:r>
              <a:rPr lang="en-US" sz="2400" b="1" dirty="0"/>
              <a:t>, Slovakia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084" y="1858976"/>
            <a:ext cx="5278393" cy="344243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000625" y="2263761"/>
            <a:ext cx="1534091" cy="2300570"/>
          </a:xfrm>
          <a:prstGeom prst="rect">
            <a:avLst/>
          </a:prstGeom>
          <a:noFill/>
          <a:ln w="635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34" y="6191353"/>
            <a:ext cx="5727700" cy="4699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852254" y="5381937"/>
            <a:ext cx="543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Zählrate</a:t>
            </a:r>
            <a:r>
              <a:rPr lang="en-US" sz="2400" b="1" dirty="0" smtClean="0"/>
              <a:t> N </a:t>
            </a:r>
            <a:r>
              <a:rPr lang="en-US" sz="2400" b="1" dirty="0" err="1" smtClean="0"/>
              <a:t>als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Funktion</a:t>
            </a:r>
            <a:r>
              <a:rPr lang="en-US" sz="2400" b="1" dirty="0" smtClean="0"/>
              <a:t> des </a:t>
            </a:r>
            <a:r>
              <a:rPr lang="en-US" sz="2400" b="1" dirty="0" err="1" smtClean="0"/>
              <a:t>Drucks</a:t>
            </a:r>
            <a:r>
              <a:rPr lang="en-US" sz="2400" b="1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70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313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latin typeface="Calibri" charset="0"/>
              </a:rPr>
              <a:t>Druckabhängigkeit</a:t>
            </a:r>
            <a:r>
              <a:rPr lang="en-US" sz="3600" b="1" dirty="0" smtClean="0">
                <a:latin typeface="Calibri" charset="0"/>
              </a:rPr>
              <a:t> (</a:t>
            </a:r>
            <a:r>
              <a:rPr lang="en-US" sz="3600" b="1" dirty="0" err="1" smtClean="0">
                <a:latin typeface="Calibri" charset="0"/>
              </a:rPr>
              <a:t>www.nmdb.eu</a:t>
            </a:r>
            <a:r>
              <a:rPr lang="en-US" sz="3600" b="1" dirty="0" smtClean="0">
                <a:latin typeface="Calibri" charset="0"/>
              </a:rPr>
              <a:t>)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111125"/>
            <a:ext cx="46958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1" name="Rechteck 10"/>
          <p:cNvSpPr/>
          <p:nvPr/>
        </p:nvSpPr>
        <p:spPr>
          <a:xfrm>
            <a:off x="75452" y="1711852"/>
            <a:ext cx="3500932" cy="1200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/>
              <a:t>Lomnicky</a:t>
            </a:r>
            <a:r>
              <a:rPr lang="en-US" sz="2400" b="1" dirty="0"/>
              <a:t> </a:t>
            </a:r>
            <a:r>
              <a:rPr lang="en-US" sz="2400" b="1" dirty="0" err="1"/>
              <a:t>stit</a:t>
            </a:r>
            <a:r>
              <a:rPr lang="en-US" sz="2400" b="1" dirty="0"/>
              <a:t>, </a:t>
            </a:r>
            <a:r>
              <a:rPr lang="en-US" sz="2400" b="1" dirty="0" smtClean="0"/>
              <a:t>Slovakia @ 2634m:</a:t>
            </a:r>
          </a:p>
          <a:p>
            <a:endParaRPr lang="en-US" sz="2400" b="1" dirty="0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791" y="1858975"/>
            <a:ext cx="5043696" cy="2521849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791" y="4251454"/>
            <a:ext cx="5043696" cy="252184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00" y="6080007"/>
            <a:ext cx="3492500" cy="41910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92100" y="5408821"/>
            <a:ext cx="3427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Kiel, Germany @ 54 m</a:t>
            </a:r>
            <a:endParaRPr lang="en-US" sz="2400" b="1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100" y="2794000"/>
            <a:ext cx="3505200" cy="4191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36544" y="3651290"/>
            <a:ext cx="36480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Schülerprojekt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über</a:t>
            </a:r>
            <a:r>
              <a:rPr lang="en-US" sz="2400" b="1" dirty="0" smtClean="0"/>
              <a:t> die </a:t>
            </a:r>
            <a:r>
              <a:rPr lang="en-US" sz="2400" b="1" dirty="0" err="1" smtClean="0"/>
              <a:t>Webseite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www.nmdb.eu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954585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313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latin typeface="Calibri" charset="0"/>
              </a:rPr>
              <a:t>Druckabhängigkeit</a:t>
            </a:r>
            <a:r>
              <a:rPr lang="en-US" sz="3600" b="1" dirty="0" smtClean="0">
                <a:latin typeface="Calibri" charset="0"/>
              </a:rPr>
              <a:t> </a:t>
            </a:r>
            <a:r>
              <a:rPr lang="en-US" sz="3600" b="1" dirty="0" err="1" smtClean="0">
                <a:latin typeface="Calibri" charset="0"/>
              </a:rPr>
              <a:t>im</a:t>
            </a:r>
            <a:r>
              <a:rPr lang="en-US" sz="3600" b="1" dirty="0" smtClean="0">
                <a:latin typeface="Calibri" charset="0"/>
              </a:rPr>
              <a:t> </a:t>
            </a:r>
            <a:r>
              <a:rPr lang="en-US" sz="3600" b="1" dirty="0" err="1" smtClean="0">
                <a:latin typeface="Calibri" charset="0"/>
              </a:rPr>
              <a:t>Flugzeug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111125"/>
            <a:ext cx="46958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3" name="Bild 2" descr="2018-03-13-druck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13" y="1693333"/>
            <a:ext cx="5268385" cy="336476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39131" y="1693333"/>
            <a:ext cx="3253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Ein</a:t>
            </a:r>
            <a:r>
              <a:rPr lang="en-US" sz="2400" dirty="0" smtClean="0"/>
              <a:t> </a:t>
            </a:r>
            <a:r>
              <a:rPr lang="en-US" sz="2400" dirty="0" err="1" smtClean="0"/>
              <a:t>Flugzeug</a:t>
            </a:r>
            <a:r>
              <a:rPr lang="en-US" sz="2400" dirty="0" smtClean="0"/>
              <a:t> </a:t>
            </a:r>
            <a:r>
              <a:rPr lang="en-US" sz="2400" dirty="0" err="1" smtClean="0"/>
              <a:t>erreicht</a:t>
            </a:r>
            <a:r>
              <a:rPr lang="en-US" sz="2400" dirty="0" smtClean="0"/>
              <a:t> in </a:t>
            </a:r>
            <a:r>
              <a:rPr lang="en-US" sz="2400" dirty="0" err="1" smtClean="0"/>
              <a:t>wenigen</a:t>
            </a:r>
            <a:r>
              <a:rPr lang="en-US" sz="2400" dirty="0" smtClean="0"/>
              <a:t> </a:t>
            </a:r>
            <a:r>
              <a:rPr lang="en-US" sz="2400" dirty="0" err="1" smtClean="0"/>
              <a:t>Minuten</a:t>
            </a:r>
            <a:r>
              <a:rPr lang="en-US" sz="2400" dirty="0" smtClean="0"/>
              <a:t> </a:t>
            </a:r>
            <a:r>
              <a:rPr lang="en-US" sz="2400" dirty="0" err="1" smtClean="0"/>
              <a:t>Reiseflughöhen</a:t>
            </a:r>
            <a:r>
              <a:rPr lang="en-US" sz="2400" dirty="0" smtClean="0"/>
              <a:t> von 10 km. </a:t>
            </a:r>
          </a:p>
        </p:txBody>
      </p:sp>
      <p:sp>
        <p:nvSpPr>
          <p:cNvPr id="5" name="Rechteck 4"/>
          <p:cNvSpPr/>
          <p:nvPr/>
        </p:nvSpPr>
        <p:spPr>
          <a:xfrm>
            <a:off x="139131" y="5086293"/>
            <a:ext cx="8825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Da der </a:t>
            </a:r>
            <a:r>
              <a:rPr lang="en-US" sz="2400" dirty="0" err="1">
                <a:solidFill>
                  <a:prstClr val="black"/>
                </a:solidFill>
              </a:rPr>
              <a:t>Kabinendruck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P</a:t>
            </a:r>
            <a:r>
              <a:rPr lang="en-US" sz="2400" baseline="-25000" dirty="0" smtClean="0">
                <a:solidFill>
                  <a:prstClr val="black"/>
                </a:solidFill>
              </a:rPr>
              <a:t>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abhängig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vom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Umgebungsdruck</a:t>
            </a:r>
            <a:r>
              <a:rPr lang="en-US" sz="2400" dirty="0" smtClean="0">
                <a:solidFill>
                  <a:prstClr val="black"/>
                </a:solidFill>
              </a:rPr>
              <a:t> P </a:t>
            </a:r>
            <a:r>
              <a:rPr lang="en-US" sz="2400" dirty="0">
                <a:solidFill>
                  <a:prstClr val="black"/>
                </a:solidFill>
              </a:rPr>
              <a:t>und die </a:t>
            </a:r>
            <a:r>
              <a:rPr lang="en-US" sz="2400" dirty="0" err="1">
                <a:solidFill>
                  <a:prstClr val="black"/>
                </a:solidFill>
              </a:rPr>
              <a:t>Zählrate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mit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abnehmendem</a:t>
            </a:r>
            <a:r>
              <a:rPr lang="en-US" sz="2400" dirty="0" smtClean="0">
                <a:solidFill>
                  <a:prstClr val="black"/>
                </a:solidFill>
              </a:rPr>
              <a:t>  </a:t>
            </a:r>
            <a:r>
              <a:rPr lang="en-US" sz="2400" dirty="0" err="1">
                <a:solidFill>
                  <a:prstClr val="black"/>
                </a:solidFill>
              </a:rPr>
              <a:t>Umgebungsdruck</a:t>
            </a:r>
            <a:r>
              <a:rPr lang="en-US" sz="2400" dirty="0">
                <a:solidFill>
                  <a:prstClr val="black"/>
                </a:solidFill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</a:rPr>
              <a:t>zunimmt</a:t>
            </a:r>
            <a:r>
              <a:rPr lang="en-US" sz="2400" dirty="0" smtClean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nimmt</a:t>
            </a:r>
            <a:r>
              <a:rPr lang="en-US" sz="2400" dirty="0">
                <a:solidFill>
                  <a:prstClr val="black"/>
                </a:solidFill>
              </a:rPr>
              <a:t> die </a:t>
            </a:r>
            <a:r>
              <a:rPr lang="en-US" sz="2400" dirty="0" err="1" smtClean="0">
                <a:solidFill>
                  <a:prstClr val="black"/>
                </a:solidFill>
              </a:rPr>
              <a:t>Zählrate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auch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mit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abnehmende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Kabinendruck</a:t>
            </a:r>
            <a:r>
              <a:rPr lang="en-US" sz="2400" dirty="0" smtClean="0">
                <a:solidFill>
                  <a:prstClr val="black"/>
                </a:solidFill>
              </a:rPr>
              <a:t> P</a:t>
            </a:r>
            <a:r>
              <a:rPr lang="en-US" sz="2400" baseline="-25000" dirty="0" smtClean="0">
                <a:solidFill>
                  <a:prstClr val="black"/>
                </a:solidFill>
              </a:rPr>
              <a:t>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zu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Schülerprojekte</a:t>
            </a:r>
            <a:r>
              <a:rPr lang="en-US" sz="2400" dirty="0" smtClean="0">
                <a:solidFill>
                  <a:srgbClr val="FF0000"/>
                </a:solidFill>
              </a:rPr>
              <a:t> in </a:t>
            </a:r>
            <a:r>
              <a:rPr lang="en-US" sz="2400" dirty="0" err="1" smtClean="0">
                <a:solidFill>
                  <a:srgbClr val="FF0000"/>
                </a:solidFill>
              </a:rPr>
              <a:t>Vorbereitung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277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313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latin typeface="Calibri" charset="0"/>
              </a:rPr>
              <a:t>Höhenabhängigkeit</a:t>
            </a:r>
            <a:r>
              <a:rPr lang="en-US" sz="3600" b="1" dirty="0" smtClean="0">
                <a:latin typeface="Calibri" charset="0"/>
              </a:rPr>
              <a:t> auf </a:t>
            </a:r>
            <a:r>
              <a:rPr lang="en-US" sz="3600" b="1" dirty="0" err="1" smtClean="0">
                <a:latin typeface="Calibri" charset="0"/>
              </a:rPr>
              <a:t>einem</a:t>
            </a:r>
            <a:r>
              <a:rPr lang="en-US" sz="3600" b="1" dirty="0" smtClean="0">
                <a:latin typeface="Calibri" charset="0"/>
              </a:rPr>
              <a:t> </a:t>
            </a:r>
            <a:r>
              <a:rPr lang="en-US" sz="3600" b="1" dirty="0" err="1" smtClean="0">
                <a:latin typeface="Calibri" charset="0"/>
              </a:rPr>
              <a:t>Ballonflug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111125"/>
            <a:ext cx="46958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010938"/>
            <a:ext cx="3345424" cy="446056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844" y="2010938"/>
            <a:ext cx="4835377" cy="3391849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632739" y="3775846"/>
            <a:ext cx="383569" cy="530819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/>
          <p:cNvSpPr/>
          <p:nvPr/>
        </p:nvSpPr>
        <p:spPr>
          <a:xfrm>
            <a:off x="4233487" y="5531616"/>
            <a:ext cx="383569" cy="530819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4617056" y="5568425"/>
            <a:ext cx="422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Flughöhe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eines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Flugzeuges</a:t>
            </a:r>
            <a:endParaRPr lang="en-US" sz="24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4591895" y="6181047"/>
            <a:ext cx="2137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Dönsdorf</a:t>
            </a:r>
            <a:r>
              <a:rPr lang="en-US" sz="2000" b="1" dirty="0"/>
              <a:t> </a:t>
            </a:r>
            <a:r>
              <a:rPr lang="en-US" sz="2000" b="1" dirty="0" smtClean="0"/>
              <a:t>(2014)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58695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0" y="0"/>
            <a:ext cx="6858000" cy="762000"/>
          </a:xfrm>
          <a:prstGeom prst="rect">
            <a:avLst/>
          </a:prstGeom>
          <a:solidFill>
            <a:srgbClr val="FF9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93133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3600" b="1" dirty="0" err="1" smtClean="0">
                <a:latin typeface="Calibri" charset="0"/>
              </a:rPr>
              <a:t>Höhenabhängigkeit</a:t>
            </a:r>
            <a:r>
              <a:rPr lang="en-US" sz="3600" b="1" dirty="0" smtClean="0">
                <a:latin typeface="Calibri" charset="0"/>
              </a:rPr>
              <a:t> auf </a:t>
            </a:r>
            <a:r>
              <a:rPr lang="en-US" sz="3600" b="1" dirty="0" err="1" smtClean="0">
                <a:latin typeface="Calibri" charset="0"/>
              </a:rPr>
              <a:t>einem</a:t>
            </a:r>
            <a:r>
              <a:rPr lang="en-US" sz="3600" b="1" dirty="0" smtClean="0">
                <a:latin typeface="Calibri" charset="0"/>
              </a:rPr>
              <a:t> </a:t>
            </a:r>
            <a:r>
              <a:rPr lang="en-US" sz="3600" b="1" dirty="0" err="1" smtClean="0">
                <a:latin typeface="Calibri" charset="0"/>
              </a:rPr>
              <a:t>Ballonflug</a:t>
            </a:r>
            <a:endParaRPr lang="en-US" sz="3600" b="1" dirty="0" smtClean="0">
              <a:latin typeface="Calibri" charset="0"/>
            </a:endParaRPr>
          </a:p>
          <a:p>
            <a:pPr algn="ctr"/>
            <a:r>
              <a:rPr lang="en-US" sz="3600" b="1" dirty="0" smtClean="0">
                <a:latin typeface="Calibri" charset="0"/>
              </a:rPr>
              <a:t>- Das </a:t>
            </a:r>
            <a:r>
              <a:rPr lang="en-US" sz="3600" b="1" dirty="0" err="1" smtClean="0">
                <a:latin typeface="Calibri" charset="0"/>
              </a:rPr>
              <a:t>Pfotzer</a:t>
            </a:r>
            <a:r>
              <a:rPr lang="en-US" sz="3600" b="1" dirty="0" smtClean="0">
                <a:latin typeface="Calibri" charset="0"/>
              </a:rPr>
              <a:t> Maximum</a:t>
            </a:r>
            <a:endParaRPr lang="en-US" sz="4000" b="1" dirty="0">
              <a:latin typeface="Calibri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4800" y="111125"/>
            <a:ext cx="46958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375"/>
              </a:spcBef>
              <a:buClr>
                <a:srgbClr val="FFFFFF"/>
              </a:buClr>
              <a:buFont typeface="Tahoma" charset="0"/>
              <a:buNone/>
            </a:pPr>
            <a:r>
              <a:rPr lang="en-GB" sz="2200">
                <a:solidFill>
                  <a:srgbClr val="FFFFFF"/>
                </a:solidFill>
                <a:latin typeface="Tahoma" charset="0"/>
              </a:rPr>
              <a:t>Mathematisch-Naturwissenschaftliche Fakultät</a:t>
            </a:r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6858000" y="0"/>
            <a:ext cx="2286000" cy="762000"/>
          </a:xfrm>
          <a:prstGeom prst="rect">
            <a:avLst/>
          </a:prstGeom>
          <a:solidFill>
            <a:srgbClr val="AE00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charset="0"/>
            </a:endParaRPr>
          </a:p>
        </p:txBody>
      </p:sp>
      <p:grpSp>
        <p:nvGrpSpPr>
          <p:cNvPr id="16390" name="Group 9"/>
          <p:cNvGrpSpPr>
            <a:grpSpLocks/>
          </p:cNvGrpSpPr>
          <p:nvPr/>
        </p:nvGrpSpPr>
        <p:grpSpPr bwMode="auto">
          <a:xfrm>
            <a:off x="6858000" y="0"/>
            <a:ext cx="2284413" cy="760413"/>
            <a:chOff x="4320" y="0"/>
            <a:chExt cx="1439" cy="479"/>
          </a:xfrm>
        </p:grpSpPr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42"/>
              <a:ext cx="1440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0"/>
              <a:ext cx="7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84" y="3377260"/>
            <a:ext cx="5088641" cy="348074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895783"/>
            <a:ext cx="3911010" cy="2646111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958884" y="2311281"/>
            <a:ext cx="379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Zählratenmaximum</a:t>
            </a:r>
            <a:r>
              <a:rPr lang="en-US" sz="2400" dirty="0" smtClean="0"/>
              <a:t> </a:t>
            </a:r>
            <a:r>
              <a:rPr lang="en-US" sz="2400" dirty="0" err="1" smtClean="0"/>
              <a:t>bei</a:t>
            </a:r>
            <a:r>
              <a:rPr lang="en-US" sz="2400" dirty="0" smtClean="0"/>
              <a:t> 77 mbar (=19.7 km)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328646" y="6381102"/>
            <a:ext cx="1746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Dönsdorf</a:t>
            </a:r>
            <a:r>
              <a:rPr lang="en-US" sz="1600" b="1" dirty="0"/>
              <a:t> </a:t>
            </a:r>
            <a:r>
              <a:rPr lang="en-US" sz="1600" b="1" dirty="0" smtClean="0"/>
              <a:t>(2014)</a:t>
            </a:r>
            <a:endParaRPr lang="en-US" sz="16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304800" y="4765439"/>
            <a:ext cx="359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Studierende</a:t>
            </a:r>
            <a:r>
              <a:rPr lang="en-US" sz="2000" b="1" dirty="0" smtClean="0">
                <a:solidFill>
                  <a:srgbClr val="FF0000"/>
                </a:solidFill>
              </a:rPr>
              <a:t>- und </a:t>
            </a:r>
            <a:r>
              <a:rPr lang="en-US" sz="2000" b="1" dirty="0" err="1" smtClean="0">
                <a:solidFill>
                  <a:srgbClr val="FF0000"/>
                </a:solidFill>
              </a:rPr>
              <a:t>Schülerprojekte</a:t>
            </a:r>
            <a:r>
              <a:rPr lang="en-US" sz="2000" b="1" dirty="0" smtClean="0">
                <a:solidFill>
                  <a:srgbClr val="FF0000"/>
                </a:solidFill>
              </a:rPr>
              <a:t> in </a:t>
            </a:r>
            <a:r>
              <a:rPr lang="en-US" sz="2000" b="1" dirty="0" err="1" smtClean="0">
                <a:solidFill>
                  <a:srgbClr val="FF0000"/>
                </a:solidFill>
              </a:rPr>
              <a:t>Vorbereitung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880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587D8C-0116-AC4F-BE1D-E84D35187FB8}" type="slidenum">
              <a:rPr lang="en-GB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2263"/>
            <a:ext cx="8229600" cy="1141412"/>
          </a:xfrm>
        </p:spPr>
        <p:txBody>
          <a:bodyPr lIns="0" tIns="0" rIns="0" bIns="0"/>
          <a:lstStyle/>
          <a:p>
            <a:pPr eaLnBrk="1" hangingPunct="1"/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4500563" y="260350"/>
            <a:ext cx="46085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2500"/>
              </a:spcBef>
              <a:buClr>
                <a:srgbClr val="FF9900"/>
              </a:buClr>
            </a:pPr>
            <a:r>
              <a:rPr lang="en-GB" sz="4000">
                <a:solidFill>
                  <a:srgbClr val="FF9900"/>
                </a:solidFill>
                <a:latin typeface="Calibri" charset="0"/>
              </a:rPr>
              <a:t>Zusammenfassung</a:t>
            </a:r>
          </a:p>
        </p:txBody>
      </p:sp>
      <p:grpSp>
        <p:nvGrpSpPr>
          <p:cNvPr id="20484" name="Gruppieren 6"/>
          <p:cNvGrpSpPr>
            <a:grpSpLocks/>
          </p:cNvGrpSpPr>
          <p:nvPr/>
        </p:nvGrpSpPr>
        <p:grpSpPr bwMode="auto">
          <a:xfrm>
            <a:off x="0" y="0"/>
            <a:ext cx="9144000" cy="1463675"/>
            <a:chOff x="0" y="0"/>
            <a:chExt cx="9144002" cy="1463675"/>
          </a:xfrm>
        </p:grpSpPr>
        <p:sp>
          <p:nvSpPr>
            <p:cNvPr id="2050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58000" cy="762000"/>
            </a:xfrm>
            <a:prstGeom prst="rect">
              <a:avLst/>
            </a:pr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20504" name="Rectangle 3"/>
            <p:cNvSpPr>
              <a:spLocks noChangeArrowheads="1"/>
            </p:cNvSpPr>
            <p:nvPr/>
          </p:nvSpPr>
          <p:spPr bwMode="auto">
            <a:xfrm>
              <a:off x="0" y="765175"/>
              <a:ext cx="9144002" cy="6985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sz="4000" b="1" dirty="0" smtClean="0">
                  <a:latin typeface="Calibri" charset="0"/>
                </a:rPr>
                <a:t>Einfluss des Erdmagnetfeldes</a:t>
              </a:r>
              <a:endParaRPr lang="de-DE" sz="4000" b="1" dirty="0">
                <a:latin typeface="Calibri" charset="0"/>
              </a:endParaRPr>
            </a:p>
          </p:txBody>
        </p:sp>
        <p:sp>
          <p:nvSpPr>
            <p:cNvPr id="20505" name="Text Box 5"/>
            <p:cNvSpPr txBox="1">
              <a:spLocks noChangeArrowheads="1"/>
            </p:cNvSpPr>
            <p:nvPr/>
          </p:nvSpPr>
          <p:spPr bwMode="auto">
            <a:xfrm>
              <a:off x="304800" y="44450"/>
              <a:ext cx="6324600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ts val="1375"/>
                </a:spcBef>
                <a:buClr>
                  <a:srgbClr val="FFFFFF"/>
                </a:buClr>
                <a:buSzPct val="100000"/>
                <a:buFont typeface="Tahoma" charset="0"/>
                <a:buNone/>
              </a:pPr>
              <a:r>
                <a:rPr lang="en-GB" sz="2200">
                  <a:solidFill>
                    <a:srgbClr val="FFFFFF"/>
                  </a:solidFill>
                  <a:latin typeface="Tahoma" charset="0"/>
                </a:rPr>
                <a:t>Mathematisch-Naturwissenschaftliche Fakultät</a:t>
              </a:r>
            </a:p>
          </p:txBody>
        </p:sp>
        <p:sp>
          <p:nvSpPr>
            <p:cNvPr id="20506" name="Rectangle 6"/>
            <p:cNvSpPr>
              <a:spLocks noChangeArrowheads="1"/>
            </p:cNvSpPr>
            <p:nvPr/>
          </p:nvSpPr>
          <p:spPr bwMode="auto">
            <a:xfrm>
              <a:off x="6858000" y="0"/>
              <a:ext cx="2286000" cy="762000"/>
            </a:xfrm>
            <a:prstGeom prst="rect">
              <a:avLst/>
            </a:prstGeom>
            <a:solidFill>
              <a:srgbClr val="AE00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grpSp>
          <p:nvGrpSpPr>
            <p:cNvPr id="20507" name="Group 7"/>
            <p:cNvGrpSpPr>
              <a:grpSpLocks/>
            </p:cNvGrpSpPr>
            <p:nvPr/>
          </p:nvGrpSpPr>
          <p:grpSpPr bwMode="auto">
            <a:xfrm>
              <a:off x="6858001" y="0"/>
              <a:ext cx="2286001" cy="762000"/>
              <a:chOff x="4320" y="0"/>
              <a:chExt cx="1440" cy="480"/>
            </a:xfrm>
          </p:grpSpPr>
          <p:pic>
            <p:nvPicPr>
              <p:cNvPr id="20508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242"/>
                <a:ext cx="1440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0509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721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707" y="2318402"/>
            <a:ext cx="4092584" cy="387703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04800" y="1672691"/>
            <a:ext cx="41957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err="1" smtClean="0"/>
              <a:t>Geladene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Teilchen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werden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durch</a:t>
            </a:r>
            <a:r>
              <a:rPr lang="en-US" sz="2400" b="1" dirty="0" smtClean="0"/>
              <a:t> die </a:t>
            </a:r>
            <a:r>
              <a:rPr lang="en-US" sz="2400" b="1" dirty="0" err="1" smtClean="0"/>
              <a:t>Lorentzkraft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Magnetfeld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abgelenkt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/>
              <a:t>Nur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Teilchen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einer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Energie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bzw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Impuls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größer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eines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Schwellenwertes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erreichen</a:t>
            </a:r>
            <a:r>
              <a:rPr lang="en-US" sz="2400" b="1" dirty="0" smtClean="0"/>
              <a:t> die </a:t>
            </a:r>
            <a:r>
              <a:rPr lang="en-US" sz="2400" b="1" dirty="0" err="1" smtClean="0"/>
              <a:t>Erdatmosphäre</a:t>
            </a:r>
            <a:r>
              <a:rPr lang="en-US" sz="2400" b="1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/>
              <a:t>Dieser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Schwellwert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ist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vom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Beobachtungsort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abhängig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531059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udien_einf_2FBSc_201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1392</Words>
  <Application>Microsoft Macintosh PowerPoint</Application>
  <PresentationFormat>Bildschirmpräsentation (4:3)</PresentationFormat>
  <Paragraphs>162</Paragraphs>
  <Slides>19</Slides>
  <Notes>18</Notes>
  <HiddenSlides>0</HiddenSlides>
  <MMClips>1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1" baseType="lpstr">
      <vt:lpstr>Office-Design</vt:lpstr>
      <vt:lpstr>studien_einf_2FBSc_2013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Bernd Heber</dc:creator>
  <cp:lastModifiedBy>B. Heber</cp:lastModifiedBy>
  <cp:revision>99</cp:revision>
  <dcterms:created xsi:type="dcterms:W3CDTF">2011-06-29T08:05:03Z</dcterms:created>
  <dcterms:modified xsi:type="dcterms:W3CDTF">2018-03-15T14:15:09Z</dcterms:modified>
</cp:coreProperties>
</file>