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25.png" ContentType="image/png"/>
  <Override PartName="/ppt/media/image2.gif" ContentType="image/gif"/>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28.png" ContentType="image/png"/>
  <Override PartName="/ppt/media/image30.png" ContentType="image/png"/>
  <Override PartName="/ppt/media/image5.png" ContentType="image/png"/>
  <Override PartName="/ppt/media/image35.png" ContentType="image/png"/>
  <Override PartName="/ppt/media/image10.png" ContentType="image/png"/>
  <Override PartName="/ppt/media/image32.png" ContentType="image/png"/>
  <Override PartName="/ppt/media/image12.png" ContentType="image/png"/>
  <Override PartName="/ppt/media/image7.png" ContentType="image/png"/>
  <Override PartName="/ppt/media/image37.png" ContentType="image/png"/>
  <Override PartName="/ppt/media/image13.png" ContentType="image/png"/>
  <Override PartName="/ppt/media/image8.png" ContentType="image/png"/>
  <Override PartName="/ppt/media/image38.png" ContentType="image/png"/>
  <Override PartName="/ppt/media/image9.png" ContentType="image/pn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11.png" ContentType="image/png"/>
  <Override PartName="/ppt/media/image36.png" ContentType="image/png"/>
  <Override PartName="/ppt/media/image6.png" ContentType="image/png"/>
  <Override PartName="/ppt/media/image29.png" ContentType="image/png"/>
  <Override PartName="/ppt/media/image31.png" ContentType="image/png"/>
  <Override PartName="/ppt/media/image1.png" ContentType="image/png"/>
  <Override PartName="/ppt/media/image24.png" ContentType="image/png"/>
  <Override PartName="/ppt/media/image14.png" ContentType="image/png"/>
  <Override PartName="/ppt/media/image15.png" ContentType="image/png"/>
  <Override PartName="/ppt/media/image16.png" ContentType="image/png"/>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25"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6"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28"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9"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0"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1"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33"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4"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5"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7"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38"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47"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48"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226080"/>
            <a:ext cx="9070920" cy="4385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52"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53"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54"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4"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56"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57"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58"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6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6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62"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64"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65"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67"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68"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69"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70"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72"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73"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74"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75"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76"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77"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82"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84"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86"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87"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226080"/>
            <a:ext cx="9070920" cy="4385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91"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92"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93"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95"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96"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97"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99"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0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01"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06"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07"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08"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109"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11"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112"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113"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114"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115"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116"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23"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9"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25"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126"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226080"/>
            <a:ext cx="9070920" cy="4385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40"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42"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143"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4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46"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4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148"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50"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151"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152"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153"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154"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155"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226080"/>
            <a:ext cx="9070920" cy="4385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4"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15"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17"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18"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19"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70920" cy="945720"/>
          </a:xfrm>
          <a:prstGeom prst="rect">
            <a:avLst/>
          </a:prstGeom>
        </p:spPr>
        <p:txBody>
          <a:bodyPr lIns="0" rIns="0" tIns="0" bIns="0" anchor="ctr">
            <a:noAutofit/>
          </a:bodyPr>
          <a:p>
            <a:pPr algn="ctr"/>
            <a:endParaRPr b="0" lang="en-US" sz="4400" spc="-1" strike="noStrike">
              <a:latin typeface="Arial"/>
            </a:endParaRPr>
          </a:p>
        </p:txBody>
      </p:sp>
      <p:sp>
        <p:nvSpPr>
          <p:cNvPr id="21"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2"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3"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9669600" y="5423760"/>
            <a:ext cx="1440000" cy="426600"/>
          </a:xfrm>
          <a:prstGeom prst="rect">
            <a:avLst/>
          </a:prstGeom>
          <a:noFill/>
          <a:ln>
            <a:noFill/>
          </a:ln>
        </p:spPr>
        <p:style>
          <a:lnRef idx="0"/>
          <a:fillRef idx="0"/>
          <a:effectRef idx="0"/>
          <a:fontRef idx="minor"/>
        </p:style>
        <p:txBody>
          <a:bodyPr lIns="90000" rIns="90000" tIns="45000" bIns="45000">
            <a:noAutofit/>
          </a:bodyPr>
          <a:p>
            <a:pPr>
              <a:lnSpc>
                <a:spcPct val="100000"/>
              </a:lnSpc>
            </a:pPr>
            <a:fld id="{B98D2D97-557F-4136-B54F-4D41EE276DDC}" type="slidenum">
              <a:rPr b="0" lang="en-US" sz="1400" spc="-1" strike="noStrike">
                <a:solidFill>
                  <a:srgbClr val="666666"/>
                </a:solidFill>
                <a:latin typeface="Arial"/>
                <a:ea typeface="DejaVu Sans"/>
              </a:rPr>
              <a:t>&lt;number&gt;</a:t>
            </a:fld>
            <a:endParaRPr b="0" lang="en-US" sz="1400" spc="-1" strike="noStrike">
              <a:latin typeface="Arial"/>
            </a:endParaRPr>
          </a:p>
        </p:txBody>
      </p:sp>
      <p:sp>
        <p:nvSpPr>
          <p:cNvPr id="1" name="PlaceHolder 2"/>
          <p:cNvSpPr>
            <a:spLocks noGrp="1"/>
          </p:cNvSpPr>
          <p:nvPr>
            <p:ph type="title"/>
          </p:nvPr>
        </p:nvSpPr>
        <p:spPr>
          <a:xfrm>
            <a:off x="504000" y="226080"/>
            <a:ext cx="9070920" cy="945720"/>
          </a:xfrm>
          <a:prstGeom prst="rect">
            <a:avLst/>
          </a:prstGeom>
        </p:spPr>
        <p:txBody>
          <a:bodyPr lIns="0" rIns="0" tIns="0" bIns="0" anchor="ctr">
            <a:noAutofit/>
          </a:bodyPr>
          <a:p>
            <a:r>
              <a:rPr b="0" lang="en-US" sz="1800" spc="-1" strike="noStrike">
                <a:latin typeface="Arial"/>
              </a:rPr>
              <a:t>Click to edit the </a:t>
            </a:r>
            <a:r>
              <a:rPr b="0" lang="en-US" sz="1800" spc="-1" strike="noStrike">
                <a:latin typeface="Arial"/>
              </a:rPr>
              <a:t>title text format</a:t>
            </a:r>
            <a:endParaRPr b="0" lang="en-US" sz="1800" spc="-1" strike="noStrike">
              <a:latin typeface="Arial"/>
            </a:endParaRPr>
          </a:p>
        </p:txBody>
      </p:sp>
      <p:sp>
        <p:nvSpPr>
          <p:cNvPr id="2" name="PlaceHolder 3"/>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CustomShape 1"/>
          <p:cNvSpPr/>
          <p:nvPr/>
        </p:nvSpPr>
        <p:spPr>
          <a:xfrm>
            <a:off x="9669600" y="5423760"/>
            <a:ext cx="1440000" cy="426600"/>
          </a:xfrm>
          <a:prstGeom prst="rect">
            <a:avLst/>
          </a:prstGeom>
          <a:noFill/>
          <a:ln>
            <a:noFill/>
          </a:ln>
        </p:spPr>
        <p:style>
          <a:lnRef idx="0"/>
          <a:fillRef idx="0"/>
          <a:effectRef idx="0"/>
          <a:fontRef idx="minor"/>
        </p:style>
        <p:txBody>
          <a:bodyPr lIns="90000" rIns="90000" tIns="45000" bIns="45000">
            <a:noAutofit/>
          </a:bodyPr>
          <a:p>
            <a:pPr>
              <a:lnSpc>
                <a:spcPct val="100000"/>
              </a:lnSpc>
            </a:pPr>
            <a:fld id="{737E4E1B-E976-474A-A93F-C20B745FC30C}" type="slidenum">
              <a:rPr b="0" lang="en-US" sz="1400" spc="-1" strike="noStrike">
                <a:solidFill>
                  <a:srgbClr val="666666"/>
                </a:solidFill>
                <a:latin typeface="Arial"/>
                <a:ea typeface="DejaVu Sans"/>
              </a:rPr>
              <a:t>&lt;number&gt;</a:t>
            </a:fld>
            <a:endParaRPr b="0" lang="en-US" sz="1400" spc="-1" strike="noStrike">
              <a:latin typeface="Arial"/>
            </a:endParaRPr>
          </a:p>
        </p:txBody>
      </p:sp>
      <p:sp>
        <p:nvSpPr>
          <p:cNvPr id="40" name="PlaceHolder 2"/>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a:t>
            </a:r>
            <a:r>
              <a:rPr b="0" lang="en-US" sz="4400" spc="-1" strike="noStrike">
                <a:latin typeface="Arial"/>
              </a:rPr>
              <a:t>edit the </a:t>
            </a:r>
            <a:r>
              <a:rPr b="0" lang="en-US" sz="4400" spc="-1" strike="noStrike">
                <a:latin typeface="Arial"/>
              </a:rPr>
              <a:t>title text </a:t>
            </a:r>
            <a:r>
              <a:rPr b="0" lang="en-US" sz="4400" spc="-1" strike="noStrike">
                <a:latin typeface="Arial"/>
              </a:rPr>
              <a:t>format</a:t>
            </a:r>
            <a:endParaRPr b="0" lang="en-US" sz="4400" spc="-1" strike="noStrike">
              <a:latin typeface="Arial"/>
            </a:endParaRPr>
          </a:p>
        </p:txBody>
      </p:sp>
      <p:sp>
        <p:nvSpPr>
          <p:cNvPr id="41" name="PlaceHolder 3"/>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CustomShape 1"/>
          <p:cNvSpPr/>
          <p:nvPr/>
        </p:nvSpPr>
        <p:spPr>
          <a:xfrm>
            <a:off x="9669600" y="5423760"/>
            <a:ext cx="1440000" cy="426600"/>
          </a:xfrm>
          <a:prstGeom prst="rect">
            <a:avLst/>
          </a:prstGeom>
          <a:noFill/>
          <a:ln>
            <a:noFill/>
          </a:ln>
        </p:spPr>
        <p:style>
          <a:lnRef idx="0"/>
          <a:fillRef idx="0"/>
          <a:effectRef idx="0"/>
          <a:fontRef idx="minor"/>
        </p:style>
        <p:txBody>
          <a:bodyPr lIns="90000" rIns="90000" tIns="45000" bIns="45000">
            <a:noAutofit/>
          </a:bodyPr>
          <a:p>
            <a:pPr>
              <a:lnSpc>
                <a:spcPct val="100000"/>
              </a:lnSpc>
            </a:pPr>
            <a:fld id="{EC2EFC72-C7A3-47E0-8BEE-AFE70376D16A}" type="slidenum">
              <a:rPr b="0" lang="en-US" sz="1400" spc="-1" strike="noStrike">
                <a:solidFill>
                  <a:srgbClr val="666666"/>
                </a:solidFill>
                <a:latin typeface="Arial"/>
                <a:ea typeface="DejaVu Sans"/>
              </a:rPr>
              <a:t>&lt;number&gt;</a:t>
            </a:fld>
            <a:endParaRPr b="0" lang="en-US" sz="1400" spc="-1" strike="noStrike">
              <a:latin typeface="Arial"/>
            </a:endParaRPr>
          </a:p>
        </p:txBody>
      </p:sp>
      <p:sp>
        <p:nvSpPr>
          <p:cNvPr id="79" name="PlaceHolder 2"/>
          <p:cNvSpPr>
            <a:spLocks noGrp="1"/>
          </p:cNvSpPr>
          <p:nvPr>
            <p:ph type="title"/>
          </p:nvPr>
        </p:nvSpPr>
        <p:spPr>
          <a:xfrm>
            <a:off x="504000" y="226080"/>
            <a:ext cx="9070920" cy="945720"/>
          </a:xfrm>
          <a:prstGeom prst="rect">
            <a:avLst/>
          </a:prstGeom>
        </p:spPr>
        <p:txBody>
          <a:bodyPr lIns="0" rIns="0" tIns="0" bIns="0" anchor="ctr">
            <a:noAutofit/>
          </a:bodyPr>
          <a:p>
            <a:r>
              <a:rPr b="0" lang="en-US" sz="1800" spc="-1" strike="noStrike">
                <a:latin typeface="Arial"/>
              </a:rPr>
              <a:t>Click to edit the title text </a:t>
            </a:r>
            <a:r>
              <a:rPr b="0" lang="en-US" sz="1800" spc="-1" strike="noStrike">
                <a:latin typeface="Arial"/>
              </a:rPr>
              <a:t>format</a:t>
            </a:r>
            <a:endParaRPr b="0" lang="en-US" sz="1800" spc="-1" strike="noStrike">
              <a:latin typeface="Arial"/>
            </a:endParaRPr>
          </a:p>
        </p:txBody>
      </p:sp>
      <p:sp>
        <p:nvSpPr>
          <p:cNvPr id="80" name="PlaceHolder 3"/>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CustomShape 1"/>
          <p:cNvSpPr/>
          <p:nvPr/>
        </p:nvSpPr>
        <p:spPr>
          <a:xfrm>
            <a:off x="9669600" y="5423760"/>
            <a:ext cx="1440000" cy="426600"/>
          </a:xfrm>
          <a:prstGeom prst="rect">
            <a:avLst/>
          </a:prstGeom>
          <a:noFill/>
          <a:ln>
            <a:noFill/>
          </a:ln>
        </p:spPr>
        <p:style>
          <a:lnRef idx="0"/>
          <a:fillRef idx="0"/>
          <a:effectRef idx="0"/>
          <a:fontRef idx="minor"/>
        </p:style>
        <p:txBody>
          <a:bodyPr lIns="90000" rIns="90000" tIns="45000" bIns="45000">
            <a:noAutofit/>
          </a:bodyPr>
          <a:p>
            <a:pPr>
              <a:lnSpc>
                <a:spcPct val="100000"/>
              </a:lnSpc>
            </a:pPr>
            <a:fld id="{9690AEA2-43D9-4DC3-9413-5E01D1BDF6C5}" type="slidenum">
              <a:rPr b="0" lang="en-US" sz="1400" spc="-1" strike="noStrike">
                <a:solidFill>
                  <a:srgbClr val="666666"/>
                </a:solidFill>
                <a:latin typeface="Arial"/>
                <a:ea typeface="DejaVu Sans"/>
              </a:rPr>
              <a:t>&lt;number&gt;</a:t>
            </a:fld>
            <a:endParaRPr b="0" lang="en-US" sz="1400" spc="-1" strike="noStrike">
              <a:latin typeface="Arial"/>
            </a:endParaRPr>
          </a:p>
        </p:txBody>
      </p:sp>
      <p:sp>
        <p:nvSpPr>
          <p:cNvPr id="118" name="PlaceHolder 2"/>
          <p:cNvSpPr>
            <a:spLocks noGrp="1"/>
          </p:cNvSpPr>
          <p:nvPr>
            <p:ph type="title"/>
          </p:nvPr>
        </p:nvSpPr>
        <p:spPr>
          <a:xfrm>
            <a:off x="504000" y="226080"/>
            <a:ext cx="9070920" cy="94572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19" name="PlaceHolder 3"/>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gif"/><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 descr=""/>
          <p:cNvPicPr/>
          <p:nvPr/>
        </p:nvPicPr>
        <p:blipFill>
          <a:blip r:embed="rId1"/>
          <a:stretch/>
        </p:blipFill>
        <p:spPr>
          <a:xfrm>
            <a:off x="1248120" y="1440"/>
            <a:ext cx="7584120" cy="5668920"/>
          </a:xfrm>
          <a:prstGeom prst="rect">
            <a:avLst/>
          </a:prstGeom>
          <a:ln>
            <a:noFill/>
          </a:ln>
        </p:spPr>
      </p:pic>
      <p:sp>
        <p:nvSpPr>
          <p:cNvPr id="157" name="CustomShape 1"/>
          <p:cNvSpPr/>
          <p:nvPr/>
        </p:nvSpPr>
        <p:spPr>
          <a:xfrm>
            <a:off x="5212080" y="91440"/>
            <a:ext cx="4754160" cy="3456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The March 13, 2023 solar particle event,</a:t>
            </a:r>
            <a:endParaRPr b="0" lang="en-US" sz="1800" spc="-1" strike="noStrike">
              <a:latin typeface="Arial"/>
            </a:endParaRPr>
          </a:p>
        </p:txBody>
      </p:sp>
      <p:sp>
        <p:nvSpPr>
          <p:cNvPr id="158" name="TextShape 2"/>
          <p:cNvSpPr txBox="1"/>
          <p:nvPr/>
        </p:nvSpPr>
        <p:spPr>
          <a:xfrm>
            <a:off x="6400800" y="2651760"/>
            <a:ext cx="3566160" cy="346320"/>
          </a:xfrm>
          <a:prstGeom prst="rect">
            <a:avLst/>
          </a:prstGeom>
          <a:noFill/>
          <a:ln>
            <a:noFill/>
          </a:ln>
        </p:spPr>
        <p:txBody>
          <a:bodyPr lIns="90000" rIns="90000" tIns="45000" bIns="45000">
            <a:noAutofit/>
          </a:bodyPr>
          <a:p>
            <a:r>
              <a:rPr b="1" lang="en-US" sz="1800" spc="-1" strike="noStrike">
                <a:latin typeface="Arial"/>
              </a:rPr>
              <a:t>… </a:t>
            </a:r>
            <a:r>
              <a:rPr b="1" lang="en-US" sz="1800" spc="-1" strike="noStrike">
                <a:latin typeface="Arial"/>
              </a:rPr>
              <a:t>or a lesson in apophenia?</a:t>
            </a:r>
            <a:endParaRPr b="1" lang="en-US"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 descr=""/>
          <p:cNvPicPr/>
          <p:nvPr/>
        </p:nvPicPr>
        <p:blipFill>
          <a:blip r:embed="rId1"/>
          <a:stretch/>
        </p:blipFill>
        <p:spPr>
          <a:xfrm>
            <a:off x="360" y="185400"/>
            <a:ext cx="10080360" cy="530172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 descr=""/>
          <p:cNvPicPr/>
          <p:nvPr/>
        </p:nvPicPr>
        <p:blipFill>
          <a:blip r:embed="rId1"/>
          <a:stretch/>
        </p:blipFill>
        <p:spPr>
          <a:xfrm>
            <a:off x="360" y="185400"/>
            <a:ext cx="10080360" cy="53017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 descr=""/>
          <p:cNvPicPr/>
          <p:nvPr/>
        </p:nvPicPr>
        <p:blipFill>
          <a:blip r:embed="rId1"/>
          <a:stretch/>
        </p:blipFill>
        <p:spPr>
          <a:xfrm>
            <a:off x="360" y="185400"/>
            <a:ext cx="10080360" cy="530172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 descr=""/>
          <p:cNvPicPr/>
          <p:nvPr/>
        </p:nvPicPr>
        <p:blipFill>
          <a:blip r:embed="rId1"/>
          <a:stretch/>
        </p:blipFill>
        <p:spPr>
          <a:xfrm>
            <a:off x="360" y="185400"/>
            <a:ext cx="10080360" cy="530172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2" name="" descr=""/>
          <p:cNvPicPr/>
          <p:nvPr/>
        </p:nvPicPr>
        <p:blipFill>
          <a:blip r:embed="rId1"/>
          <a:stretch/>
        </p:blipFill>
        <p:spPr>
          <a:xfrm>
            <a:off x="360" y="185400"/>
            <a:ext cx="10080360" cy="530172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 descr=""/>
          <p:cNvPicPr/>
          <p:nvPr/>
        </p:nvPicPr>
        <p:blipFill>
          <a:blip r:embed="rId1"/>
          <a:stretch/>
        </p:blipFill>
        <p:spPr>
          <a:xfrm>
            <a:off x="7560" y="122760"/>
            <a:ext cx="10078920" cy="5426280"/>
          </a:xfrm>
          <a:prstGeom prst="rect">
            <a:avLst/>
          </a:prstGeom>
          <a:ln>
            <a:noFill/>
          </a:ln>
        </p:spPr>
      </p:pic>
      <p:sp>
        <p:nvSpPr>
          <p:cNvPr id="194" name="Line 1"/>
          <p:cNvSpPr/>
          <p:nvPr/>
        </p:nvSpPr>
        <p:spPr>
          <a:xfrm>
            <a:off x="5648400" y="505800"/>
            <a:ext cx="0" cy="4572000"/>
          </a:xfrm>
          <a:prstGeom prst="line">
            <a:avLst/>
          </a:prstGeom>
          <a:ln w="18360">
            <a:solidFill>
              <a:srgbClr val="ff0000"/>
            </a:solidFill>
            <a:round/>
          </a:ln>
        </p:spPr>
        <p:style>
          <a:lnRef idx="0"/>
          <a:fillRef idx="0"/>
          <a:effectRef idx="0"/>
          <a:fontRef idx="minor"/>
        </p:style>
      </p:sp>
      <p:sp>
        <p:nvSpPr>
          <p:cNvPr id="195" name="Line 2"/>
          <p:cNvSpPr/>
          <p:nvPr/>
        </p:nvSpPr>
        <p:spPr>
          <a:xfrm>
            <a:off x="30564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 descr=""/>
          <p:cNvPicPr/>
          <p:nvPr/>
        </p:nvPicPr>
        <p:blipFill>
          <a:blip r:embed="rId1"/>
          <a:stretch/>
        </p:blipFill>
        <p:spPr>
          <a:xfrm>
            <a:off x="7560" y="122760"/>
            <a:ext cx="10078920" cy="542628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 descr=""/>
          <p:cNvPicPr/>
          <p:nvPr/>
        </p:nvPicPr>
        <p:blipFill>
          <a:blip r:embed="rId1"/>
          <a:stretch/>
        </p:blipFill>
        <p:spPr>
          <a:xfrm>
            <a:off x="360" y="251280"/>
            <a:ext cx="10080000" cy="5169960"/>
          </a:xfrm>
          <a:prstGeom prst="rect">
            <a:avLst/>
          </a:prstGeom>
          <a:ln>
            <a:noFill/>
          </a:ln>
        </p:spPr>
      </p:pic>
      <p:sp>
        <p:nvSpPr>
          <p:cNvPr id="198" name="Line 1"/>
          <p:cNvSpPr/>
          <p:nvPr/>
        </p:nvSpPr>
        <p:spPr>
          <a:xfrm>
            <a:off x="64044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0" name="" descr=""/>
          <p:cNvPicPr/>
          <p:nvPr/>
        </p:nvPicPr>
        <p:blipFill>
          <a:blip r:embed="rId1"/>
          <a:stretch/>
        </p:blipFill>
        <p:spPr>
          <a:xfrm>
            <a:off x="7560" y="122760"/>
            <a:ext cx="10078920" cy="5426280"/>
          </a:xfrm>
          <a:prstGeom prst="rect">
            <a:avLst/>
          </a:prstGeom>
          <a:ln>
            <a:noFill/>
          </a:ln>
        </p:spPr>
      </p:pic>
      <p:sp>
        <p:nvSpPr>
          <p:cNvPr id="201" name="Line 1"/>
          <p:cNvSpPr/>
          <p:nvPr/>
        </p:nvSpPr>
        <p:spPr>
          <a:xfrm>
            <a:off x="4460400" y="505800"/>
            <a:ext cx="0" cy="4572000"/>
          </a:xfrm>
          <a:prstGeom prst="line">
            <a:avLst/>
          </a:prstGeom>
          <a:ln w="18360">
            <a:solidFill>
              <a:srgbClr val="ff0000"/>
            </a:solidFill>
            <a:round/>
          </a:ln>
        </p:spPr>
        <p:style>
          <a:lnRef idx="0"/>
          <a:fillRef idx="0"/>
          <a:effectRef idx="0"/>
          <a:fontRef idx="minor"/>
        </p:style>
      </p:sp>
      <p:sp>
        <p:nvSpPr>
          <p:cNvPr id="202" name="Line 2"/>
          <p:cNvSpPr/>
          <p:nvPr/>
        </p:nvSpPr>
        <p:spPr>
          <a:xfrm>
            <a:off x="3848400" y="505800"/>
            <a:ext cx="0" cy="4572000"/>
          </a:xfrm>
          <a:prstGeom prst="line">
            <a:avLst/>
          </a:prstGeom>
          <a:ln w="18360">
            <a:solidFill>
              <a:srgbClr val="ff0000"/>
            </a:solidFill>
            <a:round/>
          </a:ln>
        </p:spPr>
        <p:style>
          <a:lnRef idx="0"/>
          <a:fillRef idx="0"/>
          <a:effectRef idx="0"/>
          <a:fontRef idx="minor"/>
        </p:style>
      </p:sp>
      <p:sp>
        <p:nvSpPr>
          <p:cNvPr id="203" name="Line 3"/>
          <p:cNvSpPr/>
          <p:nvPr/>
        </p:nvSpPr>
        <p:spPr>
          <a:xfrm>
            <a:off x="18684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511560" y="1440"/>
            <a:ext cx="9070920" cy="566892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 descr=""/>
          <p:cNvPicPr/>
          <p:nvPr/>
        </p:nvPicPr>
        <p:blipFill>
          <a:blip r:embed="rId1"/>
          <a:stretch/>
        </p:blipFill>
        <p:spPr>
          <a:xfrm>
            <a:off x="7560" y="122760"/>
            <a:ext cx="10078920" cy="542628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 descr=""/>
          <p:cNvPicPr/>
          <p:nvPr/>
        </p:nvPicPr>
        <p:blipFill>
          <a:blip r:embed="rId1"/>
          <a:stretch/>
        </p:blipFill>
        <p:spPr>
          <a:xfrm>
            <a:off x="360" y="252000"/>
            <a:ext cx="10080000" cy="516852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6"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 descr=""/>
          <p:cNvPicPr/>
          <p:nvPr/>
        </p:nvPicPr>
        <p:blipFill>
          <a:blip r:embed="rId1"/>
          <a:stretch/>
        </p:blipFill>
        <p:spPr>
          <a:xfrm>
            <a:off x="360" y="251280"/>
            <a:ext cx="10080000" cy="5169960"/>
          </a:xfrm>
          <a:prstGeom prst="rect">
            <a:avLst/>
          </a:prstGeom>
          <a:ln>
            <a:noFill/>
          </a:ln>
        </p:spPr>
      </p:pic>
      <p:sp>
        <p:nvSpPr>
          <p:cNvPr id="208" name="Line 1"/>
          <p:cNvSpPr/>
          <p:nvPr/>
        </p:nvSpPr>
        <p:spPr>
          <a:xfrm>
            <a:off x="-6876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2"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 descr=""/>
          <p:cNvPicPr/>
          <p:nvPr/>
        </p:nvPicPr>
        <p:blipFill>
          <a:blip r:embed="rId1"/>
          <a:stretch/>
        </p:blipFill>
        <p:spPr>
          <a:xfrm>
            <a:off x="7560" y="213480"/>
            <a:ext cx="10078920" cy="52448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5"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7" name="" descr=""/>
          <p:cNvPicPr/>
          <p:nvPr/>
        </p:nvPicPr>
        <p:blipFill>
          <a:blip r:embed="rId1"/>
          <a:stretch/>
        </p:blipFill>
        <p:spPr>
          <a:xfrm>
            <a:off x="360" y="251280"/>
            <a:ext cx="10080000" cy="516996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640080" y="365760"/>
            <a:ext cx="8869680" cy="346320"/>
          </a:xfrm>
          <a:prstGeom prst="rect">
            <a:avLst/>
          </a:prstGeom>
          <a:noFill/>
          <a:ln>
            <a:noFill/>
          </a:ln>
        </p:spPr>
        <p:txBody>
          <a:bodyPr lIns="90000" rIns="90000" tIns="45000" bIns="45000">
            <a:noAutofit/>
          </a:bodyPr>
          <a:p>
            <a:r>
              <a:rPr b="0" lang="en-US" sz="1800" spc="-1" strike="noStrike">
                <a:latin typeface="Arial"/>
              </a:rPr>
              <a:t>Some interesting time periods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 descr=""/>
          <p:cNvPicPr/>
          <p:nvPr/>
        </p:nvPicPr>
        <p:blipFill>
          <a:blip r:embed="rId1"/>
          <a:stretch/>
        </p:blipFill>
        <p:spPr>
          <a:xfrm>
            <a:off x="360" y="186120"/>
            <a:ext cx="10080360" cy="5300280"/>
          </a:xfrm>
          <a:prstGeom prst="rect">
            <a:avLst/>
          </a:prstGeom>
          <a:ln>
            <a:noFill/>
          </a:ln>
        </p:spPr>
      </p:pic>
      <p:sp>
        <p:nvSpPr>
          <p:cNvPr id="220" name="Line 1"/>
          <p:cNvSpPr/>
          <p:nvPr/>
        </p:nvSpPr>
        <p:spPr>
          <a:xfrm>
            <a:off x="1966320" y="2798640"/>
            <a:ext cx="822960" cy="457200"/>
          </a:xfrm>
          <a:prstGeom prst="line">
            <a:avLst/>
          </a:prstGeom>
          <a:ln w="18360">
            <a:solidFill>
              <a:srgbClr val="ff0000"/>
            </a:solidFill>
            <a:round/>
          </a:ln>
        </p:spPr>
        <p:style>
          <a:lnRef idx="0"/>
          <a:fillRef idx="0"/>
          <a:effectRef idx="0"/>
          <a:fontRef idx="minor"/>
        </p:style>
      </p:sp>
      <p:sp>
        <p:nvSpPr>
          <p:cNvPr id="221" name="Line 2"/>
          <p:cNvSpPr/>
          <p:nvPr/>
        </p:nvSpPr>
        <p:spPr>
          <a:xfrm>
            <a:off x="5710320" y="2798640"/>
            <a:ext cx="822960" cy="457200"/>
          </a:xfrm>
          <a:prstGeom prst="line">
            <a:avLst/>
          </a:prstGeom>
          <a:ln w="18360">
            <a:solidFill>
              <a:srgbClr val="ff0000"/>
            </a:solidFill>
            <a:round/>
          </a:ln>
        </p:spPr>
        <p:style>
          <a:lnRef idx="0"/>
          <a:fillRef idx="0"/>
          <a:effectRef idx="0"/>
          <a:fontRef idx="minor"/>
        </p:style>
      </p:sp>
      <p:sp>
        <p:nvSpPr>
          <p:cNvPr id="222" name="TextShape 3"/>
          <p:cNvSpPr txBox="1"/>
          <p:nvPr/>
        </p:nvSpPr>
        <p:spPr>
          <a:xfrm>
            <a:off x="421920" y="2377440"/>
            <a:ext cx="1737360" cy="346320"/>
          </a:xfrm>
          <a:prstGeom prst="rect">
            <a:avLst/>
          </a:prstGeom>
          <a:noFill/>
          <a:ln>
            <a:noFill/>
          </a:ln>
        </p:spPr>
        <p:txBody>
          <a:bodyPr lIns="90000" rIns="90000" tIns="45000" bIns="45000">
            <a:noAutofit/>
          </a:bodyPr>
          <a:p>
            <a:r>
              <a:rPr b="0" lang="en-US" sz="1800" spc="-1" strike="noStrike">
                <a:latin typeface="Arial"/>
              </a:rPr>
              <a:t>Is this slanted?</a:t>
            </a:r>
            <a:endParaRPr b="0" lang="en-US" sz="1800" spc="-1" strike="noStrike">
              <a:latin typeface="Arial"/>
            </a:endParaRPr>
          </a:p>
        </p:txBody>
      </p:sp>
      <p:sp>
        <p:nvSpPr>
          <p:cNvPr id="223" name="TextShape 4"/>
          <p:cNvSpPr txBox="1"/>
          <p:nvPr/>
        </p:nvSpPr>
        <p:spPr>
          <a:xfrm>
            <a:off x="3265920" y="1981440"/>
            <a:ext cx="5329440" cy="602280"/>
          </a:xfrm>
          <a:prstGeom prst="rect">
            <a:avLst/>
          </a:prstGeom>
          <a:noFill/>
          <a:ln>
            <a:noFill/>
          </a:ln>
        </p:spPr>
        <p:txBody>
          <a:bodyPr lIns="90000" rIns="90000" tIns="45000" bIns="45000">
            <a:noAutofit/>
          </a:bodyPr>
          <a:p>
            <a:r>
              <a:rPr b="0" lang="en-US" sz="1800" spc="-1" strike="noStrike">
                <a:latin typeface="Arial"/>
              </a:rPr>
              <a:t>Increased intensity w/o change of pitch angle?</a:t>
            </a:r>
            <a:endParaRPr b="0" lang="en-US" sz="1800" spc="-1" strike="noStrike">
              <a:latin typeface="Arial"/>
            </a:endParaRPr>
          </a:p>
        </p:txBody>
      </p:sp>
      <p:sp>
        <p:nvSpPr>
          <p:cNvPr id="224" name="Line 5"/>
          <p:cNvSpPr/>
          <p:nvPr/>
        </p:nvSpPr>
        <p:spPr>
          <a:xfrm flipH="1">
            <a:off x="3108960" y="2286000"/>
            <a:ext cx="274320" cy="365760"/>
          </a:xfrm>
          <a:prstGeom prst="line">
            <a:avLst/>
          </a:prstGeom>
          <a:ln w="18360">
            <a:solidFill>
              <a:srgbClr val="ff00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 descr=""/>
          <p:cNvPicPr/>
          <p:nvPr/>
        </p:nvPicPr>
        <p:blipFill>
          <a:blip r:embed="rId1"/>
          <a:stretch/>
        </p:blipFill>
        <p:spPr>
          <a:xfrm>
            <a:off x="360" y="186120"/>
            <a:ext cx="10080360" cy="5300280"/>
          </a:xfrm>
          <a:prstGeom prst="rect">
            <a:avLst/>
          </a:prstGeom>
          <a:ln>
            <a:noFill/>
          </a:ln>
        </p:spPr>
      </p:pic>
      <p:sp>
        <p:nvSpPr>
          <p:cNvPr id="226" name="TextShape 1"/>
          <p:cNvSpPr txBox="1"/>
          <p:nvPr/>
        </p:nvSpPr>
        <p:spPr>
          <a:xfrm>
            <a:off x="3809520" y="2323440"/>
            <a:ext cx="1737360" cy="346320"/>
          </a:xfrm>
          <a:prstGeom prst="rect">
            <a:avLst/>
          </a:prstGeom>
          <a:noFill/>
          <a:ln>
            <a:noFill/>
          </a:ln>
        </p:spPr>
        <p:txBody>
          <a:bodyPr lIns="90000" rIns="90000" tIns="45000" bIns="45000">
            <a:noAutofit/>
          </a:bodyPr>
          <a:p>
            <a:r>
              <a:rPr b="0" lang="en-US" sz="1800" spc="-1" strike="noStrike">
                <a:latin typeface="Arial"/>
              </a:rPr>
              <a:t>90° pitch angle</a:t>
            </a:r>
            <a:endParaRPr b="0" lang="en-US" sz="1800" spc="-1" strike="noStrike">
              <a:latin typeface="Arial"/>
            </a:endParaRPr>
          </a:p>
        </p:txBody>
      </p:sp>
      <p:sp>
        <p:nvSpPr>
          <p:cNvPr id="227" name="TextShape 2"/>
          <p:cNvSpPr txBox="1"/>
          <p:nvPr/>
        </p:nvSpPr>
        <p:spPr>
          <a:xfrm>
            <a:off x="3809520" y="3295440"/>
            <a:ext cx="1737360" cy="346320"/>
          </a:xfrm>
          <a:prstGeom prst="rect">
            <a:avLst/>
          </a:prstGeom>
          <a:noFill/>
          <a:ln>
            <a:noFill/>
          </a:ln>
        </p:spPr>
        <p:txBody>
          <a:bodyPr lIns="90000" rIns="90000" tIns="45000" bIns="45000">
            <a:noAutofit/>
          </a:bodyPr>
          <a:p>
            <a:r>
              <a:rPr b="0" lang="en-US" sz="1800" spc="-1" strike="noStrike">
                <a:latin typeface="Arial"/>
              </a:rPr>
              <a:t>90° pitch angle</a:t>
            </a:r>
            <a:endParaRPr b="0" lang="en-US" sz="1800" spc="-1" strike="noStrike">
              <a:latin typeface="Arial"/>
            </a:endParaRPr>
          </a:p>
        </p:txBody>
      </p:sp>
      <p:sp>
        <p:nvSpPr>
          <p:cNvPr id="228" name="TextShape 3"/>
          <p:cNvSpPr txBox="1"/>
          <p:nvPr/>
        </p:nvSpPr>
        <p:spPr>
          <a:xfrm>
            <a:off x="6977520" y="2863440"/>
            <a:ext cx="1737360" cy="602280"/>
          </a:xfrm>
          <a:prstGeom prst="rect">
            <a:avLst/>
          </a:prstGeom>
          <a:solidFill>
            <a:srgbClr val="ffffff">
              <a:alpha val="50000"/>
            </a:srgbClr>
          </a:solidFill>
          <a:ln>
            <a:noFill/>
          </a:ln>
        </p:spPr>
        <p:txBody>
          <a:bodyPr lIns="90000" rIns="90000" tIns="45000" bIns="45000">
            <a:noAutofit/>
          </a:bodyPr>
          <a:p>
            <a:r>
              <a:rPr b="0" lang="en-US" sz="1800" spc="-1" strike="noStrike">
                <a:latin typeface="Arial"/>
              </a:rPr>
              <a:t>But different behavior</a:t>
            </a:r>
            <a:endParaRPr b="0" lang="en-US" sz="1800" spc="-1" strike="noStrike">
              <a:latin typeface="Arial"/>
            </a:endParaRPr>
          </a:p>
        </p:txBody>
      </p:sp>
      <p:sp>
        <p:nvSpPr>
          <p:cNvPr id="229" name="Line 4"/>
          <p:cNvSpPr/>
          <p:nvPr/>
        </p:nvSpPr>
        <p:spPr>
          <a:xfrm>
            <a:off x="4810320" y="2798640"/>
            <a:ext cx="822960" cy="457200"/>
          </a:xfrm>
          <a:prstGeom prst="line">
            <a:avLst/>
          </a:prstGeom>
          <a:ln w="18360">
            <a:solidFill>
              <a:srgbClr val="ff0000"/>
            </a:solidFill>
            <a:round/>
          </a:ln>
        </p:spPr>
        <p:style>
          <a:lnRef idx="0"/>
          <a:fillRef idx="0"/>
          <a:effectRef idx="0"/>
          <a:fontRef idx="minor"/>
        </p:style>
      </p:sp>
      <p:sp>
        <p:nvSpPr>
          <p:cNvPr id="230" name="Line 5"/>
          <p:cNvSpPr/>
          <p:nvPr/>
        </p:nvSpPr>
        <p:spPr>
          <a:xfrm flipH="1">
            <a:off x="6029280" y="3857040"/>
            <a:ext cx="496080" cy="3348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 descr=""/>
          <p:cNvPicPr/>
          <p:nvPr/>
        </p:nvPicPr>
        <p:blipFill>
          <a:blip r:embed="rId1"/>
          <a:stretch/>
        </p:blipFill>
        <p:spPr>
          <a:xfrm>
            <a:off x="360" y="185400"/>
            <a:ext cx="10080360" cy="5301720"/>
          </a:xfrm>
          <a:prstGeom prst="rect">
            <a:avLst/>
          </a:prstGeom>
          <a:ln>
            <a:noFill/>
          </a:ln>
        </p:spPr>
      </p:pic>
      <p:sp>
        <p:nvSpPr>
          <p:cNvPr id="232" name="Line 1"/>
          <p:cNvSpPr/>
          <p:nvPr/>
        </p:nvSpPr>
        <p:spPr>
          <a:xfrm>
            <a:off x="3190320" y="1826640"/>
            <a:ext cx="822960" cy="457200"/>
          </a:xfrm>
          <a:prstGeom prst="line">
            <a:avLst/>
          </a:prstGeom>
          <a:ln w="18360">
            <a:solidFill>
              <a:srgbClr val="ff0000"/>
            </a:solidFill>
            <a:round/>
          </a:ln>
        </p:spPr>
        <p:style>
          <a:lnRef idx="0"/>
          <a:fillRef idx="0"/>
          <a:effectRef idx="0"/>
          <a:fontRef idx="minor"/>
        </p:style>
      </p:sp>
      <p:sp>
        <p:nvSpPr>
          <p:cNvPr id="233" name="Line 2"/>
          <p:cNvSpPr/>
          <p:nvPr/>
        </p:nvSpPr>
        <p:spPr>
          <a:xfrm>
            <a:off x="4111920" y="1826640"/>
            <a:ext cx="81360" cy="457200"/>
          </a:xfrm>
          <a:prstGeom prst="line">
            <a:avLst/>
          </a:prstGeom>
          <a:ln w="18360">
            <a:solidFill>
              <a:srgbClr val="ff0000"/>
            </a:solidFill>
            <a:round/>
          </a:ln>
        </p:spPr>
        <p:style>
          <a:lnRef idx="0"/>
          <a:fillRef idx="0"/>
          <a:effectRef idx="0"/>
          <a:fontRef idx="minor"/>
        </p:style>
      </p:sp>
      <p:sp>
        <p:nvSpPr>
          <p:cNvPr id="234" name="Line 3"/>
          <p:cNvSpPr/>
          <p:nvPr/>
        </p:nvSpPr>
        <p:spPr>
          <a:xfrm>
            <a:off x="4687920" y="962640"/>
            <a:ext cx="81360" cy="457200"/>
          </a:xfrm>
          <a:prstGeom prst="line">
            <a:avLst/>
          </a:prstGeom>
          <a:ln w="18360">
            <a:solidFill>
              <a:srgbClr val="ff0000"/>
            </a:solidFill>
            <a:round/>
          </a:ln>
        </p:spPr>
        <p:style>
          <a:lnRef idx="0"/>
          <a:fillRef idx="0"/>
          <a:effectRef idx="0"/>
          <a:fontRef idx="minor"/>
        </p:style>
      </p:sp>
      <p:sp>
        <p:nvSpPr>
          <p:cNvPr id="235" name="Line 4"/>
          <p:cNvSpPr/>
          <p:nvPr/>
        </p:nvSpPr>
        <p:spPr>
          <a:xfrm flipH="1">
            <a:off x="5021280" y="1005840"/>
            <a:ext cx="190800" cy="414000"/>
          </a:xfrm>
          <a:prstGeom prst="line">
            <a:avLst/>
          </a:prstGeom>
          <a:ln w="18360">
            <a:solidFill>
              <a:srgbClr val="ff0000"/>
            </a:solidFill>
            <a:round/>
          </a:ln>
        </p:spPr>
        <p:style>
          <a:lnRef idx="0"/>
          <a:fillRef idx="0"/>
          <a:effectRef idx="0"/>
          <a:fontRef idx="minor"/>
        </p:style>
      </p:sp>
      <p:sp>
        <p:nvSpPr>
          <p:cNvPr id="236" name="Line 5"/>
          <p:cNvSpPr/>
          <p:nvPr/>
        </p:nvSpPr>
        <p:spPr>
          <a:xfrm flipH="1">
            <a:off x="4085280" y="3764160"/>
            <a:ext cx="190800" cy="414000"/>
          </a:xfrm>
          <a:prstGeom prst="line">
            <a:avLst/>
          </a:prstGeom>
          <a:ln w="18360">
            <a:solidFill>
              <a:srgbClr val="ff0000"/>
            </a:solidFill>
            <a:round/>
          </a:ln>
        </p:spPr>
        <p:style>
          <a:lnRef idx="0"/>
          <a:fillRef idx="0"/>
          <a:effectRef idx="0"/>
          <a:fontRef idx="minor"/>
        </p:style>
      </p:sp>
      <p:sp>
        <p:nvSpPr>
          <p:cNvPr id="237" name="Line 6"/>
          <p:cNvSpPr/>
          <p:nvPr/>
        </p:nvSpPr>
        <p:spPr>
          <a:xfrm>
            <a:off x="5852160" y="1828800"/>
            <a:ext cx="285120" cy="45504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8" name="" descr=""/>
          <p:cNvPicPr/>
          <p:nvPr/>
        </p:nvPicPr>
        <p:blipFill>
          <a:blip r:embed="rId1"/>
          <a:stretch/>
        </p:blipFill>
        <p:spPr>
          <a:xfrm>
            <a:off x="360" y="176040"/>
            <a:ext cx="10080360" cy="5320800"/>
          </a:xfrm>
          <a:prstGeom prst="rect">
            <a:avLst/>
          </a:prstGeom>
          <a:ln>
            <a:noFill/>
          </a:ln>
        </p:spPr>
      </p:pic>
      <p:sp>
        <p:nvSpPr>
          <p:cNvPr id="239" name="TextShape 1"/>
          <p:cNvSpPr txBox="1"/>
          <p:nvPr/>
        </p:nvSpPr>
        <p:spPr>
          <a:xfrm>
            <a:off x="1828800" y="457200"/>
            <a:ext cx="6564240" cy="602280"/>
          </a:xfrm>
          <a:prstGeom prst="rect">
            <a:avLst/>
          </a:prstGeom>
          <a:noFill/>
          <a:ln>
            <a:noFill/>
          </a:ln>
        </p:spPr>
        <p:txBody>
          <a:bodyPr lIns="90000" rIns="90000" tIns="45000" bIns="45000">
            <a:noAutofit/>
          </a:bodyPr>
          <a:p>
            <a:r>
              <a:rPr b="0" lang="en-US" sz="1800" spc="-1" strike="noStrike">
                <a:latin typeface="Arial"/>
              </a:rPr>
              <a:t>Large change in pitch angle w/o significant change in intensity</a:t>
            </a:r>
            <a:endParaRPr b="0" lang="en-US" sz="1800" spc="-1" strike="noStrike">
              <a:latin typeface="Arial"/>
            </a:endParaRPr>
          </a:p>
        </p:txBody>
      </p:sp>
      <p:sp>
        <p:nvSpPr>
          <p:cNvPr id="240" name="Line 2"/>
          <p:cNvSpPr/>
          <p:nvPr/>
        </p:nvSpPr>
        <p:spPr>
          <a:xfrm>
            <a:off x="4500000" y="731520"/>
            <a:ext cx="0" cy="4297680"/>
          </a:xfrm>
          <a:prstGeom prst="line">
            <a:avLst/>
          </a:prstGeom>
          <a:ln w="18360">
            <a:solidFill>
              <a:srgbClr val="ff0000"/>
            </a:solidFill>
            <a:round/>
          </a:ln>
        </p:spPr>
        <p:style>
          <a:lnRef idx="0"/>
          <a:fillRef idx="0"/>
          <a:effectRef idx="0"/>
          <a:fontRef idx="minor"/>
        </p:style>
      </p:sp>
      <p:sp>
        <p:nvSpPr>
          <p:cNvPr id="241" name="TextShape 3"/>
          <p:cNvSpPr txBox="1"/>
          <p:nvPr/>
        </p:nvSpPr>
        <p:spPr>
          <a:xfrm>
            <a:off x="5760720" y="1828800"/>
            <a:ext cx="3017520" cy="346320"/>
          </a:xfrm>
          <a:prstGeom prst="rect">
            <a:avLst/>
          </a:prstGeom>
          <a:noFill/>
          <a:ln>
            <a:noFill/>
          </a:ln>
        </p:spPr>
        <p:txBody>
          <a:bodyPr lIns="90000" rIns="90000" tIns="45000" bIns="45000">
            <a:noAutofit/>
          </a:bodyPr>
          <a:p>
            <a:r>
              <a:rPr b="0" lang="en-US" sz="1800" spc="-1" strike="noStrike">
                <a:latin typeface="Arial"/>
              </a:rPr>
              <a:t>Lower intensity than sun</a:t>
            </a:r>
            <a:endParaRPr b="0" lang="en-US" sz="1800" spc="-1" strike="noStrike">
              <a:latin typeface="Arial"/>
            </a:endParaRPr>
          </a:p>
        </p:txBody>
      </p:sp>
      <p:sp>
        <p:nvSpPr>
          <p:cNvPr id="242" name="TextShape 4"/>
          <p:cNvSpPr txBox="1"/>
          <p:nvPr/>
        </p:nvSpPr>
        <p:spPr>
          <a:xfrm>
            <a:off x="5760720" y="3772800"/>
            <a:ext cx="3017520" cy="346320"/>
          </a:xfrm>
          <a:prstGeom prst="rect">
            <a:avLst/>
          </a:prstGeom>
          <a:noFill/>
          <a:ln>
            <a:noFill/>
          </a:ln>
        </p:spPr>
        <p:txBody>
          <a:bodyPr lIns="90000" rIns="90000" tIns="45000" bIns="45000">
            <a:noAutofit/>
          </a:bodyPr>
          <a:p>
            <a:r>
              <a:rPr b="0" lang="en-US" sz="1800" spc="-1" strike="noStrike">
                <a:latin typeface="Arial"/>
              </a:rPr>
              <a:t>Lower intensity than sun</a:t>
            </a:r>
            <a:endParaRPr b="0" lang="en-US" sz="1800" spc="-1" strike="noStrike">
              <a:latin typeface="Arial"/>
            </a:endParaRPr>
          </a:p>
        </p:txBody>
      </p:sp>
      <p:sp>
        <p:nvSpPr>
          <p:cNvPr id="243" name="TextShape 5"/>
          <p:cNvSpPr txBox="1"/>
          <p:nvPr/>
        </p:nvSpPr>
        <p:spPr>
          <a:xfrm>
            <a:off x="900720" y="1036800"/>
            <a:ext cx="3017520" cy="346320"/>
          </a:xfrm>
          <a:prstGeom prst="rect">
            <a:avLst/>
          </a:prstGeom>
          <a:noFill/>
          <a:ln>
            <a:noFill/>
          </a:ln>
        </p:spPr>
        <p:txBody>
          <a:bodyPr lIns="90000" rIns="90000" tIns="45000" bIns="45000">
            <a:noAutofit/>
          </a:bodyPr>
          <a:p>
            <a:r>
              <a:rPr b="0" lang="en-US" sz="1800" spc="-1" strike="noStrike">
                <a:latin typeface="Arial"/>
              </a:rPr>
              <a:t>Similar intensity as north</a:t>
            </a:r>
            <a:endParaRPr b="0" lang="en-US" sz="1800" spc="-1" strike="noStrike">
              <a:latin typeface="Arial"/>
            </a:endParaRPr>
          </a:p>
        </p:txBody>
      </p:sp>
      <p:sp>
        <p:nvSpPr>
          <p:cNvPr id="244" name="TextShape 6"/>
          <p:cNvSpPr txBox="1"/>
          <p:nvPr/>
        </p:nvSpPr>
        <p:spPr>
          <a:xfrm>
            <a:off x="900720" y="2332800"/>
            <a:ext cx="3017520" cy="346320"/>
          </a:xfrm>
          <a:prstGeom prst="rect">
            <a:avLst/>
          </a:prstGeom>
          <a:noFill/>
          <a:ln>
            <a:noFill/>
          </a:ln>
        </p:spPr>
        <p:txBody>
          <a:bodyPr lIns="90000" rIns="90000" tIns="45000" bIns="45000">
            <a:noAutofit/>
          </a:bodyPr>
          <a:p>
            <a:r>
              <a:rPr b="0" lang="en-US" sz="1800" spc="-1" strike="noStrike">
                <a:latin typeface="Arial"/>
              </a:rPr>
              <a:t>Similar intensity as sun</a:t>
            </a:r>
            <a:endParaRPr b="0" lang="en-US" sz="1800" spc="-1" strike="noStrike">
              <a:latin typeface="Arial"/>
            </a:endParaRPr>
          </a:p>
        </p:txBody>
      </p:sp>
      <p:sp>
        <p:nvSpPr>
          <p:cNvPr id="245" name="TextShape 7"/>
          <p:cNvSpPr txBox="1"/>
          <p:nvPr/>
        </p:nvSpPr>
        <p:spPr>
          <a:xfrm>
            <a:off x="1728720" y="4276800"/>
            <a:ext cx="5312160" cy="386640"/>
          </a:xfrm>
          <a:prstGeom prst="rect">
            <a:avLst/>
          </a:prstGeom>
          <a:solidFill>
            <a:srgbClr val="ffffff">
              <a:alpha val="50000"/>
            </a:srgbClr>
          </a:solidFill>
          <a:ln>
            <a:noFill/>
          </a:ln>
        </p:spPr>
        <p:txBody>
          <a:bodyPr lIns="90000" rIns="90000" tIns="45000" bIns="45000">
            <a:noAutofit/>
          </a:bodyPr>
          <a:p>
            <a:r>
              <a:rPr b="0" lang="en-US" sz="1800" spc="-1" strike="noStrike">
                <a:latin typeface="Arial"/>
              </a:rPr>
              <a:t>Limited pitch-angle scattering across 90 degrees?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 descr=""/>
          <p:cNvPicPr/>
          <p:nvPr/>
        </p:nvPicPr>
        <p:blipFill>
          <a:blip r:embed="rId1"/>
          <a:stretch/>
        </p:blipFill>
        <p:spPr>
          <a:xfrm>
            <a:off x="360" y="186120"/>
            <a:ext cx="10080360" cy="5300280"/>
          </a:xfrm>
          <a:prstGeom prst="rect">
            <a:avLst/>
          </a:prstGeom>
          <a:ln>
            <a:noFill/>
          </a:ln>
        </p:spPr>
      </p:pic>
      <p:sp>
        <p:nvSpPr>
          <p:cNvPr id="247" name="TextShape 1"/>
          <p:cNvSpPr txBox="1"/>
          <p:nvPr/>
        </p:nvSpPr>
        <p:spPr>
          <a:xfrm>
            <a:off x="1728720" y="460800"/>
            <a:ext cx="5312160" cy="386640"/>
          </a:xfrm>
          <a:prstGeom prst="rect">
            <a:avLst/>
          </a:prstGeom>
          <a:solidFill>
            <a:srgbClr val="ffffff">
              <a:alpha val="50000"/>
            </a:srgbClr>
          </a:solidFill>
          <a:ln>
            <a:noFill/>
          </a:ln>
        </p:spPr>
        <p:txBody>
          <a:bodyPr lIns="90000" rIns="90000" tIns="45000" bIns="45000">
            <a:noAutofit/>
          </a:bodyPr>
          <a:p>
            <a:r>
              <a:rPr b="0" lang="en-US" sz="1800" spc="-1" strike="noStrike">
                <a:latin typeface="Arial"/>
              </a:rPr>
              <a:t>Limited pitch-angle scattering across 90 degrees?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2651760" y="743760"/>
            <a:ext cx="3931920" cy="346320"/>
          </a:xfrm>
          <a:prstGeom prst="rect">
            <a:avLst/>
          </a:prstGeom>
          <a:noFill/>
          <a:ln>
            <a:noFill/>
          </a:ln>
        </p:spPr>
        <p:txBody>
          <a:bodyPr lIns="90000" rIns="90000" tIns="45000" bIns="45000">
            <a:noAutofit/>
          </a:bodyPr>
          <a:p>
            <a:r>
              <a:rPr b="1" lang="en-US" sz="1800" spc="-1" strike="noStrike">
                <a:latin typeface="Arial"/>
              </a:rPr>
              <a:t>Was this a lesson in apophenia?</a:t>
            </a:r>
            <a:endParaRPr b="1" lang="en-US" sz="1800" spc="-1" strike="noStrike">
              <a:latin typeface="Arial"/>
            </a:endParaRPr>
          </a:p>
        </p:txBody>
      </p:sp>
      <p:sp>
        <p:nvSpPr>
          <p:cNvPr id="249" name="TextShape 2"/>
          <p:cNvSpPr txBox="1"/>
          <p:nvPr/>
        </p:nvSpPr>
        <p:spPr>
          <a:xfrm>
            <a:off x="1565280" y="1532160"/>
            <a:ext cx="6126480" cy="3225600"/>
          </a:xfrm>
          <a:prstGeom prst="rect">
            <a:avLst/>
          </a:prstGeom>
          <a:noFill/>
          <a:ln>
            <a:noFill/>
          </a:ln>
        </p:spPr>
        <p:txBody>
          <a:bodyPr lIns="90000" rIns="90000" tIns="45000" bIns="45000">
            <a:noAutofit/>
          </a:bodyPr>
          <a:p>
            <a:r>
              <a:rPr b="0" lang="en-US" sz="1800" spc="-1" strike="noStrike">
                <a:latin typeface="Arial"/>
              </a:rPr>
              <a:t>Apophenia describes the human habit to unreasonably look for and recognize patterns in random information. </a:t>
            </a:r>
            <a:endParaRPr b="0" lang="en-US" sz="1800" spc="-1" strike="noStrike">
              <a:latin typeface="Arial"/>
            </a:endParaRPr>
          </a:p>
          <a:p>
            <a:r>
              <a:rPr b="0" lang="en-US" sz="1800" spc="-1" strike="noStrike">
                <a:latin typeface="Arial"/>
              </a:rPr>
              <a:t>This can also occur in Solar Orbiter data from EPD.</a:t>
            </a:r>
            <a:endParaRPr b="0" lang="en-US" sz="1800" spc="-1" strike="noStrike">
              <a:latin typeface="Arial"/>
            </a:endParaRPr>
          </a:p>
          <a:p>
            <a:r>
              <a:rPr b="0" lang="en-US" sz="1800" spc="-1" strike="noStrike">
                <a:latin typeface="Arial"/>
              </a:rPr>
              <a:t>Most weird patterns are explained by variations in pitch angle and probably by limited counting statistics. How probable is it to see a “line” or any pattern in randomly distributed data?</a:t>
            </a:r>
            <a:endParaRPr b="0" lang="en-US" sz="1800" spc="-1" strike="noStrike">
              <a:latin typeface="Arial"/>
            </a:endParaRPr>
          </a:p>
          <a:p>
            <a:r>
              <a:rPr b="0" lang="en-US" sz="1800" spc="-1" strike="noStrike">
                <a:latin typeface="Arial"/>
              </a:rPr>
              <a:t>Need to compute the probability of seeing “something like this”, but then: (see next page)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 descr=""/>
          <p:cNvPicPr/>
          <p:nvPr/>
        </p:nvPicPr>
        <p:blipFill>
          <a:blip r:embed="rId1"/>
          <a:stretch/>
        </p:blipFill>
        <p:spPr>
          <a:xfrm>
            <a:off x="7560" y="213480"/>
            <a:ext cx="10078920" cy="524484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 descr=""/>
          <p:cNvPicPr/>
          <p:nvPr/>
        </p:nvPicPr>
        <p:blipFill>
          <a:blip r:embed="rId1"/>
          <a:srcRect l="0" t="0" r="-2779" b="52105"/>
          <a:stretch/>
        </p:blipFill>
        <p:spPr>
          <a:xfrm>
            <a:off x="883440" y="110880"/>
            <a:ext cx="4229280" cy="5466600"/>
          </a:xfrm>
          <a:prstGeom prst="rect">
            <a:avLst/>
          </a:prstGeom>
          <a:ln>
            <a:noFill/>
          </a:ln>
        </p:spPr>
      </p:pic>
      <p:pic>
        <p:nvPicPr>
          <p:cNvPr id="251" name="" descr=""/>
          <p:cNvPicPr/>
          <p:nvPr/>
        </p:nvPicPr>
        <p:blipFill>
          <a:blip r:embed="rId2"/>
          <a:srcRect l="0" t="48351" r="0" b="0"/>
          <a:stretch/>
        </p:blipFill>
        <p:spPr>
          <a:xfrm>
            <a:off x="5113080" y="108720"/>
            <a:ext cx="3872520" cy="554868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 descr=""/>
          <p:cNvPicPr/>
          <p:nvPr/>
        </p:nvPicPr>
        <p:blipFill>
          <a:blip r:embed="rId1"/>
          <a:stretch/>
        </p:blipFill>
        <p:spPr>
          <a:xfrm>
            <a:off x="7560" y="213480"/>
            <a:ext cx="10078920" cy="5244840"/>
          </a:xfrm>
          <a:prstGeom prst="rect">
            <a:avLst/>
          </a:prstGeom>
          <a:ln>
            <a:noFill/>
          </a:ln>
        </p:spPr>
      </p:pic>
      <p:sp>
        <p:nvSpPr>
          <p:cNvPr id="163" name="Line 1"/>
          <p:cNvSpPr/>
          <p:nvPr/>
        </p:nvSpPr>
        <p:spPr>
          <a:xfrm>
            <a:off x="1920240" y="3849120"/>
            <a:ext cx="4754880" cy="365760"/>
          </a:xfrm>
          <a:prstGeom prst="line">
            <a:avLst/>
          </a:prstGeom>
          <a:ln w="18360">
            <a:solidFill>
              <a:srgbClr val="ff0000"/>
            </a:solidFill>
            <a:round/>
          </a:ln>
        </p:spPr>
        <p:style>
          <a:lnRef idx="0"/>
          <a:fillRef idx="0"/>
          <a:effectRef idx="0"/>
          <a:fontRef idx="minor"/>
        </p:style>
      </p:sp>
      <p:sp>
        <p:nvSpPr>
          <p:cNvPr id="164" name="Line 2"/>
          <p:cNvSpPr/>
          <p:nvPr/>
        </p:nvSpPr>
        <p:spPr>
          <a:xfrm>
            <a:off x="1920240" y="2013120"/>
            <a:ext cx="4754880" cy="365760"/>
          </a:xfrm>
          <a:prstGeom prst="line">
            <a:avLst/>
          </a:prstGeom>
          <a:ln w="18360">
            <a:solidFill>
              <a:srgbClr val="ff0000"/>
            </a:solidFill>
            <a:round/>
          </a:ln>
        </p:spPr>
        <p:style>
          <a:lnRef idx="0"/>
          <a:fillRef idx="0"/>
          <a:effectRef idx="0"/>
          <a:fontRef idx="minor"/>
        </p:style>
      </p:sp>
      <p:sp>
        <p:nvSpPr>
          <p:cNvPr id="165" name="Line 3"/>
          <p:cNvSpPr/>
          <p:nvPr/>
        </p:nvSpPr>
        <p:spPr>
          <a:xfrm>
            <a:off x="4480560" y="872640"/>
            <a:ext cx="0" cy="4206240"/>
          </a:xfrm>
          <a:prstGeom prst="line">
            <a:avLst/>
          </a:prstGeom>
          <a:ln w="18360">
            <a:solidFill>
              <a:srgbClr val="ff0000"/>
            </a:solidFill>
            <a:round/>
          </a:ln>
        </p:spPr>
        <p:style>
          <a:lnRef idx="0"/>
          <a:fillRef idx="0"/>
          <a:effectRef idx="0"/>
          <a:fontRef idx="minor"/>
        </p:style>
      </p:sp>
      <p:sp>
        <p:nvSpPr>
          <p:cNvPr id="166" name="Line 4"/>
          <p:cNvSpPr/>
          <p:nvPr/>
        </p:nvSpPr>
        <p:spPr>
          <a:xfrm>
            <a:off x="4876560" y="872640"/>
            <a:ext cx="0" cy="4206240"/>
          </a:xfrm>
          <a:prstGeom prst="line">
            <a:avLst/>
          </a:prstGeom>
          <a:ln w="18360">
            <a:solidFill>
              <a:srgbClr val="ff0000"/>
            </a:solidFill>
            <a:round/>
          </a:ln>
        </p:spPr>
        <p:style>
          <a:lnRef idx="0"/>
          <a:fillRef idx="0"/>
          <a:effectRef idx="0"/>
          <a:fontRef idx="minor"/>
        </p:style>
      </p:sp>
      <p:sp>
        <p:nvSpPr>
          <p:cNvPr id="167" name="Line 5"/>
          <p:cNvSpPr/>
          <p:nvPr/>
        </p:nvSpPr>
        <p:spPr>
          <a:xfrm>
            <a:off x="5380560" y="872640"/>
            <a:ext cx="0" cy="4206240"/>
          </a:xfrm>
          <a:prstGeom prst="line">
            <a:avLst/>
          </a:prstGeom>
          <a:ln w="18360">
            <a:solidFill>
              <a:srgbClr val="ff0000"/>
            </a:solidFill>
            <a:round/>
          </a:ln>
        </p:spPr>
        <p:style>
          <a:lnRef idx="0"/>
          <a:fillRef idx="0"/>
          <a:effectRef idx="0"/>
          <a:fontRef idx="minor"/>
        </p:style>
      </p:sp>
      <p:sp>
        <p:nvSpPr>
          <p:cNvPr id="168" name="Line 6"/>
          <p:cNvSpPr/>
          <p:nvPr/>
        </p:nvSpPr>
        <p:spPr>
          <a:xfrm>
            <a:off x="5812560" y="872640"/>
            <a:ext cx="0" cy="4206240"/>
          </a:xfrm>
          <a:prstGeom prst="line">
            <a:avLst/>
          </a:prstGeom>
          <a:ln w="18360">
            <a:solidFill>
              <a:srgbClr val="ff0000"/>
            </a:solidFill>
            <a:round/>
          </a:ln>
        </p:spPr>
        <p:style>
          <a:lnRef idx="0"/>
          <a:fillRef idx="0"/>
          <a:effectRef idx="0"/>
          <a:fontRef idx="minor"/>
        </p:style>
      </p:sp>
      <p:sp>
        <p:nvSpPr>
          <p:cNvPr id="169" name="Line 7"/>
          <p:cNvSpPr/>
          <p:nvPr/>
        </p:nvSpPr>
        <p:spPr>
          <a:xfrm>
            <a:off x="6172560" y="872640"/>
            <a:ext cx="0" cy="4206240"/>
          </a:xfrm>
          <a:prstGeom prst="line">
            <a:avLst/>
          </a:prstGeom>
          <a:ln w="18360">
            <a:solidFill>
              <a:srgbClr val="ff0000"/>
            </a:solidFill>
            <a:round/>
          </a:ln>
        </p:spPr>
        <p:style>
          <a:lnRef idx="0"/>
          <a:fillRef idx="0"/>
          <a:effectRef idx="0"/>
          <a:fontRef idx="minor"/>
        </p:style>
      </p:sp>
      <p:sp>
        <p:nvSpPr>
          <p:cNvPr id="170" name="Line 8"/>
          <p:cNvSpPr/>
          <p:nvPr/>
        </p:nvSpPr>
        <p:spPr>
          <a:xfrm>
            <a:off x="6640560" y="872640"/>
            <a:ext cx="0" cy="4206240"/>
          </a:xfrm>
          <a:prstGeom prst="line">
            <a:avLst/>
          </a:prstGeom>
          <a:ln w="18360">
            <a:solidFill>
              <a:srgbClr val="ff0000"/>
            </a:solidFill>
            <a:round/>
          </a:ln>
        </p:spPr>
        <p:style>
          <a:lnRef idx="0"/>
          <a:fillRef idx="0"/>
          <a:effectRef idx="0"/>
          <a:fontRef idx="minor"/>
        </p:style>
      </p:sp>
      <p:sp>
        <p:nvSpPr>
          <p:cNvPr id="171" name="Line 9"/>
          <p:cNvSpPr/>
          <p:nvPr/>
        </p:nvSpPr>
        <p:spPr>
          <a:xfrm>
            <a:off x="1920240" y="1113120"/>
            <a:ext cx="4754880" cy="365760"/>
          </a:xfrm>
          <a:prstGeom prst="line">
            <a:avLst/>
          </a:prstGeom>
          <a:ln w="18360">
            <a:solidFill>
              <a:srgbClr val="ff0000"/>
            </a:solidFill>
            <a:round/>
          </a:ln>
        </p:spPr>
        <p:style>
          <a:lnRef idx="0"/>
          <a:fillRef idx="0"/>
          <a:effectRef idx="0"/>
          <a:fontRef idx="minor"/>
        </p:style>
      </p:sp>
      <p:sp>
        <p:nvSpPr>
          <p:cNvPr id="172" name="Line 10"/>
          <p:cNvSpPr/>
          <p:nvPr/>
        </p:nvSpPr>
        <p:spPr>
          <a:xfrm>
            <a:off x="1920240" y="2949120"/>
            <a:ext cx="4754880" cy="365760"/>
          </a:xfrm>
          <a:prstGeom prst="line">
            <a:avLst/>
          </a:prstGeom>
          <a:ln w="18360">
            <a:solidFill>
              <a:srgbClr val="ff0000"/>
            </a:solidFill>
            <a:round/>
          </a:ln>
        </p:spPr>
        <p:style>
          <a:lnRef idx="0"/>
          <a:fillRef idx="0"/>
          <a:effectRef idx="0"/>
          <a:fontRef idx="minor"/>
        </p:style>
      </p:sp>
      <p:sp>
        <p:nvSpPr>
          <p:cNvPr id="173" name="Line 11"/>
          <p:cNvSpPr/>
          <p:nvPr/>
        </p:nvSpPr>
        <p:spPr>
          <a:xfrm>
            <a:off x="1920240" y="2949120"/>
            <a:ext cx="4754880" cy="365760"/>
          </a:xfrm>
          <a:prstGeom prst="line">
            <a:avLst/>
          </a:prstGeom>
          <a:ln w="18360">
            <a:solidFill>
              <a:srgbClr val="ff0000"/>
            </a:solidFill>
            <a:round/>
          </a:ln>
        </p:spPr>
        <p:style>
          <a:lnRef idx="0"/>
          <a:fillRef idx="0"/>
          <a:effectRef idx="0"/>
          <a:fontRef idx="minor"/>
        </p:style>
      </p:sp>
      <p:sp>
        <p:nvSpPr>
          <p:cNvPr id="174" name="Line 12"/>
          <p:cNvSpPr/>
          <p:nvPr/>
        </p:nvSpPr>
        <p:spPr>
          <a:xfrm>
            <a:off x="6244560" y="872640"/>
            <a:ext cx="0" cy="4206240"/>
          </a:xfrm>
          <a:prstGeom prst="line">
            <a:avLst/>
          </a:prstGeom>
          <a:ln w="18360">
            <a:solidFill>
              <a:srgbClr val="ff0000"/>
            </a:solidFill>
            <a:round/>
          </a:ln>
        </p:spPr>
        <p:style>
          <a:lnRef idx="0"/>
          <a:fillRef idx="0"/>
          <a:effectRef idx="0"/>
          <a:fontRef idx="minor"/>
        </p:style>
      </p:sp>
      <p:sp>
        <p:nvSpPr>
          <p:cNvPr id="175" name="Line 13"/>
          <p:cNvSpPr/>
          <p:nvPr/>
        </p:nvSpPr>
        <p:spPr>
          <a:xfrm>
            <a:off x="4581720" y="872640"/>
            <a:ext cx="0" cy="4206240"/>
          </a:xfrm>
          <a:prstGeom prst="line">
            <a:avLst/>
          </a:prstGeom>
          <a:ln w="18360">
            <a:solidFill>
              <a:srgbClr val="ff0000"/>
            </a:solidFill>
            <a:round/>
          </a:ln>
        </p:spPr>
        <p:style>
          <a:lnRef idx="0"/>
          <a:fillRef idx="0"/>
          <a:effectRef idx="0"/>
          <a:fontRef idx="minor"/>
        </p:style>
      </p:sp>
      <p:sp>
        <p:nvSpPr>
          <p:cNvPr id="176" name="Line 14"/>
          <p:cNvSpPr/>
          <p:nvPr/>
        </p:nvSpPr>
        <p:spPr>
          <a:xfrm>
            <a:off x="4307400" y="872640"/>
            <a:ext cx="0" cy="4206240"/>
          </a:xfrm>
          <a:prstGeom prst="line">
            <a:avLst/>
          </a:prstGeom>
          <a:ln w="18360">
            <a:solidFill>
              <a:srgbClr val="ff0000"/>
            </a:solidFill>
            <a:round/>
          </a:ln>
        </p:spPr>
        <p:style>
          <a:lnRef idx="0"/>
          <a:fillRef idx="0"/>
          <a:effectRef idx="0"/>
          <a:fontRef idx="minor"/>
        </p:style>
      </p:sp>
      <p:sp>
        <p:nvSpPr>
          <p:cNvPr id="177" name="Line 15"/>
          <p:cNvSpPr/>
          <p:nvPr/>
        </p:nvSpPr>
        <p:spPr>
          <a:xfrm>
            <a:off x="5308560" y="872640"/>
            <a:ext cx="0" cy="420624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CustomShape 1"/>
          <p:cNvSpPr/>
          <p:nvPr/>
        </p:nvSpPr>
        <p:spPr>
          <a:xfrm>
            <a:off x="365760" y="365760"/>
            <a:ext cx="9234720" cy="4222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13 March 2023 solar particle event unusual:</a:t>
            </a:r>
            <a:endParaRPr b="0" lang="en-US" sz="1800" spc="-1" strike="noStrike">
              <a:latin typeface="Arial"/>
            </a:endParaRPr>
          </a:p>
          <a:p>
            <a:pPr>
              <a:lnSpc>
                <a:spcPct val="100000"/>
              </a:lnSpc>
            </a:pPr>
            <a:endParaRPr b="0" lang="en-US" sz="1800" spc="-1" strike="noStrike">
              <a:latin typeface="Arial"/>
            </a:endParaRPr>
          </a:p>
          <a:p>
            <a:pPr marL="216000" indent="-215280">
              <a:lnSpc>
                <a:spcPct val="100000"/>
              </a:lnSpc>
              <a:spcAft>
                <a:spcPts val="865"/>
              </a:spcAft>
              <a:buClr>
                <a:srgbClr val="000000"/>
              </a:buClr>
              <a:buSzPct val="45000"/>
              <a:buFont typeface="Wingdings" charset="2"/>
              <a:buChar char=""/>
            </a:pPr>
            <a:r>
              <a:rPr b="0" lang="en-US" sz="1800" spc="-1" strike="noStrike">
                <a:solidFill>
                  <a:srgbClr val="000000"/>
                </a:solidFill>
                <a:latin typeface="Arial"/>
                <a:ea typeface="DejaVu Sans"/>
              </a:rPr>
              <a:t>velocity dispersion (not unusual)</a:t>
            </a:r>
            <a:endParaRPr b="0" lang="en-US" sz="1800" spc="-1" strike="noStrike">
              <a:latin typeface="Arial"/>
            </a:endParaRPr>
          </a:p>
          <a:p>
            <a:pPr marL="216000" indent="-215280">
              <a:lnSpc>
                <a:spcPct val="100000"/>
              </a:lnSpc>
              <a:spcAft>
                <a:spcPts val="865"/>
              </a:spcAft>
              <a:buClr>
                <a:srgbClr val="000000"/>
              </a:buClr>
              <a:buSzPct val="45000"/>
              <a:buFont typeface="Wingdings" charset="2"/>
              <a:buChar char=""/>
            </a:pPr>
            <a:r>
              <a:rPr b="0" lang="en-US" sz="1800" spc="-1" strike="noStrike">
                <a:solidFill>
                  <a:srgbClr val="000000"/>
                </a:solidFill>
                <a:latin typeface="Arial"/>
                <a:ea typeface="DejaVu Sans"/>
              </a:rPr>
              <a:t>Although the earliest particles arrive form the asun and south directions, VDA gives earlier results for sun and north direction. But these are very intermittent and only seen later on during the event.</a:t>
            </a:r>
            <a:endParaRPr b="0" lang="en-US" sz="1800" spc="-1" strike="noStrike">
              <a:latin typeface="Arial"/>
            </a:endParaRPr>
          </a:p>
          <a:p>
            <a:pPr marL="216000" indent="-215280">
              <a:lnSpc>
                <a:spcPct val="100000"/>
              </a:lnSpc>
              <a:spcAft>
                <a:spcPts val="865"/>
              </a:spcAft>
              <a:buClr>
                <a:srgbClr val="000000"/>
              </a:buClr>
              <a:buSzPct val="45000"/>
              <a:buFont typeface="Wingdings" charset="2"/>
              <a:buChar char=""/>
            </a:pPr>
            <a:r>
              <a:rPr b="0" lang="en-US" sz="1800" spc="-1" strike="noStrike">
                <a:solidFill>
                  <a:srgbClr val="000000"/>
                </a:solidFill>
                <a:latin typeface="Arial"/>
                <a:ea typeface="DejaVu Sans"/>
              </a:rPr>
              <a:t>Sun and north direction also see higher intensities, so that may explain why they appear to see the onset earlier.</a:t>
            </a:r>
            <a:endParaRPr b="0" lang="en-US" sz="1800" spc="-1" strike="noStrike">
              <a:latin typeface="Arial"/>
            </a:endParaRPr>
          </a:p>
          <a:p>
            <a:pPr marL="216000" indent="-215280">
              <a:lnSpc>
                <a:spcPct val="100000"/>
              </a:lnSpc>
              <a:spcAft>
                <a:spcPts val="865"/>
              </a:spcAft>
              <a:buClr>
                <a:srgbClr val="000000"/>
              </a:buClr>
              <a:buSzPct val="45000"/>
              <a:buFont typeface="Wingdings" charset="2"/>
              <a:buChar char=""/>
            </a:pPr>
            <a:r>
              <a:rPr b="0" lang="en-US" sz="1800" spc="-1" strike="noStrike">
                <a:solidFill>
                  <a:srgbClr val="000000"/>
                </a:solidFill>
                <a:latin typeface="Arial"/>
                <a:ea typeface="DejaVu Sans"/>
              </a:rPr>
              <a:t>Intermittent periods of highly anisotropic fluxes.</a:t>
            </a:r>
            <a:endParaRPr b="0" lang="en-US" sz="1800" spc="-1" strike="noStrike">
              <a:latin typeface="Arial"/>
            </a:endParaRPr>
          </a:p>
          <a:p>
            <a:pPr marL="216000" indent="-215280">
              <a:lnSpc>
                <a:spcPct val="100000"/>
              </a:lnSpc>
              <a:spcAft>
                <a:spcPts val="865"/>
              </a:spcAft>
              <a:buClr>
                <a:srgbClr val="000000"/>
              </a:buClr>
              <a:buSzPct val="45000"/>
              <a:buFont typeface="Wingdings" charset="2"/>
              <a:buChar char=""/>
            </a:pPr>
            <a:r>
              <a:rPr b="0" lang="en-US" sz="1800" spc="-1" strike="noStrike">
                <a:solidFill>
                  <a:srgbClr val="000000"/>
                </a:solidFill>
                <a:latin typeface="Arial"/>
                <a:ea typeface="DejaVu Sans"/>
              </a:rPr>
              <a:t>Moreover, we see some very interesting fine structures at high time resolution later on in the event, see following slides. Similar to what we saw in September 2023 event. These fine structures are seen in one second data, but also in rebinned 4- and 5-second data, so this is no “beat-like” phenomenon with some instrumental setting.</a:t>
            </a:r>
            <a:endParaRPr b="0" lang="en-US" sz="1800" spc="-1" strike="noStrike">
              <a:latin typeface="Arial"/>
            </a:endParaRPr>
          </a:p>
          <a:p>
            <a:pPr>
              <a:lnSpc>
                <a:spcPct val="100000"/>
              </a:lnSpc>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 descr=""/>
          <p:cNvPicPr/>
          <p:nvPr/>
        </p:nvPicPr>
        <p:blipFill>
          <a:blip r:embed="rId1"/>
          <a:stretch/>
        </p:blipFill>
        <p:spPr>
          <a:xfrm>
            <a:off x="360" y="185400"/>
            <a:ext cx="10080360" cy="5301720"/>
          </a:xfrm>
          <a:prstGeom prst="rect">
            <a:avLst/>
          </a:prstGeom>
          <a:ln>
            <a:noFill/>
          </a:ln>
        </p:spPr>
      </p:pic>
      <p:sp>
        <p:nvSpPr>
          <p:cNvPr id="180" name="CustomShape 1"/>
          <p:cNvSpPr/>
          <p:nvPr/>
        </p:nvSpPr>
        <p:spPr>
          <a:xfrm>
            <a:off x="6086880" y="147600"/>
            <a:ext cx="456480" cy="365040"/>
          </a:xfrm>
          <a:prstGeom prst="ellipse">
            <a:avLst/>
          </a:prstGeom>
          <a:noFill/>
          <a:ln w="18360">
            <a:solidFill>
              <a:srgbClr val="ff0000"/>
            </a:solidFill>
            <a:round/>
          </a:ln>
        </p:spPr>
        <p:style>
          <a:lnRef idx="0"/>
          <a:fillRef idx="0"/>
          <a:effectRef idx="0"/>
          <a:fontRef idx="minor"/>
        </p:style>
      </p:sp>
      <p:sp>
        <p:nvSpPr>
          <p:cNvPr id="181" name="Line 2"/>
          <p:cNvSpPr/>
          <p:nvPr/>
        </p:nvSpPr>
        <p:spPr>
          <a:xfrm>
            <a:off x="2912400" y="505800"/>
            <a:ext cx="0" cy="4572000"/>
          </a:xfrm>
          <a:prstGeom prst="line">
            <a:avLst/>
          </a:prstGeom>
          <a:ln w="18360">
            <a:solidFill>
              <a:srgbClr val="ff0000"/>
            </a:solidFill>
            <a:round/>
          </a:ln>
        </p:spPr>
        <p:style>
          <a:lnRef idx="0"/>
          <a:fillRef idx="0"/>
          <a:effectRef idx="0"/>
          <a:fontRef idx="minor"/>
        </p:style>
      </p:sp>
      <p:sp>
        <p:nvSpPr>
          <p:cNvPr id="182" name="Line 3"/>
          <p:cNvSpPr/>
          <p:nvPr/>
        </p:nvSpPr>
        <p:spPr>
          <a:xfrm>
            <a:off x="49284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360" y="186120"/>
            <a:ext cx="10080360" cy="5300280"/>
          </a:xfrm>
          <a:prstGeom prst="rect">
            <a:avLst/>
          </a:prstGeom>
          <a:ln>
            <a:noFill/>
          </a:ln>
        </p:spPr>
      </p:pic>
      <p:sp>
        <p:nvSpPr>
          <p:cNvPr id="184" name="CustomShape 1"/>
          <p:cNvSpPr/>
          <p:nvPr/>
        </p:nvSpPr>
        <p:spPr>
          <a:xfrm>
            <a:off x="6086880" y="147600"/>
            <a:ext cx="456480" cy="365040"/>
          </a:xfrm>
          <a:prstGeom prst="ellipse">
            <a:avLst/>
          </a:prstGeom>
          <a:noFill/>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 descr=""/>
          <p:cNvPicPr/>
          <p:nvPr/>
        </p:nvPicPr>
        <p:blipFill>
          <a:blip r:embed="rId1"/>
          <a:stretch/>
        </p:blipFill>
        <p:spPr>
          <a:xfrm>
            <a:off x="360" y="185400"/>
            <a:ext cx="10080360" cy="5301720"/>
          </a:xfrm>
          <a:prstGeom prst="rect">
            <a:avLst/>
          </a:prstGeom>
          <a:ln>
            <a:noFill/>
          </a:ln>
        </p:spPr>
      </p:pic>
      <p:sp>
        <p:nvSpPr>
          <p:cNvPr id="186" name="Line 1"/>
          <p:cNvSpPr/>
          <p:nvPr/>
        </p:nvSpPr>
        <p:spPr>
          <a:xfrm>
            <a:off x="1616400" y="505800"/>
            <a:ext cx="0" cy="4572000"/>
          </a:xfrm>
          <a:prstGeom prst="line">
            <a:avLst/>
          </a:prstGeom>
          <a:ln w="18360">
            <a:solidFill>
              <a:srgbClr val="ff0000"/>
            </a:solidFill>
            <a:round/>
          </a:ln>
        </p:spPr>
        <p:style>
          <a:lnRef idx="0"/>
          <a:fillRef idx="0"/>
          <a:effectRef idx="0"/>
          <a:fontRef idx="minor"/>
        </p:style>
      </p:sp>
      <p:sp>
        <p:nvSpPr>
          <p:cNvPr id="187" name="Line 2"/>
          <p:cNvSpPr/>
          <p:nvPr/>
        </p:nvSpPr>
        <p:spPr>
          <a:xfrm>
            <a:off x="5720400" y="505800"/>
            <a:ext cx="0" cy="4572000"/>
          </a:xfrm>
          <a:prstGeom prst="line">
            <a:avLst/>
          </a:prstGeom>
          <a:ln w="18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1006</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2023-03-16T20:59:49Z</dcterms:created>
  <dc:creator>Robert Wimmer</dc:creator>
  <dc:description/>
  <dc:language>en-US</dc:language>
  <cp:lastModifiedBy>Robert Wimmer</cp:lastModifiedBy>
  <dcterms:modified xsi:type="dcterms:W3CDTF">2023-03-29T09:03:40Z</dcterms:modified>
  <cp:revision>16</cp:revision>
  <dc:subject/>
  <dc:title/>
</cp:coreProperties>
</file>