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1.jpeg" ContentType="image/jpeg"/>
  <Override PartName="/ppt/media/image52.png" ContentType="image/png"/>
  <Override PartName="/ppt/media/image95.jpeg" ContentType="image/jpeg"/>
  <Override PartName="/ppt/media/image50.jpeg" ContentType="image/jpeg"/>
  <Override PartName="/ppt/media/image46.jpeg" ContentType="image/jpeg"/>
  <Override PartName="/ppt/media/image58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jpeg" ContentType="image/jpeg"/>
  <Override PartName="/ppt/media/image6.png" ContentType="image/png"/>
  <Override PartName="/ppt/media/image18.png" ContentType="image/png"/>
  <Override PartName="/ppt/media/image83.png" ContentType="image/png"/>
  <Override PartName="/ppt/media/image41.png" ContentType="image/png"/>
  <Override PartName="/ppt/media/image40.png" ContentType="image/png"/>
  <Override PartName="/ppt/media/image31.jpeg" ContentType="image/jpeg"/>
  <Override PartName="/ppt/media/image30.png" ContentType="image/png"/>
  <Override PartName="/ppt/media/image13.png" ContentType="image/png"/>
  <Override PartName="/ppt/media/image1.png" ContentType="image/png"/>
  <Override PartName="/ppt/media/image39.jpeg" ContentType="image/jpeg"/>
  <Override PartName="/ppt/media/image5.png" ContentType="image/png"/>
  <Override PartName="/ppt/media/image17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49.png" ContentType="image/png"/>
  <Override PartName="/ppt/media/image12.png" ContentType="image/png"/>
  <Override PartName="/ppt/media/image37.png" ContentType="image/png"/>
  <Override PartName="/ppt/media/image34.jpeg" ContentType="image/jpeg"/>
  <Override PartName="/ppt/media/image7.png" ContentType="image/png"/>
  <Override PartName="/ppt/media/image19.png" ContentType="image/png"/>
  <Override PartName="/ppt/media/image84.png" ContentType="image/png"/>
  <Override PartName="/ppt/media/image60.png" ContentType="image/png"/>
  <Override PartName="/ppt/media/image61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70.png" ContentType="image/png"/>
  <Override PartName="/ppt/media/image28.png" ContentType="image/png"/>
  <Override PartName="/ppt/media/image69.png" ContentType="image/png"/>
  <Override PartName="/ppt/media/image25.jpeg" ContentType="image/jpeg"/>
  <Override PartName="/ppt/media/image71.png" ContentType="image/png"/>
  <Override PartName="/ppt/media/image29.png" ContentType="image/png"/>
  <Override PartName="/ppt/media/image26.jpeg" ContentType="image/jpeg"/>
  <Override PartName="/ppt/media/image79.png" ContentType="image/png"/>
  <Override PartName="/ppt/media/image82.wmf" ContentType="image/x-wmf"/>
  <Override PartName="/ppt/media/image72.png" ContentType="image/png"/>
  <Override PartName="/ppt/media/image73.png" ContentType="image/png"/>
  <Override PartName="/ppt/media/image74.png" ContentType="image/png"/>
  <Override PartName="/ppt/media/image86.png" ContentType="image/png"/>
  <Override PartName="/ppt/media/image93.jpeg" ContentType="image/jpeg"/>
  <Override PartName="/ppt/media/image90.png" ContentType="image/png"/>
  <Override PartName="/ppt/media/image11.png" ContentType="image/png"/>
  <Override PartName="/ppt/media/image48.png" ContentType="image/png"/>
  <Override PartName="/ppt/media/image91.png" ContentType="image/png"/>
  <Override PartName="/ppt/media/image89.png" ContentType="image/png"/>
  <Override PartName="/ppt/media/image77.png" ContentType="image/png"/>
  <Override PartName="/ppt/media/image87.png" ContentType="image/png"/>
  <Override PartName="/ppt/media/image94.gif" ContentType="image/gif"/>
  <Override PartName="/ppt/media/image75.png" ContentType="image/png"/>
  <Override PartName="/ppt/media/image62.png" ContentType="image/png"/>
  <Override PartName="/ppt/media/image78.png" ContentType="image/png"/>
  <Override PartName="/ppt/media/image76.png" ContentType="image/png"/>
  <Override PartName="/ppt/media/image23.png" ContentType="image/png"/>
  <Override PartName="/ppt/media/image22.png" ContentType="image/png"/>
  <Override PartName="/ppt/media/image24.jpeg" ContentType="image/jpeg"/>
  <Override PartName="/ppt/media/image59.png" ContentType="image/png"/>
  <Override PartName="/ppt/media/image21.png" ContentType="image/png"/>
  <Override PartName="/ppt/media/image88.wmf" ContentType="image/x-wmf"/>
  <Override PartName="/ppt/media/image20.png" ContentType="image/png"/>
  <Override PartName="/ppt/media/image2.wmf" ContentType="image/x-wmf"/>
  <Override PartName="/ppt/media/image57.png" ContentType="image/png"/>
  <Override PartName="/ppt/media/image32.jpeg" ContentType="image/jpeg"/>
  <Override PartName="/ppt/media/image14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92.png" ContentType="image/png"/>
  <Override PartName="/ppt/media/image27.png" ContentType="image/png"/>
  <Override PartName="/ppt/media/image33.jpeg" ContentType="image/jpeg"/>
  <Override PartName="/ppt/media/image81.png" ContentType="image/png"/>
  <Override PartName="/ppt/media/image16.png" ContentType="image/png"/>
  <Override PartName="/ppt/media/image4.png" ContentType="image/png"/>
  <Override PartName="/ppt/media/image10.png" ContentType="image/png"/>
  <Override PartName="/ppt/media/image35.jpeg" ContentType="image/jpeg"/>
  <Override PartName="/ppt/media/image47.png" ContentType="image/png"/>
  <Override PartName="/ppt/media/image9.jpeg" ContentType="image/jpeg"/>
  <Override PartName="/ppt/media/image36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move the </a:t>
            </a:r>
            <a:r>
              <a:rPr b="0" lang="de-DE" sz="4400" spc="-1" strike="noStrike">
                <a:latin typeface="Arial"/>
              </a:rPr>
              <a:t>slide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Click to edit the notes format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&lt;header&gt;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&lt;date/time&gt;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&lt;footer&gt;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4DD9110-01E4-4301-A6E8-F550302E5744}" type="slidenum">
              <a:rPr b="0" lang="de-DE" sz="1400" spc="-1" strike="noStrike">
                <a:latin typeface="Times New Roman"/>
              </a:rPr>
              <a:t>&lt;number&gt;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3841920" y="9421920"/>
            <a:ext cx="2934360" cy="49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F8F9F00-C385-4673-A9E6-5DB03B5522F1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S PGothic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77880" y="4711680"/>
            <a:ext cx="5421960" cy="4458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0024B49-4E34-41D0-85FA-D7511F4FEAD8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E7F0BEF-AB72-452A-B49B-D842391C0915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224A4CD-7E68-4AEE-B7C0-EDBA0E7E702D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6BA6609-1747-4D75-A7DC-6404DF827FF7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11BA61D-FAD4-4268-AE63-60DB493E4F96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9E7AEFC-A001-463C-816A-8F907C2F5DB8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9D2F138-6623-4E3D-AF8E-9BF827B9488C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42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2599BC64-E275-4FE2-BEE9-02786612FF9E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4789221-01B7-4EE6-96E5-2ECC28DB6987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7EECFA67-377B-47B3-A95C-D000A77ACEC6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DB265F5-EB54-4120-A790-5A539589A6DF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15ED2109-564B-4C10-9047-C5DEEB523DEA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05A8411-2106-4EC5-811F-7FA89CF9A2E9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18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A3022224-09DC-4061-8F7A-3421D73B4A5B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FF608F1-0112-41B2-A106-EFDCB733110A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05D3217B-F272-41F7-A30A-01033EBE552D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10F39F6D-82D6-43BA-8139-0820B44B8162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040" cy="4807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4278960" y="10157400"/>
            <a:ext cx="3277080" cy="53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7EBF49B-39B0-4772-B5A3-3E9ECC900DD7}" type="slidenum">
              <a:rPr b="0" lang="de-DE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b="0" lang="de-DE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Click to edit the title text format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Click to edit the outline text format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Second Outline Level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Third Outline Level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Fourth Outline Level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Fifth Outline Level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Sixth Outline Level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Seventh Outline Level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wm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wmf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wmf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gif"/><Relationship Id="rId7" Type="http://schemas.openxmlformats.org/officeDocument/2006/relationships/image" Target="../media/image95.jpe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8" descr=""/>
          <p:cNvPicPr/>
          <p:nvPr/>
        </p:nvPicPr>
        <p:blipFill>
          <a:blip r:embed="rId1"/>
          <a:stretch/>
        </p:blipFill>
        <p:spPr>
          <a:xfrm>
            <a:off x="2250720" y="5807160"/>
            <a:ext cx="1009080" cy="527760"/>
          </a:xfrm>
          <a:prstGeom prst="rect">
            <a:avLst/>
          </a:prstGeom>
          <a:ln>
            <a:noFill/>
          </a:ln>
        </p:spPr>
      </p:pic>
      <p:pic>
        <p:nvPicPr>
          <p:cNvPr id="83" name="Picture 24" descr=""/>
          <p:cNvPicPr/>
          <p:nvPr/>
        </p:nvPicPr>
        <p:blipFill>
          <a:blip r:embed="rId2"/>
          <a:stretch/>
        </p:blipFill>
        <p:spPr>
          <a:xfrm>
            <a:off x="4280400" y="5416560"/>
            <a:ext cx="1009080" cy="932760"/>
          </a:xfrm>
          <a:prstGeom prst="rect">
            <a:avLst/>
          </a:prstGeom>
          <a:ln>
            <a:noFill/>
          </a:ln>
        </p:spPr>
      </p:pic>
      <p:pic>
        <p:nvPicPr>
          <p:cNvPr id="84" name="15 Imagen" descr=""/>
          <p:cNvPicPr/>
          <p:nvPr/>
        </p:nvPicPr>
        <p:blipFill>
          <a:blip r:embed="rId3"/>
          <a:stretch/>
        </p:blipFill>
        <p:spPr>
          <a:xfrm>
            <a:off x="5371200" y="5573880"/>
            <a:ext cx="2400480" cy="775440"/>
          </a:xfrm>
          <a:prstGeom prst="rect">
            <a:avLst/>
          </a:prstGeom>
          <a:ln>
            <a:noFill/>
          </a:ln>
        </p:spPr>
      </p:pic>
      <p:sp>
        <p:nvSpPr>
          <p:cNvPr id="85" name="Line 1"/>
          <p:cNvSpPr/>
          <p:nvPr/>
        </p:nvSpPr>
        <p:spPr>
          <a:xfrm>
            <a:off x="0" y="5312880"/>
            <a:ext cx="12191760" cy="0"/>
          </a:xfrm>
          <a:prstGeom prst="line">
            <a:avLst/>
          </a:prstGeom>
          <a:ln w="38160">
            <a:solidFill>
              <a:srgbClr val="20385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2"/>
          <p:cNvSpPr/>
          <p:nvPr/>
        </p:nvSpPr>
        <p:spPr>
          <a:xfrm>
            <a:off x="295920" y="1104840"/>
            <a:ext cx="11894760" cy="244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1" lang="de-DE" sz="4800" spc="-1" strike="noStrike">
                <a:solidFill>
                  <a:srgbClr val="317edb"/>
                </a:solidFill>
                <a:latin typeface="Arial"/>
                <a:ea typeface="DejaVu Sans"/>
              </a:rPr>
              <a:t>First data from Solar Orbiter‘s  Energetic Particle Detector (EPD)</a:t>
            </a:r>
            <a:endParaRPr b="0" lang="de-DE" sz="4800" spc="-1" strike="noStrike">
              <a:latin typeface="Arial"/>
            </a:endParaRPr>
          </a:p>
        </p:txBody>
      </p:sp>
      <p:pic>
        <p:nvPicPr>
          <p:cNvPr id="87" name="Picture 6" descr=""/>
          <p:cNvPicPr/>
          <p:nvPr/>
        </p:nvPicPr>
        <p:blipFill>
          <a:blip r:embed="rId4"/>
          <a:stretch/>
        </p:blipFill>
        <p:spPr>
          <a:xfrm>
            <a:off x="8750880" y="5765400"/>
            <a:ext cx="1454040" cy="583920"/>
          </a:xfrm>
          <a:prstGeom prst="rect">
            <a:avLst/>
          </a:prstGeom>
          <a:ln>
            <a:noFill/>
          </a:ln>
        </p:spPr>
      </p:pic>
      <p:grpSp>
        <p:nvGrpSpPr>
          <p:cNvPr id="88" name="Group 3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89" name="Group 4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90" name="CustomShape 5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91" name="Picture 51" descr=""/>
              <p:cNvPicPr/>
              <p:nvPr/>
            </p:nvPicPr>
            <p:blipFill>
              <a:blip r:embed="rId5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92" name="SolarOrbiter-misisonlogo.png" descr=""/>
            <p:cNvPicPr/>
            <p:nvPr/>
          </p:nvPicPr>
          <p:blipFill>
            <a:blip r:embed="rId6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93" name="CustomShape 6"/>
          <p:cNvSpPr/>
          <p:nvPr/>
        </p:nvSpPr>
        <p:spPr>
          <a:xfrm>
            <a:off x="360000" y="2762280"/>
            <a:ext cx="11664000" cy="331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Robert F. Wimmer Schweingruber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Javier Rodríguez-Pacheco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2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George Ho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3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Daniel Pacheco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Lars Berger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Johan Lauritz Freiherr von Forstner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Raul Gomez-Herrero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2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Glenn M. Mason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3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Sandra Eldrum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Alexander Kollhoff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Zigong Xu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Robert Colby Allen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3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 on behalf of the Solar Orbiter EPD Team</a:t>
            </a:r>
            <a:endParaRPr b="0" lang="de-DE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&amp; Helen O'Brien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4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Vincent Evans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4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, Virginia Angelini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4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 &amp; Tim Horbury</a:t>
            </a:r>
            <a:r>
              <a:rPr b="0" lang="es-ES" sz="22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4</a:t>
            </a:r>
            <a:r>
              <a:rPr b="0" lang="es-ES" sz="2200" spc="-1" strike="noStrike">
                <a:solidFill>
                  <a:srgbClr val="404040"/>
                </a:solidFill>
                <a:latin typeface="Calibri"/>
                <a:ea typeface="DejaVu Sans"/>
              </a:rPr>
              <a:t> for the MAG team</a:t>
            </a:r>
            <a:endParaRPr b="0" lang="de-DE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6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1</a:t>
            </a:r>
            <a:r>
              <a:rPr b="0" lang="es-ES" sz="1600" spc="-1" strike="noStrike">
                <a:solidFill>
                  <a:srgbClr val="404040"/>
                </a:solidFill>
                <a:latin typeface="Calibri"/>
                <a:ea typeface="DejaVu Sans"/>
              </a:rPr>
              <a:t>University of Kiel, Institute for Experimental and Applied Physics, Kiel, Germany, </a:t>
            </a:r>
            <a:r>
              <a:rPr b="0" lang="es-ES" sz="16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2</a:t>
            </a:r>
            <a:r>
              <a:rPr b="0" lang="es-ES" sz="1600" spc="-1" strike="noStrike">
                <a:solidFill>
                  <a:srgbClr val="404040"/>
                </a:solidFill>
                <a:latin typeface="Calibri"/>
                <a:ea typeface="DejaVu Sans"/>
              </a:rPr>
              <a:t>University of Alcalá, Space Research Group, Alcalá de Henares, Spain, </a:t>
            </a:r>
            <a:r>
              <a:rPr b="0" lang="es-ES" sz="1600" spc="-1" strike="noStrike" baseline="33000">
                <a:solidFill>
                  <a:srgbClr val="404040"/>
                </a:solidFill>
                <a:latin typeface="Calibri"/>
                <a:ea typeface="DejaVu Sans"/>
              </a:rPr>
              <a:t>3</a:t>
            </a:r>
            <a:r>
              <a:rPr b="0" lang="es-ES" sz="1600" spc="-1" strike="noStrike">
                <a:solidFill>
                  <a:srgbClr val="404040"/>
                </a:solidFill>
                <a:latin typeface="Calibri"/>
                <a:ea typeface="DejaVu Sans"/>
              </a:rPr>
              <a:t>Johns Hopkins University Applied Physics Laboratory, Laurel, MD, United States, VImperial College, London, UK</a:t>
            </a:r>
            <a:endParaRPr b="0" lang="de-DE" sz="1600" spc="-1" strike="noStrike">
              <a:latin typeface="Arial"/>
            </a:endParaRPr>
          </a:p>
        </p:txBody>
      </p:sp>
    </p:spTree>
  </p:cSld>
  <p:transition spd="slow">
    <p:pull dir="r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324000" y="1634400"/>
            <a:ext cx="5669640" cy="4247640"/>
          </a:xfrm>
          <a:prstGeom prst="rect">
            <a:avLst/>
          </a:prstGeom>
          <a:ln>
            <a:noFill/>
          </a:ln>
        </p:spPr>
      </p:pic>
      <p:grpSp>
        <p:nvGrpSpPr>
          <p:cNvPr id="235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236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237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38" name="Picture 51" descr=""/>
              <p:cNvPicPr/>
              <p:nvPr/>
            </p:nvPicPr>
            <p:blipFill>
              <a:blip r:embed="rId2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39" name="SolarOrbiter-misisonlogo.png" descr=""/>
            <p:cNvPicPr/>
            <p:nvPr/>
          </p:nvPicPr>
          <p:blipFill>
            <a:blip r:embed="rId3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40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5"/>
          <p:cNvSpPr/>
          <p:nvPr/>
        </p:nvSpPr>
        <p:spPr>
          <a:xfrm>
            <a:off x="2877120" y="23796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long-term spectrum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226080" y="1495440"/>
            <a:ext cx="574956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Long-term spectrum dominated by GCR background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243" name="Imagen 15" descr=""/>
          <p:cNvPicPr/>
          <p:nvPr/>
        </p:nvPicPr>
        <p:blipFill>
          <a:blip r:embed="rId4"/>
          <a:stretch/>
        </p:blipFill>
        <p:spPr>
          <a:xfrm>
            <a:off x="6300000" y="2805120"/>
            <a:ext cx="2298240" cy="1723320"/>
          </a:xfrm>
          <a:prstGeom prst="rect">
            <a:avLst/>
          </a:prstGeom>
          <a:ln>
            <a:noFill/>
          </a:ln>
        </p:spPr>
      </p:pic>
      <p:pic>
        <p:nvPicPr>
          <p:cNvPr id="244" name="Imagen 16" descr=""/>
          <p:cNvPicPr/>
          <p:nvPr/>
        </p:nvPicPr>
        <p:blipFill>
          <a:blip r:embed="rId5"/>
          <a:stretch/>
        </p:blipFill>
        <p:spPr>
          <a:xfrm>
            <a:off x="8614800" y="4538160"/>
            <a:ext cx="2390040" cy="1723320"/>
          </a:xfrm>
          <a:prstGeom prst="rect">
            <a:avLst/>
          </a:prstGeom>
          <a:ln>
            <a:noFill/>
          </a:ln>
        </p:spPr>
      </p:pic>
      <p:pic>
        <p:nvPicPr>
          <p:cNvPr id="245" name="Imagen 18" descr=""/>
          <p:cNvPicPr/>
          <p:nvPr/>
        </p:nvPicPr>
        <p:blipFill>
          <a:blip r:embed="rId6"/>
          <a:stretch/>
        </p:blipFill>
        <p:spPr>
          <a:xfrm rot="16200000">
            <a:off x="8852040" y="2566440"/>
            <a:ext cx="1724040" cy="2158920"/>
          </a:xfrm>
          <a:prstGeom prst="rect">
            <a:avLst/>
          </a:prstGeom>
          <a:ln>
            <a:noFill/>
          </a:ln>
        </p:spPr>
      </p:pic>
      <p:pic>
        <p:nvPicPr>
          <p:cNvPr id="246" name="Imagen 20" descr=""/>
          <p:cNvPicPr/>
          <p:nvPr/>
        </p:nvPicPr>
        <p:blipFill>
          <a:blip r:embed="rId7"/>
          <a:stretch/>
        </p:blipFill>
        <p:spPr>
          <a:xfrm>
            <a:off x="8634600" y="1020240"/>
            <a:ext cx="1990080" cy="1723320"/>
          </a:xfrm>
          <a:prstGeom prst="rect">
            <a:avLst/>
          </a:prstGeom>
          <a:ln>
            <a:noFill/>
          </a:ln>
        </p:spPr>
      </p:pic>
      <p:pic>
        <p:nvPicPr>
          <p:cNvPr id="247" name="Imagen 21" descr=""/>
          <p:cNvPicPr/>
          <p:nvPr/>
        </p:nvPicPr>
        <p:blipFill>
          <a:blip r:embed="rId8"/>
          <a:stretch/>
        </p:blipFill>
        <p:spPr>
          <a:xfrm>
            <a:off x="6292800" y="1049760"/>
            <a:ext cx="2298240" cy="1723320"/>
          </a:xfrm>
          <a:prstGeom prst="rect">
            <a:avLst/>
          </a:prstGeom>
          <a:ln>
            <a:noFill/>
          </a:ln>
        </p:spPr>
      </p:pic>
      <p:pic>
        <p:nvPicPr>
          <p:cNvPr id="248" name="Imagen 22" descr=""/>
          <p:cNvPicPr/>
          <p:nvPr/>
        </p:nvPicPr>
        <p:blipFill>
          <a:blip r:embed="rId9"/>
          <a:stretch/>
        </p:blipFill>
        <p:spPr>
          <a:xfrm>
            <a:off x="6293520" y="4547520"/>
            <a:ext cx="2298240" cy="1723320"/>
          </a:xfrm>
          <a:prstGeom prst="rect">
            <a:avLst/>
          </a:prstGeom>
          <a:ln>
            <a:noFill/>
          </a:ln>
        </p:spPr>
      </p:pic>
      <p:sp>
        <p:nvSpPr>
          <p:cNvPr id="249" name="CustomShape 7"/>
          <p:cNvSpPr/>
          <p:nvPr/>
        </p:nvSpPr>
        <p:spPr>
          <a:xfrm>
            <a:off x="7139160" y="3230280"/>
            <a:ext cx="797760" cy="380520"/>
          </a:xfrm>
          <a:prstGeom prst="ellipse">
            <a:avLst/>
          </a:prstGeom>
          <a:noFill/>
          <a:ln w="3816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8"/>
          <p:cNvSpPr/>
          <p:nvPr/>
        </p:nvSpPr>
        <p:spPr>
          <a:xfrm>
            <a:off x="6530760" y="4949280"/>
            <a:ext cx="797760" cy="380520"/>
          </a:xfrm>
          <a:prstGeom prst="ellipse">
            <a:avLst/>
          </a:prstGeom>
          <a:noFill/>
          <a:ln w="3816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Line 9"/>
          <p:cNvSpPr/>
          <p:nvPr/>
        </p:nvSpPr>
        <p:spPr>
          <a:xfrm>
            <a:off x="4968000" y="4968000"/>
            <a:ext cx="1584000" cy="72000"/>
          </a:xfrm>
          <a:prstGeom prst="line">
            <a:avLst/>
          </a:prstGeom>
          <a:ln w="36000">
            <a:solidFill>
              <a:srgbClr val="ef292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Line 10"/>
          <p:cNvSpPr/>
          <p:nvPr/>
        </p:nvSpPr>
        <p:spPr>
          <a:xfrm flipV="1">
            <a:off x="2664000" y="3384000"/>
            <a:ext cx="4475160" cy="576000"/>
          </a:xfrm>
          <a:prstGeom prst="line">
            <a:avLst/>
          </a:prstGeom>
          <a:ln w="36000">
            <a:solidFill>
              <a:srgbClr val="ef292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Line 11"/>
          <p:cNvSpPr/>
          <p:nvPr/>
        </p:nvSpPr>
        <p:spPr>
          <a:xfrm flipV="1">
            <a:off x="1656000" y="2079000"/>
            <a:ext cx="5474160" cy="729000"/>
          </a:xfrm>
          <a:prstGeom prst="line">
            <a:avLst/>
          </a:prstGeom>
          <a:ln w="36000">
            <a:solidFill>
              <a:srgbClr val="ef292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2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55" name="CustomShape 13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FA86A6E-463D-4B8A-A3A9-5EE6472B1576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7632000" y="2296440"/>
            <a:ext cx="4284360" cy="342756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2"/>
          <a:srcRect l="0" t="0" r="7935" b="0"/>
          <a:stretch/>
        </p:blipFill>
        <p:spPr>
          <a:xfrm>
            <a:off x="324000" y="1656000"/>
            <a:ext cx="5219640" cy="4247640"/>
          </a:xfrm>
          <a:prstGeom prst="rect">
            <a:avLst/>
          </a:prstGeom>
          <a:ln>
            <a:noFill/>
          </a:ln>
        </p:spPr>
      </p:pic>
      <p:sp>
        <p:nvSpPr>
          <p:cNvPr id="258" name="CustomShape 1"/>
          <p:cNvSpPr/>
          <p:nvPr/>
        </p:nvSpPr>
        <p:spPr>
          <a:xfrm>
            <a:off x="226080" y="1495440"/>
            <a:ext cx="574956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Long-term spectrum dominated by GCR background</a:t>
            </a:r>
            <a:endParaRPr b="0" lang="de-DE" sz="1800" spc="-1" strike="noStrike">
              <a:latin typeface="Arial"/>
            </a:endParaRPr>
          </a:p>
        </p:txBody>
      </p:sp>
      <p:grpSp>
        <p:nvGrpSpPr>
          <p:cNvPr id="259" name="Group 2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260" name="Group 3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261" name="CustomShape 4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62" name="Picture 51" descr=""/>
              <p:cNvPicPr/>
              <p:nvPr/>
            </p:nvPicPr>
            <p:blipFill>
              <a:blip r:embed="rId3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63" name="SolarOrbiter-misisonlogo.png" descr=""/>
            <p:cNvPicPr/>
            <p:nvPr/>
          </p:nvPicPr>
          <p:blipFill>
            <a:blip r:embed="rId4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64" name="CustomShape 5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6"/>
          <p:cNvSpPr/>
          <p:nvPr/>
        </p:nvSpPr>
        <p:spPr>
          <a:xfrm>
            <a:off x="2877120" y="23796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long-term spectrum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2991600" y="4264200"/>
            <a:ext cx="1016280" cy="78444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8"/>
          <p:cNvSpPr/>
          <p:nvPr/>
        </p:nvSpPr>
        <p:spPr>
          <a:xfrm>
            <a:off x="1612440" y="3036240"/>
            <a:ext cx="1016280" cy="784440"/>
          </a:xfrm>
          <a:prstGeom prst="ellipse">
            <a:avLst/>
          </a:prstGeom>
          <a:noFill/>
          <a:ln w="36000">
            <a:solidFill>
              <a:srgbClr val="ef292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9"/>
          <p:cNvSpPr/>
          <p:nvPr/>
        </p:nvSpPr>
        <p:spPr>
          <a:xfrm>
            <a:off x="725040" y="5834520"/>
            <a:ext cx="144540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SH036-0009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69" name="CustomShape 10"/>
          <p:cNvSpPr/>
          <p:nvPr/>
        </p:nvSpPr>
        <p:spPr>
          <a:xfrm>
            <a:off x="2877120" y="5837400"/>
            <a:ext cx="411984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SH036-0007, SH035-10, SH036-0006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70" name="CustomShape 11"/>
          <p:cNvSpPr/>
          <p:nvPr/>
        </p:nvSpPr>
        <p:spPr>
          <a:xfrm flipV="1">
            <a:off x="1080000" y="3095280"/>
            <a:ext cx="503640" cy="259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f6ec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12"/>
          <p:cNvSpPr/>
          <p:nvPr/>
        </p:nvSpPr>
        <p:spPr>
          <a:xfrm flipH="1" flipV="1">
            <a:off x="2734560" y="4103640"/>
            <a:ext cx="551520" cy="154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f6ec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13"/>
          <p:cNvSpPr/>
          <p:nvPr/>
        </p:nvSpPr>
        <p:spPr>
          <a:xfrm flipV="1">
            <a:off x="4608000" y="5039640"/>
            <a:ext cx="189000" cy="65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f6ec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14"/>
          <p:cNvSpPr/>
          <p:nvPr/>
        </p:nvSpPr>
        <p:spPr>
          <a:xfrm>
            <a:off x="5974920" y="1704240"/>
            <a:ext cx="1546200" cy="14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15"/>
          <p:cNvSpPr/>
          <p:nvPr/>
        </p:nvSpPr>
        <p:spPr>
          <a:xfrm>
            <a:off x="8119440" y="1886040"/>
            <a:ext cx="1546200" cy="14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CustomShape 16"/>
          <p:cNvSpPr/>
          <p:nvPr/>
        </p:nvSpPr>
        <p:spPr>
          <a:xfrm>
            <a:off x="8119440" y="1514160"/>
            <a:ext cx="1546200" cy="14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17"/>
          <p:cNvSpPr/>
          <p:nvPr/>
        </p:nvSpPr>
        <p:spPr>
          <a:xfrm flipH="1">
            <a:off x="7057080" y="1219680"/>
            <a:ext cx="724320" cy="115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18"/>
          <p:cNvSpPr/>
          <p:nvPr/>
        </p:nvSpPr>
        <p:spPr>
          <a:xfrm flipH="1">
            <a:off x="8390160" y="1080000"/>
            <a:ext cx="609480" cy="123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19"/>
          <p:cNvSpPr/>
          <p:nvPr/>
        </p:nvSpPr>
        <p:spPr>
          <a:xfrm flipH="1">
            <a:off x="9125280" y="1393560"/>
            <a:ext cx="775080" cy="9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20"/>
          <p:cNvSpPr/>
          <p:nvPr/>
        </p:nvSpPr>
        <p:spPr>
          <a:xfrm flipH="1">
            <a:off x="5887440" y="1079640"/>
            <a:ext cx="482040" cy="129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1"/>
          <p:cNvSpPr/>
          <p:nvPr/>
        </p:nvSpPr>
        <p:spPr>
          <a:xfrm flipH="1">
            <a:off x="5974560" y="1117440"/>
            <a:ext cx="482040" cy="129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22"/>
          <p:cNvSpPr/>
          <p:nvPr/>
        </p:nvSpPr>
        <p:spPr>
          <a:xfrm flipH="1" flipV="1">
            <a:off x="5003280" y="5112360"/>
            <a:ext cx="858600" cy="56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3f6ec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ustomShape 23"/>
          <p:cNvSpPr/>
          <p:nvPr/>
        </p:nvSpPr>
        <p:spPr>
          <a:xfrm>
            <a:off x="5400000" y="2376000"/>
            <a:ext cx="2340000" cy="38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STEP bkgnd: single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detector, small pixels</a:t>
            </a: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EPT bkgnd: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comparable to SEPT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on STEREO</a:t>
            </a: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EPT penetrating DPs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don‘t match up with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HET</a:t>
            </a:r>
            <a:endParaRPr b="0" lang="de-DE" sz="18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HET/EPT: do spectra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line up“?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83" name="CustomShape 24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84" name="CustomShape 25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17158D9-C315-4F17-AA15-8CA1B93D78ED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285" name="Line 26"/>
          <p:cNvSpPr/>
          <p:nvPr/>
        </p:nvSpPr>
        <p:spPr>
          <a:xfrm flipV="1">
            <a:off x="2592000" y="1872000"/>
            <a:ext cx="3295800" cy="1440000"/>
          </a:xfrm>
          <a:prstGeom prst="line">
            <a:avLst/>
          </a:prstGeom>
          <a:ln w="36000">
            <a:solidFill>
              <a:srgbClr val="ef2929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Line 27"/>
          <p:cNvSpPr/>
          <p:nvPr/>
        </p:nvSpPr>
        <p:spPr>
          <a:xfrm flipV="1">
            <a:off x="3888360" y="3672000"/>
            <a:ext cx="1367640" cy="720000"/>
          </a:xfrm>
          <a:prstGeom prst="line">
            <a:avLst/>
          </a:prstGeom>
          <a:ln w="36000">
            <a:solidFill>
              <a:srgbClr val="ef2929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Line 28"/>
          <p:cNvSpPr/>
          <p:nvPr/>
        </p:nvSpPr>
        <p:spPr>
          <a:xfrm flipV="1">
            <a:off x="7056000" y="2088000"/>
            <a:ext cx="1224360" cy="648000"/>
          </a:xfrm>
          <a:prstGeom prst="line">
            <a:avLst/>
          </a:prstGeom>
          <a:ln w="36000">
            <a:solidFill>
              <a:srgbClr val="ef292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289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290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91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92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93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"/>
          <p:cNvSpPr/>
          <p:nvPr/>
        </p:nvSpPr>
        <p:spPr>
          <a:xfrm>
            <a:off x="1344600" y="1854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proton (ion) and electron observations March 1 – September 30 and beyond...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295" name="CustomShape 6"/>
          <p:cNvSpPr/>
          <p:nvPr/>
        </p:nvSpPr>
        <p:spPr>
          <a:xfrm>
            <a:off x="6516000" y="1188360"/>
            <a:ext cx="5760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High variability of suprathermal ions below 20 keV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3"/>
          <a:stretch/>
        </p:blipFill>
        <p:spPr>
          <a:xfrm>
            <a:off x="180000" y="1570680"/>
            <a:ext cx="6346800" cy="4675320"/>
          </a:xfrm>
          <a:prstGeom prst="rect">
            <a:avLst/>
          </a:prstGeom>
          <a:ln>
            <a:noFill/>
          </a:ln>
        </p:spPr>
      </p:pic>
      <p:pic>
        <p:nvPicPr>
          <p:cNvPr id="297" name="" descr=""/>
          <p:cNvPicPr/>
          <p:nvPr/>
        </p:nvPicPr>
        <p:blipFill>
          <a:blip r:embed="rId4"/>
          <a:stretch/>
        </p:blipFill>
        <p:spPr>
          <a:xfrm>
            <a:off x="6732000" y="1620000"/>
            <a:ext cx="5237640" cy="2812320"/>
          </a:xfrm>
          <a:prstGeom prst="rect">
            <a:avLst/>
          </a:prstGeom>
          <a:ln>
            <a:noFill/>
          </a:ln>
        </p:spPr>
      </p:pic>
      <p:sp>
        <p:nvSpPr>
          <p:cNvPr id="298" name="TextShape 7"/>
          <p:cNvSpPr txBox="1"/>
          <p:nvPr/>
        </p:nvSpPr>
        <p:spPr>
          <a:xfrm>
            <a:off x="6696000" y="4563000"/>
            <a:ext cx="5256000" cy="90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Some ion increases from several tens to several hundreds of keV (some associated with SIRs, few SEPs, other events under study)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99" name="CustomShape 8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00" name="CustomShape 9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AEA941E-012D-4A59-9D2E-D5F46DB3A1B8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10159920" y="5293440"/>
            <a:ext cx="144468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SH036-0008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03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04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05" name="Picture 51_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06" name="SolarOrbiter-misisonlogo.png_1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07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5"/>
          <p:cNvSpPr/>
          <p:nvPr/>
        </p:nvSpPr>
        <p:spPr>
          <a:xfrm>
            <a:off x="1344600" y="1854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proton (ion) and electron observations March 1 – </a:t>
            </a: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September 30 and beyond...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309" name="CustomShape 6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10" name="CustomShape 7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E0B171F-105B-4330-B3DE-799FA7E1449D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3"/>
          <a:stretch/>
        </p:blipFill>
        <p:spPr>
          <a:xfrm>
            <a:off x="199440" y="1090080"/>
            <a:ext cx="9507600" cy="5104800"/>
          </a:xfrm>
          <a:prstGeom prst="rect">
            <a:avLst/>
          </a:prstGeom>
          <a:ln>
            <a:noFill/>
          </a:ln>
        </p:spPr>
      </p:pic>
      <p:sp>
        <p:nvSpPr>
          <p:cNvPr id="312" name="TextShape 8"/>
          <p:cNvSpPr txBox="1"/>
          <p:nvPr/>
        </p:nvSpPr>
        <p:spPr>
          <a:xfrm>
            <a:off x="9828000" y="1584000"/>
            <a:ext cx="2340000" cy="239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800" spc="-1" strike="noStrike">
                <a:latin typeface="Arial"/>
              </a:rPr>
              <a:t>Novembe</a:t>
            </a:r>
            <a:r>
              <a:rPr b="1" lang="de-DE" sz="1800" spc="-1" strike="noStrike">
                <a:latin typeface="Arial"/>
              </a:rPr>
              <a:t>r 17 &amp; 18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1" lang="de-DE" sz="1800" spc="-1" strike="noStrike">
                <a:latin typeface="Arial"/>
              </a:rPr>
              <a:t>Ion </a:t>
            </a:r>
            <a:r>
              <a:rPr b="1" lang="de-DE" sz="1800" spc="-1" strike="noStrike">
                <a:latin typeface="Arial"/>
              </a:rPr>
              <a:t>dropouts</a:t>
            </a:r>
            <a:r>
              <a:rPr b="0" lang="de-DE" sz="1800" spc="-1" strike="noStrike">
                <a:latin typeface="Arial"/>
              </a:rPr>
              <a:t>: IMF!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1" lang="de-DE" sz="1800" spc="-1" strike="noStrike">
                <a:latin typeface="Arial"/>
              </a:rPr>
              <a:t>Electron</a:t>
            </a:r>
            <a:r>
              <a:rPr b="1" lang="de-DE" sz="1800" spc="-1" strike="noStrike">
                <a:latin typeface="Arial"/>
              </a:rPr>
              <a:t>s: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Injections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Velocity </a:t>
            </a:r>
            <a:r>
              <a:rPr b="0" lang="de-DE" sz="1800" spc="-1" strike="noStrike">
                <a:latin typeface="Arial"/>
              </a:rPr>
              <a:t>dispersion 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Dropouts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14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15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16" name="Picture 51_2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17" name="SolarOrbiter-misisonlogo.png_2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18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5"/>
          <p:cNvSpPr/>
          <p:nvPr/>
        </p:nvSpPr>
        <p:spPr>
          <a:xfrm>
            <a:off x="1344600" y="1854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proton (ion) and electron observations March 1 – September 30 and beyond...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320" name="CustomShape 6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5BAFE3A-CA8D-4DF0-9E0C-D6405E1F023F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322" name="TextShape 8"/>
          <p:cNvSpPr txBox="1"/>
          <p:nvPr/>
        </p:nvSpPr>
        <p:spPr>
          <a:xfrm>
            <a:off x="9828000" y="1584000"/>
            <a:ext cx="2340000" cy="367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800" spc="-1" strike="noStrike">
                <a:latin typeface="Arial"/>
              </a:rPr>
              <a:t>November 17 &amp; 18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1" lang="de-DE" sz="1800" spc="-1" strike="noStrike">
                <a:latin typeface="Arial"/>
              </a:rPr>
              <a:t>Ion dropouts</a:t>
            </a:r>
            <a:r>
              <a:rPr b="0" lang="de-DE" sz="1800" spc="-1" strike="noStrike">
                <a:latin typeface="Arial"/>
              </a:rPr>
              <a:t>: IMF!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1" lang="de-DE" sz="1800" spc="-1" strike="noStrike">
                <a:latin typeface="Arial"/>
              </a:rPr>
              <a:t>Electrons: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Injections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Velocity dispersion 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Dropouts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STEP pitch-angle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coverage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323" name="" descr=""/>
          <p:cNvPicPr/>
          <p:nvPr/>
        </p:nvPicPr>
        <p:blipFill>
          <a:blip r:embed="rId3"/>
          <a:srcRect l="0" t="70363" r="0" b="13883"/>
          <a:stretch/>
        </p:blipFill>
        <p:spPr>
          <a:xfrm>
            <a:off x="183600" y="4284000"/>
            <a:ext cx="9507600" cy="1875600"/>
          </a:xfrm>
          <a:prstGeom prst="rect">
            <a:avLst/>
          </a:prstGeom>
          <a:ln>
            <a:noFill/>
          </a:ln>
        </p:spPr>
      </p:pic>
      <p:pic>
        <p:nvPicPr>
          <p:cNvPr id="324" name="" descr=""/>
          <p:cNvPicPr/>
          <p:nvPr/>
        </p:nvPicPr>
        <p:blipFill>
          <a:blip r:embed="rId4"/>
          <a:srcRect l="0" t="0" r="0" b="32497"/>
          <a:stretch/>
        </p:blipFill>
        <p:spPr>
          <a:xfrm>
            <a:off x="199440" y="1090080"/>
            <a:ext cx="9507600" cy="344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26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27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28" name="Picture 51_4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29" name="SolarOrbiter-misisonlogo.png_4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30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5"/>
          <p:cNvSpPr/>
          <p:nvPr/>
        </p:nvSpPr>
        <p:spPr>
          <a:xfrm>
            <a:off x="1344600" y="1854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proton (ion) and electron observations March 1 – September 30 and beyond...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332" name="CustomShape 6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33" name="CustomShape 7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B16DAB6-8CF6-4F27-8C8E-3743FCF9B022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334" name="TextShape 8"/>
          <p:cNvSpPr txBox="1"/>
          <p:nvPr/>
        </p:nvSpPr>
        <p:spPr>
          <a:xfrm>
            <a:off x="9828000" y="1584000"/>
            <a:ext cx="2340000" cy="239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800" spc="-1" strike="noStrike">
                <a:latin typeface="Arial"/>
              </a:rPr>
              <a:t>November 18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Very sharp ion dropout @ 1 minute time resolution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(low-latency data)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335" name="" descr=""/>
          <p:cNvPicPr/>
          <p:nvPr/>
        </p:nvPicPr>
        <p:blipFill>
          <a:blip r:embed="rId3"/>
          <a:srcRect l="0" t="0" r="0" b="71623"/>
          <a:stretch/>
        </p:blipFill>
        <p:spPr>
          <a:xfrm>
            <a:off x="198000" y="1090800"/>
            <a:ext cx="9507600" cy="3380400"/>
          </a:xfrm>
          <a:prstGeom prst="rect">
            <a:avLst/>
          </a:prstGeom>
          <a:ln>
            <a:noFill/>
          </a:ln>
        </p:spPr>
      </p:pic>
      <p:pic>
        <p:nvPicPr>
          <p:cNvPr id="336" name="" descr=""/>
          <p:cNvPicPr/>
          <p:nvPr/>
        </p:nvPicPr>
        <p:blipFill>
          <a:blip r:embed="rId4"/>
          <a:srcRect l="0" t="71413" r="0" b="13883"/>
          <a:stretch/>
        </p:blipFill>
        <p:spPr>
          <a:xfrm>
            <a:off x="198000" y="4473000"/>
            <a:ext cx="9507600" cy="174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38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39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40" name="Picture 51_3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41" name="SolarOrbiter-misisonlogo.png_3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42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5"/>
          <p:cNvSpPr/>
          <p:nvPr/>
        </p:nvSpPr>
        <p:spPr>
          <a:xfrm>
            <a:off x="1344600" y="1854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proton (ion) and electron observations March 1 – </a:t>
            </a: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September 30 and beyond...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344" name="CustomShape 6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CE190A9-8370-4455-A30D-87A1076EE5EA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346" name="TextShape 8"/>
          <p:cNvSpPr txBox="1"/>
          <p:nvPr/>
        </p:nvSpPr>
        <p:spPr>
          <a:xfrm>
            <a:off x="9828000" y="1584000"/>
            <a:ext cx="2340000" cy="239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800" spc="-1" strike="noStrike">
                <a:latin typeface="Arial"/>
              </a:rPr>
              <a:t>November 18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Very sharp electron dropout @ 1 minute time resolution</a:t>
            </a:r>
            <a:endParaRPr b="0" lang="de-DE" sz="1800" spc="-1" strike="noStrike">
              <a:latin typeface="Arial"/>
            </a:endParaRPr>
          </a:p>
          <a:p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Arial"/>
              </a:rPr>
              <a:t>(low-latency data)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3"/>
          <a:srcRect l="0" t="0" r="0" b="69523"/>
          <a:stretch/>
        </p:blipFill>
        <p:spPr>
          <a:xfrm>
            <a:off x="198000" y="1090800"/>
            <a:ext cx="9507600" cy="3628800"/>
          </a:xfrm>
          <a:prstGeom prst="rect">
            <a:avLst/>
          </a:prstGeom>
          <a:ln>
            <a:noFill/>
          </a:ln>
        </p:spPr>
      </p:pic>
      <p:pic>
        <p:nvPicPr>
          <p:cNvPr id="348" name="" descr=""/>
          <p:cNvPicPr/>
          <p:nvPr/>
        </p:nvPicPr>
        <p:blipFill>
          <a:blip r:embed="rId4"/>
          <a:srcRect l="0" t="71413" r="0" b="13883"/>
          <a:stretch/>
        </p:blipFill>
        <p:spPr>
          <a:xfrm>
            <a:off x="198000" y="4464000"/>
            <a:ext cx="9507600" cy="174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50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51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52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53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54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5"/>
          <p:cNvSpPr/>
          <p:nvPr/>
        </p:nvSpPr>
        <p:spPr>
          <a:xfrm>
            <a:off x="1344600" y="3222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</a:t>
            </a: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heavy ion and electron observations – July events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356" name="CustomShape 6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357" name="Imagen 19" descr=""/>
          <p:cNvPicPr/>
          <p:nvPr/>
        </p:nvPicPr>
        <p:blipFill>
          <a:blip r:embed="rId3"/>
          <a:stretch/>
        </p:blipFill>
        <p:spPr>
          <a:xfrm>
            <a:off x="304200" y="1614600"/>
            <a:ext cx="6281280" cy="4237920"/>
          </a:xfrm>
          <a:prstGeom prst="rect">
            <a:avLst/>
          </a:prstGeom>
          <a:ln>
            <a:noFill/>
          </a:ln>
        </p:spPr>
      </p:pic>
      <p:pic>
        <p:nvPicPr>
          <p:cNvPr id="358" name="Imagen 20" descr=""/>
          <p:cNvPicPr/>
          <p:nvPr/>
        </p:nvPicPr>
        <p:blipFill>
          <a:blip r:embed="rId4"/>
          <a:srcRect l="2389" t="0" r="2883" b="0"/>
          <a:stretch/>
        </p:blipFill>
        <p:spPr>
          <a:xfrm>
            <a:off x="7056000" y="1091160"/>
            <a:ext cx="3724200" cy="4827240"/>
          </a:xfrm>
          <a:prstGeom prst="rect">
            <a:avLst/>
          </a:prstGeom>
          <a:ln>
            <a:noFill/>
          </a:ln>
        </p:spPr>
      </p:pic>
      <p:sp>
        <p:nvSpPr>
          <p:cNvPr id="359" name="CustomShape 7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B909B10-EA14-47BE-BE80-6FE4A519AE0F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360" name="CustomShape 8"/>
          <p:cNvSpPr/>
          <p:nvPr/>
        </p:nvSpPr>
        <p:spPr>
          <a:xfrm>
            <a:off x="1060200" y="5828400"/>
            <a:ext cx="4213800" cy="3639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Mason G. et al., A&amp;A Lett., accepted f. publ.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61" name="CustomShape 9"/>
          <p:cNvSpPr/>
          <p:nvPr/>
        </p:nvSpPr>
        <p:spPr>
          <a:xfrm>
            <a:off x="6616800" y="5877720"/>
            <a:ext cx="4545000" cy="3639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Gómez-Herrero R. et al., submitted to A&amp;A Lett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62" name="CustomShape 10"/>
          <p:cNvSpPr/>
          <p:nvPr/>
        </p:nvSpPr>
        <p:spPr>
          <a:xfrm>
            <a:off x="792000" y="1117440"/>
            <a:ext cx="144468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SH036-0008</a:t>
            </a: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64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65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66" name="Picture 51_0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67" name="SolarOrbiter-misisonlogo.png_0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68" name="CustomShape 4"/>
          <p:cNvSpPr/>
          <p:nvPr/>
        </p:nvSpPr>
        <p:spPr>
          <a:xfrm>
            <a:off x="1344600" y="3222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Radial Evolution of Forbush Decrease between 0.8 – 1.0 au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369" name="Grafik 12" descr=""/>
          <p:cNvPicPr/>
          <p:nvPr/>
        </p:nvPicPr>
        <p:blipFill>
          <a:blip r:embed="rId3"/>
          <a:stretch/>
        </p:blipFill>
        <p:spPr>
          <a:xfrm>
            <a:off x="10019520" y="4795920"/>
            <a:ext cx="1960920" cy="1481760"/>
          </a:xfrm>
          <a:prstGeom prst="rect">
            <a:avLst/>
          </a:prstGeom>
          <a:ln>
            <a:noFill/>
          </a:ln>
        </p:spPr>
      </p:pic>
      <p:pic>
        <p:nvPicPr>
          <p:cNvPr id="370" name="Grafik 5" descr=""/>
          <p:cNvPicPr/>
          <p:nvPr/>
        </p:nvPicPr>
        <p:blipFill>
          <a:blip r:embed="rId4"/>
          <a:stretch/>
        </p:blipFill>
        <p:spPr>
          <a:xfrm>
            <a:off x="5785560" y="1184760"/>
            <a:ext cx="4078800" cy="5040000"/>
          </a:xfrm>
          <a:prstGeom prst="rect">
            <a:avLst/>
          </a:prstGeom>
          <a:ln>
            <a:noFill/>
          </a:ln>
        </p:spPr>
      </p:pic>
      <p:pic>
        <p:nvPicPr>
          <p:cNvPr id="371" name="Grafik 7" descr=""/>
          <p:cNvPicPr/>
          <p:nvPr/>
        </p:nvPicPr>
        <p:blipFill>
          <a:blip r:embed="rId5"/>
          <a:stretch/>
        </p:blipFill>
        <p:spPr>
          <a:xfrm>
            <a:off x="9928440" y="1093680"/>
            <a:ext cx="2051640" cy="1733040"/>
          </a:xfrm>
          <a:prstGeom prst="rect">
            <a:avLst/>
          </a:prstGeom>
          <a:ln>
            <a:noFill/>
          </a:ln>
        </p:spPr>
      </p:pic>
      <p:pic>
        <p:nvPicPr>
          <p:cNvPr id="372" name="Grafik 9" descr=""/>
          <p:cNvPicPr/>
          <p:nvPr/>
        </p:nvPicPr>
        <p:blipFill>
          <a:blip r:embed="rId6"/>
          <a:stretch/>
        </p:blipFill>
        <p:spPr>
          <a:xfrm>
            <a:off x="10325520" y="2760120"/>
            <a:ext cx="1445760" cy="1906560"/>
          </a:xfrm>
          <a:prstGeom prst="rect">
            <a:avLst/>
          </a:prstGeom>
          <a:ln>
            <a:noFill/>
          </a:ln>
        </p:spPr>
      </p:pic>
      <p:sp>
        <p:nvSpPr>
          <p:cNvPr id="373" name="TextShape 5"/>
          <p:cNvSpPr txBox="1"/>
          <p:nvPr/>
        </p:nvSpPr>
        <p:spPr>
          <a:xfrm>
            <a:off x="216000" y="1080000"/>
            <a:ext cx="5544000" cy="313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2400" spc="-1" strike="noStrike">
                <a:latin typeface="Arial"/>
              </a:rPr>
              <a:t>April 19, 2020 CME @ Solo, 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also seen @ Earth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1st CME seen by Solo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Imaged by STEREO-A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Not imaged from Earth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ForbMod / Observations:</a:t>
            </a:r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Arial"/>
              </a:rPr>
              <a:t>CME compressed by SIR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74" name="CustomShape 6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7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76" name="CustomShape 8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D32C048-9973-4B96-A065-10376C48FB63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377" name="CustomShape 9"/>
          <p:cNvSpPr/>
          <p:nvPr/>
        </p:nvSpPr>
        <p:spPr>
          <a:xfrm>
            <a:off x="262800" y="5847480"/>
            <a:ext cx="4225680" cy="3639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Freiherr v. Forstner et al., submitted to A&amp;A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78" name="CustomShape 10"/>
          <p:cNvSpPr/>
          <p:nvPr/>
        </p:nvSpPr>
        <p:spPr>
          <a:xfrm>
            <a:off x="4608000" y="5832000"/>
            <a:ext cx="118692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SH039-04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7"/>
          <a:stretch/>
        </p:blipFill>
        <p:spPr>
          <a:xfrm>
            <a:off x="736920" y="4078080"/>
            <a:ext cx="3742920" cy="181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81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82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83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84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85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5"/>
          <p:cNvSpPr/>
          <p:nvPr/>
        </p:nvSpPr>
        <p:spPr>
          <a:xfrm>
            <a:off x="2930040" y="32220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SIS observations of SIRs inside 1 au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387" name="CustomShape 6"/>
          <p:cNvSpPr/>
          <p:nvPr/>
        </p:nvSpPr>
        <p:spPr>
          <a:xfrm>
            <a:off x="10512720" y="5476680"/>
            <a:ext cx="1308240" cy="638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SH039-05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SH049-0004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388" name="Picture 2" descr=""/>
          <p:cNvPicPr/>
          <p:nvPr/>
        </p:nvPicPr>
        <p:blipFill>
          <a:blip r:embed="rId3"/>
          <a:stretch/>
        </p:blipFill>
        <p:spPr>
          <a:xfrm>
            <a:off x="1100160" y="1137960"/>
            <a:ext cx="10124640" cy="4746240"/>
          </a:xfrm>
          <a:prstGeom prst="rect">
            <a:avLst/>
          </a:prstGeom>
          <a:ln>
            <a:noFill/>
          </a:ln>
        </p:spPr>
      </p:pic>
      <p:sp>
        <p:nvSpPr>
          <p:cNvPr id="389" name="CustomShape 7"/>
          <p:cNvSpPr/>
          <p:nvPr/>
        </p:nvSpPr>
        <p:spPr>
          <a:xfrm>
            <a:off x="4081680" y="5799600"/>
            <a:ext cx="3574440" cy="3639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Allen R. et al., submitted to A&amp;A Lett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0" name="CustomShape 8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391" name="CustomShape 9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BB9823D-3EEC-4C2D-A4D6-EC135D9762C9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95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96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97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98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99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5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101" name="Imagen 6" descr="Imagen que contiene luz, oscuro, pequeño, colgando&#10;&#10;Descripción generada automáticamente"/>
          <p:cNvPicPr/>
          <p:nvPr/>
        </p:nvPicPr>
        <p:blipFill>
          <a:blip r:embed="rId3"/>
          <a:stretch/>
        </p:blipFill>
        <p:spPr>
          <a:xfrm>
            <a:off x="4529520" y="1954800"/>
            <a:ext cx="7530120" cy="4227840"/>
          </a:xfrm>
          <a:prstGeom prst="rect">
            <a:avLst/>
          </a:prstGeom>
          <a:ln>
            <a:noFill/>
          </a:ln>
        </p:spPr>
      </p:pic>
      <p:sp>
        <p:nvSpPr>
          <p:cNvPr id="102" name="CustomShape 6"/>
          <p:cNvSpPr/>
          <p:nvPr/>
        </p:nvSpPr>
        <p:spPr>
          <a:xfrm>
            <a:off x="2863080" y="20412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SEPs key science questions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295920" y="1348920"/>
            <a:ext cx="115322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6600"/>
                </a:solidFill>
                <a:latin typeface="Calibri"/>
                <a:ea typeface="DejaVu Sans"/>
              </a:rPr>
              <a:t>How do solar eruptions produce energetic particle radiation that fills the heliosphere?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104" name="CustomShape 8"/>
          <p:cNvSpPr/>
          <p:nvPr/>
        </p:nvSpPr>
        <p:spPr>
          <a:xfrm>
            <a:off x="4530240" y="1953360"/>
            <a:ext cx="7529400" cy="4229280"/>
          </a:xfrm>
          <a:prstGeom prst="rect">
            <a:avLst/>
          </a:prstGeom>
          <a:solidFill>
            <a:schemeClr val="bg1">
              <a:alpha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00"/>
                </a:solidFill>
                <a:latin typeface="Calibri"/>
                <a:ea typeface="DejaVu Sans"/>
              </a:rPr>
              <a:t>What do we need?</a:t>
            </a:r>
            <a:endParaRPr b="0" lang="de-DE" sz="2800" spc="-1" strike="noStrike">
              <a:latin typeface="Arial"/>
            </a:endParaRPr>
          </a:p>
          <a:p>
            <a:pPr lvl="1" marL="34308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Get close to the Sun </a:t>
            </a:r>
            <a:endParaRPr b="0" lang="de-DE" sz="2400" spc="-1" strike="noStrike">
              <a:latin typeface="Arial"/>
            </a:endParaRPr>
          </a:p>
          <a:p>
            <a:pPr lvl="1" marL="34308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Comprehensive energetic particle instrumentation with:</a:t>
            </a:r>
            <a:endParaRPr b="0" lang="de-DE" sz="2400" spc="-1" strike="noStrike">
              <a:latin typeface="Arial"/>
            </a:endParaRPr>
          </a:p>
          <a:p>
            <a:pPr lvl="2" marL="74304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Broad energy range and composition coverage (including suprathermal particles) </a:t>
            </a:r>
            <a:endParaRPr b="0" lang="de-DE" sz="2400" spc="-1" strike="noStrike">
              <a:latin typeface="Arial"/>
            </a:endParaRPr>
          </a:p>
          <a:p>
            <a:pPr lvl="2" marL="74304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High time resolution </a:t>
            </a:r>
            <a:endParaRPr b="0" lang="de-DE" sz="2400" spc="-1" strike="noStrike">
              <a:latin typeface="Arial"/>
            </a:endParaRPr>
          </a:p>
          <a:p>
            <a:pPr lvl="2" marL="74304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Directional (pitch-angle) information </a:t>
            </a:r>
            <a:endParaRPr b="0" lang="de-DE" sz="2400" spc="-1" strike="noStrike">
              <a:latin typeface="Arial"/>
            </a:endParaRPr>
          </a:p>
          <a:p>
            <a:pPr lvl="1" marL="34308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Supplementary remote sensing measurements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5" name="CustomShape 9"/>
          <p:cNvSpPr/>
          <p:nvPr/>
        </p:nvSpPr>
        <p:spPr>
          <a:xfrm>
            <a:off x="169920" y="2372040"/>
            <a:ext cx="4700520" cy="3395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This can be broken down</a:t>
            </a:r>
            <a:endParaRPr b="0" lang="de-DE" sz="2800" spc="-1" strike="noStrike">
              <a:latin typeface="Arial"/>
            </a:endParaRPr>
          </a:p>
          <a:p>
            <a:pPr marL="357120" indent="-87840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  </a:t>
            </a: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into three topics:</a:t>
            </a:r>
            <a:endParaRPr b="0" lang="de-DE" sz="2800" spc="-1" strike="noStrike">
              <a:latin typeface="Arial"/>
            </a:endParaRPr>
          </a:p>
          <a:p>
            <a:pPr lvl="1" marL="857160" indent="-45612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SEP seed populations</a:t>
            </a:r>
            <a:endParaRPr b="0" lang="de-DE" sz="2400" spc="-1" strike="noStrike">
              <a:latin typeface="Arial"/>
            </a:endParaRPr>
          </a:p>
          <a:p>
            <a:pPr lvl="1" marL="857160" indent="-45612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Injection, acceleration and</a:t>
            </a:r>
            <a:endParaRPr b="0" lang="de-DE" sz="2400" spc="-1" strike="noStrike">
              <a:latin typeface="Arial"/>
            </a:endParaRPr>
          </a:p>
          <a:p>
            <a:pPr marL="890640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release processes of SEPs</a:t>
            </a:r>
            <a:endParaRPr b="0" lang="de-DE" sz="2400" spc="-1" strike="noStrike">
              <a:latin typeface="Arial"/>
            </a:endParaRPr>
          </a:p>
          <a:p>
            <a:pPr lvl="1" marL="857160" indent="-45612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Calibri Light"/>
              <a:buAutoNum type="arabicPeriod" startAt="3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SEP transport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6" name="CustomShape 10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E01ACF0-3C43-43CA-A96C-32914C48D62C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1"/>
          <p:cNvGrpSpPr/>
          <p:nvPr/>
        </p:nvGrpSpPr>
        <p:grpSpPr>
          <a:xfrm>
            <a:off x="0" y="0"/>
            <a:ext cx="12191040" cy="1062720"/>
            <a:chOff x="0" y="0"/>
            <a:chExt cx="12191040" cy="1062720"/>
          </a:xfrm>
        </p:grpSpPr>
        <p:grpSp>
          <p:nvGrpSpPr>
            <p:cNvPr id="393" name="Group 2"/>
            <p:cNvGrpSpPr/>
            <p:nvPr/>
          </p:nvGrpSpPr>
          <p:grpSpPr>
            <a:xfrm>
              <a:off x="0" y="0"/>
              <a:ext cx="12191040" cy="1062720"/>
              <a:chOff x="0" y="0"/>
              <a:chExt cx="12191040" cy="1062720"/>
            </a:xfrm>
          </p:grpSpPr>
          <p:sp>
            <p:nvSpPr>
              <p:cNvPr id="394" name="CustomShape 3"/>
              <p:cNvSpPr/>
              <p:nvPr/>
            </p:nvSpPr>
            <p:spPr>
              <a:xfrm>
                <a:off x="0" y="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95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432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96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512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97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5"/>
          <p:cNvSpPr/>
          <p:nvPr/>
        </p:nvSpPr>
        <p:spPr>
          <a:xfrm>
            <a:off x="1344600" y="322200"/>
            <a:ext cx="943524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SOAR: http://soar.esac.esa.int/soar/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pic>
        <p:nvPicPr>
          <p:cNvPr id="399" name="Imagen 5" descr=""/>
          <p:cNvPicPr/>
          <p:nvPr/>
        </p:nvPicPr>
        <p:blipFill>
          <a:blip r:embed="rId3"/>
          <a:stretch/>
        </p:blipFill>
        <p:spPr>
          <a:xfrm>
            <a:off x="149040" y="1083240"/>
            <a:ext cx="8066880" cy="5080320"/>
          </a:xfrm>
          <a:prstGeom prst="rect">
            <a:avLst/>
          </a:prstGeom>
          <a:ln>
            <a:noFill/>
          </a:ln>
        </p:spPr>
      </p:pic>
      <p:sp>
        <p:nvSpPr>
          <p:cNvPr id="400" name="CustomShape 6"/>
          <p:cNvSpPr/>
          <p:nvPr/>
        </p:nvSpPr>
        <p:spPr>
          <a:xfrm>
            <a:off x="8244000" y="1134360"/>
            <a:ext cx="3816000" cy="136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EPD data at SOAR: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600" spc="-1" strike="noStrike">
                <a:solidFill>
                  <a:srgbClr val="0070c0"/>
                </a:solidFill>
                <a:latin typeface="Calibri"/>
                <a:ea typeface="DejaVu Sans"/>
              </a:rPr>
              <a:t>From June 14th to August 31st 2020</a:t>
            </a:r>
            <a:endParaRPr b="0" lang="de-DE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600" spc="-1" strike="noStrike">
                <a:solidFill>
                  <a:srgbClr val="0070c0"/>
                </a:solidFill>
                <a:latin typeface="Calibri"/>
                <a:ea typeface="DejaVu Sans"/>
              </a:rPr>
              <a:t>Monthly updates</a:t>
            </a:r>
            <a:endParaRPr b="0" lang="de-DE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600" spc="-1" strike="noStrike">
                <a:solidFill>
                  <a:srgbClr val="0070c0"/>
                </a:solidFill>
                <a:latin typeface="Calibri"/>
                <a:ea typeface="DejaVu Sans"/>
              </a:rPr>
              <a:t>90 days after receipt on ground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01" name="CustomShape 7"/>
          <p:cNvSpPr/>
          <p:nvPr/>
        </p:nvSpPr>
        <p:spPr>
          <a:xfrm>
            <a:off x="8610480" y="5384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6D8A5E7-255B-4FD8-B01C-36B77547B476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pic>
        <p:nvPicPr>
          <p:cNvPr id="402" name="" descr=""/>
          <p:cNvPicPr/>
          <p:nvPr/>
        </p:nvPicPr>
        <p:blipFill>
          <a:blip r:embed="rId4"/>
          <a:stretch/>
        </p:blipFill>
        <p:spPr>
          <a:xfrm>
            <a:off x="10842840" y="4212000"/>
            <a:ext cx="1253160" cy="1033920"/>
          </a:xfrm>
          <a:prstGeom prst="rect">
            <a:avLst/>
          </a:prstGeom>
          <a:ln>
            <a:noFill/>
          </a:ln>
        </p:spPr>
      </p:pic>
      <p:pic>
        <p:nvPicPr>
          <p:cNvPr id="403" name="" descr=""/>
          <p:cNvPicPr/>
          <p:nvPr/>
        </p:nvPicPr>
        <p:blipFill>
          <a:blip r:embed="rId5"/>
          <a:stretch/>
        </p:blipFill>
        <p:spPr>
          <a:xfrm>
            <a:off x="9288000" y="4644000"/>
            <a:ext cx="1353600" cy="532800"/>
          </a:xfrm>
          <a:prstGeom prst="rect">
            <a:avLst/>
          </a:prstGeom>
          <a:ln>
            <a:noFill/>
          </a:ln>
        </p:spPr>
      </p:pic>
      <p:pic>
        <p:nvPicPr>
          <p:cNvPr id="404" name="" descr=""/>
          <p:cNvPicPr/>
          <p:nvPr/>
        </p:nvPicPr>
        <p:blipFill>
          <a:blip r:embed="rId6"/>
          <a:stretch/>
        </p:blipFill>
        <p:spPr>
          <a:xfrm>
            <a:off x="8136000" y="4620240"/>
            <a:ext cx="1228320" cy="599760"/>
          </a:xfrm>
          <a:prstGeom prst="rect">
            <a:avLst/>
          </a:prstGeom>
          <a:ln>
            <a:noFill/>
          </a:ln>
        </p:spPr>
      </p:pic>
      <p:pic>
        <p:nvPicPr>
          <p:cNvPr id="405" name="" descr=""/>
          <p:cNvPicPr/>
          <p:nvPr/>
        </p:nvPicPr>
        <p:blipFill>
          <a:blip r:embed="rId7"/>
          <a:stretch/>
        </p:blipFill>
        <p:spPr>
          <a:xfrm>
            <a:off x="8398800" y="5328000"/>
            <a:ext cx="3783960" cy="792000"/>
          </a:xfrm>
          <a:prstGeom prst="rect">
            <a:avLst/>
          </a:prstGeom>
          <a:ln>
            <a:noFill/>
          </a:ln>
        </p:spPr>
      </p:pic>
      <p:sp>
        <p:nvSpPr>
          <p:cNvPr id="406" name="TextShape 8"/>
          <p:cNvSpPr txBox="1"/>
          <p:nvPr/>
        </p:nvSpPr>
        <p:spPr>
          <a:xfrm>
            <a:off x="8352000" y="4140000"/>
            <a:ext cx="992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latin typeface="Arial"/>
              </a:rPr>
              <a:t>Thanks: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07" name="CustomShape 9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408" name="CustomShape 10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45D1318-67ED-4B10-BCD5-5E5AF6D9E98C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2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grpSp>
        <p:nvGrpSpPr>
          <p:cNvPr id="109" name="Group 3"/>
          <p:cNvGrpSpPr/>
          <p:nvPr/>
        </p:nvGrpSpPr>
        <p:grpSpPr>
          <a:xfrm>
            <a:off x="450000" y="1136520"/>
            <a:ext cx="8651880" cy="5122440"/>
            <a:chOff x="450000" y="1136520"/>
            <a:chExt cx="8651880" cy="5122440"/>
          </a:xfrm>
        </p:grpSpPr>
        <p:pic>
          <p:nvPicPr>
            <p:cNvPr id="110" name="Imagen 20" descr=""/>
            <p:cNvPicPr/>
            <p:nvPr/>
          </p:nvPicPr>
          <p:blipFill>
            <a:blip r:embed="rId1"/>
            <a:stretch/>
          </p:blipFill>
          <p:spPr>
            <a:xfrm>
              <a:off x="450000" y="1136520"/>
              <a:ext cx="8651880" cy="5122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Imagen 12" descr=""/>
            <p:cNvPicPr/>
            <p:nvPr/>
          </p:nvPicPr>
          <p:blipFill>
            <a:blip r:embed="rId2"/>
            <a:stretch/>
          </p:blipFill>
          <p:spPr>
            <a:xfrm>
              <a:off x="3063600" y="3445560"/>
              <a:ext cx="2238480" cy="18489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2" name="CustomShape 4"/>
          <p:cNvSpPr/>
          <p:nvPr/>
        </p:nvSpPr>
        <p:spPr>
          <a:xfrm>
            <a:off x="5832000" y="3861000"/>
            <a:ext cx="6349320" cy="1309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STEP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SupraThermal Electrons and Protons.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SIS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Suprathermal Ion Spectrograph.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EPT/HET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Electron Proton Telescope/High Energy Telescope.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ICU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Instrument Control Unit</a:t>
            </a:r>
            <a:endParaRPr b="0" lang="de-DE" sz="2000" spc="-1" strike="noStrike">
              <a:latin typeface="Arial"/>
            </a:endParaRPr>
          </a:p>
        </p:txBody>
      </p:sp>
      <p:grpSp>
        <p:nvGrpSpPr>
          <p:cNvPr id="113" name="Group 5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114" name="Group 6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115" name="CustomShape 7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16" name="Picture 51" descr=""/>
              <p:cNvPicPr/>
              <p:nvPr/>
            </p:nvPicPr>
            <p:blipFill>
              <a:blip r:embed="rId3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17" name="SolarOrbiter-misisonlogo.png" descr=""/>
            <p:cNvPicPr/>
            <p:nvPr/>
          </p:nvPicPr>
          <p:blipFill>
            <a:blip r:embed="rId4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18" name="CustomShape 8"/>
          <p:cNvSpPr/>
          <p:nvPr/>
        </p:nvSpPr>
        <p:spPr>
          <a:xfrm>
            <a:off x="2863080" y="24624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System Architecture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119" name="CustomShape 9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76C670B-AB37-433A-B8E2-15D2CA687398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2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grpSp>
        <p:nvGrpSpPr>
          <p:cNvPr id="122" name="Group 3"/>
          <p:cNvGrpSpPr/>
          <p:nvPr/>
        </p:nvGrpSpPr>
        <p:grpSpPr>
          <a:xfrm>
            <a:off x="450000" y="1136520"/>
            <a:ext cx="8651880" cy="5122440"/>
            <a:chOff x="450000" y="1136520"/>
            <a:chExt cx="8651880" cy="5122440"/>
          </a:xfrm>
        </p:grpSpPr>
        <p:pic>
          <p:nvPicPr>
            <p:cNvPr id="123" name="Imagen 20_0" descr=""/>
            <p:cNvPicPr/>
            <p:nvPr/>
          </p:nvPicPr>
          <p:blipFill>
            <a:blip r:embed="rId1"/>
            <a:stretch/>
          </p:blipFill>
          <p:spPr>
            <a:xfrm>
              <a:off x="450000" y="1136520"/>
              <a:ext cx="8651880" cy="5122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Imagen 12_0" descr=""/>
            <p:cNvPicPr/>
            <p:nvPr/>
          </p:nvPicPr>
          <p:blipFill>
            <a:blip r:embed="rId2"/>
            <a:stretch/>
          </p:blipFill>
          <p:spPr>
            <a:xfrm>
              <a:off x="3063600" y="3445560"/>
              <a:ext cx="2238480" cy="18489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5" name="CustomShape 4"/>
          <p:cNvSpPr/>
          <p:nvPr/>
        </p:nvSpPr>
        <p:spPr>
          <a:xfrm>
            <a:off x="5832000" y="3874680"/>
            <a:ext cx="6349320" cy="1309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STEP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SupraThermal Electrons and Protons. 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SIS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Suprathermal Ion Spectrograph.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EPT/HET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Electron Proton Telescope/High Energy Telescope.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ICU</a:t>
            </a:r>
            <a:r>
              <a:rPr b="0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: Instrument Control Unit</a:t>
            </a:r>
            <a:endParaRPr b="0" lang="de-DE" sz="2000" spc="-1" strike="noStrike">
              <a:latin typeface="Arial"/>
            </a:endParaRPr>
          </a:p>
        </p:txBody>
      </p:sp>
      <p:grpSp>
        <p:nvGrpSpPr>
          <p:cNvPr id="126" name="Group 5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127" name="Group 6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128" name="CustomShape 7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29" name="Picture 51_5" descr=""/>
              <p:cNvPicPr/>
              <p:nvPr/>
            </p:nvPicPr>
            <p:blipFill>
              <a:blip r:embed="rId3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30" name="SolarOrbiter-misisonlogo.png_5" descr=""/>
            <p:cNvPicPr/>
            <p:nvPr/>
          </p:nvPicPr>
          <p:blipFill>
            <a:blip r:embed="rId4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31" name="CustomShape 8"/>
          <p:cNvSpPr/>
          <p:nvPr/>
        </p:nvSpPr>
        <p:spPr>
          <a:xfrm>
            <a:off x="2863080" y="24624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D 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Sys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te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m 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Arc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hit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ect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ur</a:t>
            </a:r>
            <a:r>
              <a:rPr b="1" lang="en-GB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132" name="CustomShape 9"/>
          <p:cNvSpPr/>
          <p:nvPr/>
        </p:nvSpPr>
        <p:spPr>
          <a:xfrm>
            <a:off x="8024400" y="3039480"/>
            <a:ext cx="3702960" cy="395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SH035-09, SH035-10, SH036-0006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33" name="CustomShape 10"/>
          <p:cNvSpPr/>
          <p:nvPr/>
        </p:nvSpPr>
        <p:spPr>
          <a:xfrm>
            <a:off x="398160" y="3848040"/>
            <a:ext cx="144540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SH036-0009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34" name="CustomShape 11"/>
          <p:cNvSpPr/>
          <p:nvPr/>
        </p:nvSpPr>
        <p:spPr>
          <a:xfrm flipV="1">
            <a:off x="522720" y="2799360"/>
            <a:ext cx="458280" cy="103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12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0F5EBF4-6A36-411E-B450-4B9947714071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136" name="CustomShape 13"/>
          <p:cNvSpPr/>
          <p:nvPr/>
        </p:nvSpPr>
        <p:spPr>
          <a:xfrm flipH="1" flipV="1">
            <a:off x="4055400" y="2064240"/>
            <a:ext cx="4007880" cy="117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14"/>
          <p:cNvSpPr/>
          <p:nvPr/>
        </p:nvSpPr>
        <p:spPr>
          <a:xfrm>
            <a:off x="398160" y="4335120"/>
            <a:ext cx="144540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</a:t>
            </a: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6-</a:t>
            </a: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0010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38" name="CustomShape 15"/>
          <p:cNvSpPr/>
          <p:nvPr/>
        </p:nvSpPr>
        <p:spPr>
          <a:xfrm>
            <a:off x="7995600" y="3470760"/>
            <a:ext cx="151020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SH036-0007,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39" name="CustomShape 16"/>
          <p:cNvSpPr/>
          <p:nvPr/>
        </p:nvSpPr>
        <p:spPr>
          <a:xfrm flipH="1" flipV="1">
            <a:off x="4058280" y="2062080"/>
            <a:ext cx="4005360" cy="153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17"/>
          <p:cNvSpPr/>
          <p:nvPr/>
        </p:nvSpPr>
        <p:spPr>
          <a:xfrm>
            <a:off x="9420480" y="3474000"/>
            <a:ext cx="1185480" cy="395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SH039-06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41" name="CustomShape 18"/>
          <p:cNvSpPr/>
          <p:nvPr/>
        </p:nvSpPr>
        <p:spPr>
          <a:xfrm flipH="1" flipV="1">
            <a:off x="5187600" y="2139840"/>
            <a:ext cx="4892040" cy="66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19"/>
          <p:cNvSpPr/>
          <p:nvPr/>
        </p:nvSpPr>
        <p:spPr>
          <a:xfrm flipH="1">
            <a:off x="8712000" y="2016000"/>
            <a:ext cx="648000" cy="7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20"/>
          <p:cNvSpPr/>
          <p:nvPr/>
        </p:nvSpPr>
        <p:spPr>
          <a:xfrm>
            <a:off x="9446760" y="1675080"/>
            <a:ext cx="257400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SH039-05, SH049-0004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44" name="CustomShape 21"/>
          <p:cNvSpPr/>
          <p:nvPr/>
        </p:nvSpPr>
        <p:spPr>
          <a:xfrm>
            <a:off x="10139760" y="2611080"/>
            <a:ext cx="118692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SH039-04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45" name="CustomShape 22"/>
          <p:cNvSpPr/>
          <p:nvPr/>
        </p:nvSpPr>
        <p:spPr>
          <a:xfrm>
            <a:off x="10010880" y="2198160"/>
            <a:ext cx="1444680" cy="394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2f5597"/>
                </a:solidFill>
                <a:latin typeface="Calibri"/>
                <a:ea typeface="DejaVu Sans"/>
              </a:rPr>
              <a:t>SH036-0008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46" name="CustomShape 23"/>
          <p:cNvSpPr/>
          <p:nvPr/>
        </p:nvSpPr>
        <p:spPr>
          <a:xfrm flipH="1" flipV="1">
            <a:off x="8640000" y="2088000"/>
            <a:ext cx="1368000" cy="36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492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148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149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50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51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52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5"/>
          <p:cNvSpPr/>
          <p:nvPr/>
        </p:nvSpPr>
        <p:spPr>
          <a:xfrm>
            <a:off x="1896480" y="164520"/>
            <a:ext cx="8397720" cy="969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Accommodation on the Spacecraft: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154" name="CustomShape 6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55" name="CustomShape 7"/>
          <p:cNvSpPr/>
          <p:nvPr/>
        </p:nvSpPr>
        <p:spPr>
          <a:xfrm>
            <a:off x="491400" y="4368600"/>
            <a:ext cx="1090404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b050"/>
                </a:solidFill>
                <a:latin typeface="Calibri"/>
                <a:ea typeface="DejaVu Sans"/>
              </a:rPr>
              <a:t>Time resolution: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es-ES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STEP</a:t>
            </a:r>
            <a:r>
              <a:rPr b="0" lang="es-ES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SupraThermal Electrons and Protons. Up to 1s</a:t>
            </a:r>
            <a:endParaRPr b="0" lang="de-DE" sz="240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es-ES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SIS</a:t>
            </a:r>
            <a:r>
              <a:rPr b="0" lang="es-ES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Suprathermal Ion Spectrograph. Up to 3s</a:t>
            </a:r>
            <a:endParaRPr b="0" lang="de-DE" sz="2400" spc="-1" strike="noStrike">
              <a:latin typeface="Arial"/>
            </a:endParaRPr>
          </a:p>
          <a:p>
            <a:pPr marL="171360" indent="-17028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es-ES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EPT/HET</a:t>
            </a:r>
            <a:r>
              <a:rPr b="0" lang="es-ES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: </a:t>
            </a:r>
            <a:r>
              <a:rPr b="0" lang="en-GB" sz="2400" spc="-1" strike="noStrike">
                <a:solidFill>
                  <a:srgbClr val="2f5597"/>
                </a:solidFill>
                <a:latin typeface="Calibri"/>
                <a:ea typeface="DejaVu Sans"/>
              </a:rPr>
              <a:t>Electron Proton Telescope/High Energy Telescope. Up to 1s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56" name="Imagen 15" descr=""/>
          <p:cNvPicPr/>
          <p:nvPr/>
        </p:nvPicPr>
        <p:blipFill>
          <a:blip r:embed="rId3"/>
          <a:srcRect l="0" t="0" r="-10271" b="0"/>
          <a:stretch/>
        </p:blipFill>
        <p:spPr>
          <a:xfrm>
            <a:off x="6692760" y="1422000"/>
            <a:ext cx="3346920" cy="3104280"/>
          </a:xfrm>
          <a:prstGeom prst="rect">
            <a:avLst/>
          </a:prstGeom>
          <a:ln>
            <a:noFill/>
          </a:ln>
        </p:spPr>
      </p:pic>
      <p:sp>
        <p:nvSpPr>
          <p:cNvPr id="157" name="CustomShape 8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D7C2F6F-2E5B-4EB5-BA96-C1CA10C8AD5F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pic>
        <p:nvPicPr>
          <p:cNvPr id="158" name="Imagen 13" descr=""/>
          <p:cNvPicPr/>
          <p:nvPr/>
        </p:nvPicPr>
        <p:blipFill>
          <a:blip r:embed="rId4"/>
          <a:stretch/>
        </p:blipFill>
        <p:spPr>
          <a:xfrm>
            <a:off x="1954440" y="1342440"/>
            <a:ext cx="3094920" cy="3104280"/>
          </a:xfrm>
          <a:prstGeom prst="rect">
            <a:avLst/>
          </a:prstGeom>
          <a:ln>
            <a:noFill/>
          </a:ln>
        </p:spPr>
      </p:pic>
      <p:sp>
        <p:nvSpPr>
          <p:cNvPr id="159" name="CustomShape 9"/>
          <p:cNvSpPr/>
          <p:nvPr/>
        </p:nvSpPr>
        <p:spPr>
          <a:xfrm>
            <a:off x="5474160" y="2532960"/>
            <a:ext cx="802080" cy="80208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161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162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63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64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65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5"/>
          <p:cNvSpPr/>
          <p:nvPr/>
        </p:nvSpPr>
        <p:spPr>
          <a:xfrm>
            <a:off x="2862000" y="23796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Fields of View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pic>
        <p:nvPicPr>
          <p:cNvPr id="167" name="Imagen 30" descr=""/>
          <p:cNvPicPr/>
          <p:nvPr/>
        </p:nvPicPr>
        <p:blipFill>
          <a:blip r:embed="rId3"/>
          <a:stretch/>
        </p:blipFill>
        <p:spPr>
          <a:xfrm>
            <a:off x="1422720" y="2010600"/>
            <a:ext cx="1438920" cy="1078920"/>
          </a:xfrm>
          <a:prstGeom prst="rect">
            <a:avLst/>
          </a:prstGeom>
          <a:ln>
            <a:noFill/>
          </a:ln>
        </p:spPr>
      </p:pic>
      <p:pic>
        <p:nvPicPr>
          <p:cNvPr id="168" name="Imagen 31" descr=""/>
          <p:cNvPicPr/>
          <p:nvPr/>
        </p:nvPicPr>
        <p:blipFill>
          <a:blip r:embed="rId4"/>
          <a:stretch/>
        </p:blipFill>
        <p:spPr>
          <a:xfrm>
            <a:off x="1423080" y="4324320"/>
            <a:ext cx="1438920" cy="1078920"/>
          </a:xfrm>
          <a:prstGeom prst="rect">
            <a:avLst/>
          </a:prstGeom>
          <a:ln>
            <a:noFill/>
          </a:ln>
        </p:spPr>
      </p:pic>
      <p:pic>
        <p:nvPicPr>
          <p:cNvPr id="169" name="Imagen 32" descr=""/>
          <p:cNvPicPr/>
          <p:nvPr/>
        </p:nvPicPr>
        <p:blipFill>
          <a:blip r:embed="rId5"/>
          <a:stretch/>
        </p:blipFill>
        <p:spPr>
          <a:xfrm>
            <a:off x="9387360" y="1859400"/>
            <a:ext cx="1438920" cy="1078920"/>
          </a:xfrm>
          <a:prstGeom prst="rect">
            <a:avLst/>
          </a:prstGeom>
          <a:ln>
            <a:noFill/>
          </a:ln>
        </p:spPr>
      </p:pic>
      <p:pic>
        <p:nvPicPr>
          <p:cNvPr id="170" name="Imagen 33" descr=""/>
          <p:cNvPicPr/>
          <p:nvPr/>
        </p:nvPicPr>
        <p:blipFill>
          <a:blip r:embed="rId6"/>
          <a:stretch/>
        </p:blipFill>
        <p:spPr>
          <a:xfrm>
            <a:off x="3186360" y="1884960"/>
            <a:ext cx="5758200" cy="4013640"/>
          </a:xfrm>
          <a:prstGeom prst="rect">
            <a:avLst/>
          </a:prstGeom>
          <a:ln>
            <a:noFill/>
          </a:ln>
        </p:spPr>
      </p:pic>
      <p:pic>
        <p:nvPicPr>
          <p:cNvPr id="171" name="Imagen 34" descr=""/>
          <p:cNvPicPr/>
          <p:nvPr/>
        </p:nvPicPr>
        <p:blipFill>
          <a:blip r:embed="rId7"/>
          <a:stretch/>
        </p:blipFill>
        <p:spPr>
          <a:xfrm>
            <a:off x="9578160" y="3582360"/>
            <a:ext cx="1438920" cy="1078920"/>
          </a:xfrm>
          <a:prstGeom prst="rect">
            <a:avLst/>
          </a:prstGeom>
          <a:ln>
            <a:noFill/>
          </a:ln>
        </p:spPr>
      </p:pic>
      <p:sp>
        <p:nvSpPr>
          <p:cNvPr id="172" name="Line 6"/>
          <p:cNvSpPr/>
          <p:nvPr/>
        </p:nvSpPr>
        <p:spPr>
          <a:xfrm flipV="1">
            <a:off x="2841480" y="3871440"/>
            <a:ext cx="647640" cy="6508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Line 7"/>
          <p:cNvSpPr/>
          <p:nvPr/>
        </p:nvSpPr>
        <p:spPr>
          <a:xfrm flipV="1">
            <a:off x="2795400" y="3689640"/>
            <a:ext cx="3297600" cy="16066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Line 8"/>
          <p:cNvSpPr/>
          <p:nvPr/>
        </p:nvSpPr>
        <p:spPr>
          <a:xfrm>
            <a:off x="2818080" y="2043720"/>
            <a:ext cx="3376080" cy="118404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Line 9"/>
          <p:cNvSpPr/>
          <p:nvPr/>
        </p:nvSpPr>
        <p:spPr>
          <a:xfrm flipH="1" flipV="1">
            <a:off x="7601400" y="2865240"/>
            <a:ext cx="1789560" cy="1011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10"/>
          <p:cNvSpPr/>
          <p:nvPr/>
        </p:nvSpPr>
        <p:spPr>
          <a:xfrm flipH="1">
            <a:off x="5717880" y="2953800"/>
            <a:ext cx="3680280" cy="176796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Line 11"/>
          <p:cNvSpPr/>
          <p:nvPr/>
        </p:nvSpPr>
        <p:spPr>
          <a:xfrm flipH="1" flipV="1">
            <a:off x="6433920" y="3880800"/>
            <a:ext cx="3108600" cy="3574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Line 12"/>
          <p:cNvSpPr/>
          <p:nvPr/>
        </p:nvSpPr>
        <p:spPr>
          <a:xfrm flipH="1" flipV="1">
            <a:off x="8224560" y="3944160"/>
            <a:ext cx="1332360" cy="30132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13"/>
          <p:cNvSpPr/>
          <p:nvPr/>
        </p:nvSpPr>
        <p:spPr>
          <a:xfrm>
            <a:off x="1454760" y="3169080"/>
            <a:ext cx="90828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STEP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80" name="CustomShape 14"/>
          <p:cNvSpPr/>
          <p:nvPr/>
        </p:nvSpPr>
        <p:spPr>
          <a:xfrm>
            <a:off x="1340640" y="5358600"/>
            <a:ext cx="162144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EPT-HET-1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81" name="CustomShape 15"/>
          <p:cNvSpPr/>
          <p:nvPr/>
        </p:nvSpPr>
        <p:spPr>
          <a:xfrm>
            <a:off x="9952560" y="4663080"/>
            <a:ext cx="69012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SIS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82" name="CustomShape 16"/>
          <p:cNvSpPr/>
          <p:nvPr/>
        </p:nvSpPr>
        <p:spPr>
          <a:xfrm>
            <a:off x="9336600" y="2958480"/>
            <a:ext cx="162144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70c0"/>
                </a:solidFill>
                <a:latin typeface="Arial"/>
                <a:ea typeface="DejaVu Sans"/>
              </a:rPr>
              <a:t>EPT-HET-2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83" name="CustomShape 17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84" name="CustomShape 18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3E7EBC7-3400-40CF-8D2F-209657B456CE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186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187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88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89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90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5"/>
          <p:cNvSpPr/>
          <p:nvPr/>
        </p:nvSpPr>
        <p:spPr>
          <a:xfrm>
            <a:off x="2868120" y="23688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EPD Energy Range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pic>
        <p:nvPicPr>
          <p:cNvPr id="192" name="Imagen 15" descr="Imagen que contiene captura de pantalla&#10;&#10;Descripción generada automáticamente"/>
          <p:cNvPicPr/>
          <p:nvPr/>
        </p:nvPicPr>
        <p:blipFill>
          <a:blip r:embed="rId3"/>
          <a:stretch/>
        </p:blipFill>
        <p:spPr>
          <a:xfrm>
            <a:off x="1257480" y="2141280"/>
            <a:ext cx="3765600" cy="3912480"/>
          </a:xfrm>
          <a:prstGeom prst="rect">
            <a:avLst/>
          </a:prstGeom>
          <a:ln>
            <a:noFill/>
          </a:ln>
        </p:spPr>
      </p:pic>
      <p:sp>
        <p:nvSpPr>
          <p:cNvPr id="193" name="CustomShape 6"/>
          <p:cNvSpPr/>
          <p:nvPr/>
        </p:nvSpPr>
        <p:spPr>
          <a:xfrm>
            <a:off x="2543760" y="5962320"/>
            <a:ext cx="164160" cy="39492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>
            <a:solidFill>
              <a:srgbClr val="ec792a"/>
            </a:solidFill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94" name="CustomShape 7"/>
          <p:cNvSpPr/>
          <p:nvPr/>
        </p:nvSpPr>
        <p:spPr>
          <a:xfrm>
            <a:off x="4488840" y="5968440"/>
            <a:ext cx="164160" cy="39492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>
            <a:solidFill>
              <a:srgbClr val="ec792a"/>
            </a:solidFill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</p:sp>
      <p:pic>
        <p:nvPicPr>
          <p:cNvPr id="195" name="Imagen 17" descr="Composicion e intervalos de energia cubiertos por EPD .jpg"/>
          <p:cNvPicPr/>
          <p:nvPr/>
        </p:nvPicPr>
        <p:blipFill>
          <a:blip r:embed="rId4"/>
          <a:stretch/>
        </p:blipFill>
        <p:spPr>
          <a:xfrm>
            <a:off x="5746320" y="2788560"/>
            <a:ext cx="4550760" cy="3412800"/>
          </a:xfrm>
          <a:prstGeom prst="rect">
            <a:avLst/>
          </a:prstGeom>
          <a:ln>
            <a:noFill/>
          </a:ln>
        </p:spPr>
      </p:pic>
      <p:sp>
        <p:nvSpPr>
          <p:cNvPr id="196" name="CustomShape 8"/>
          <p:cNvSpPr/>
          <p:nvPr/>
        </p:nvSpPr>
        <p:spPr>
          <a:xfrm>
            <a:off x="6390000" y="5961600"/>
            <a:ext cx="164160" cy="39492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>
            <a:solidFill>
              <a:srgbClr val="ec792a"/>
            </a:solidFill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97" name="CustomShape 9"/>
          <p:cNvSpPr/>
          <p:nvPr/>
        </p:nvSpPr>
        <p:spPr>
          <a:xfrm>
            <a:off x="9189000" y="5968440"/>
            <a:ext cx="164160" cy="39492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>
            <a:solidFill>
              <a:srgbClr val="ec792a"/>
            </a:solidFill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98" name="CustomShape 10"/>
          <p:cNvSpPr/>
          <p:nvPr/>
        </p:nvSpPr>
        <p:spPr>
          <a:xfrm>
            <a:off x="880560" y="1249560"/>
            <a:ext cx="121910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1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Wide energy/composition coverage to study different heliospheric particle populations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99" name="Imagen 25" descr=""/>
          <p:cNvPicPr/>
          <p:nvPr/>
        </p:nvPicPr>
        <p:blipFill>
          <a:blip r:embed="rId5"/>
          <a:stretch/>
        </p:blipFill>
        <p:spPr>
          <a:xfrm>
            <a:off x="5211000" y="1882440"/>
            <a:ext cx="1366920" cy="1024920"/>
          </a:xfrm>
          <a:prstGeom prst="rect">
            <a:avLst/>
          </a:prstGeom>
          <a:ln>
            <a:noFill/>
          </a:ln>
        </p:spPr>
      </p:pic>
      <p:pic>
        <p:nvPicPr>
          <p:cNvPr id="200" name="Imagen 26" descr=""/>
          <p:cNvPicPr/>
          <p:nvPr/>
        </p:nvPicPr>
        <p:blipFill>
          <a:blip r:embed="rId6"/>
          <a:stretch/>
        </p:blipFill>
        <p:spPr>
          <a:xfrm>
            <a:off x="9612720" y="1878840"/>
            <a:ext cx="1364400" cy="1022040"/>
          </a:xfrm>
          <a:prstGeom prst="rect">
            <a:avLst/>
          </a:prstGeom>
          <a:ln>
            <a:noFill/>
          </a:ln>
        </p:spPr>
      </p:pic>
      <p:pic>
        <p:nvPicPr>
          <p:cNvPr id="201" name="Imagen 27" descr=""/>
          <p:cNvPicPr/>
          <p:nvPr/>
        </p:nvPicPr>
        <p:blipFill>
          <a:blip r:embed="rId7"/>
          <a:stretch/>
        </p:blipFill>
        <p:spPr>
          <a:xfrm>
            <a:off x="6630120" y="1878480"/>
            <a:ext cx="1364400" cy="1022040"/>
          </a:xfrm>
          <a:prstGeom prst="rect">
            <a:avLst/>
          </a:prstGeom>
          <a:ln>
            <a:noFill/>
          </a:ln>
        </p:spPr>
      </p:pic>
      <p:pic>
        <p:nvPicPr>
          <p:cNvPr id="202" name="Imagen 28" descr=""/>
          <p:cNvPicPr/>
          <p:nvPr/>
        </p:nvPicPr>
        <p:blipFill>
          <a:blip r:embed="rId8"/>
          <a:stretch/>
        </p:blipFill>
        <p:spPr>
          <a:xfrm>
            <a:off x="8057520" y="1814400"/>
            <a:ext cx="1458720" cy="1093320"/>
          </a:xfrm>
          <a:prstGeom prst="rect">
            <a:avLst/>
          </a:prstGeom>
          <a:ln>
            <a:noFill/>
          </a:ln>
        </p:spPr>
      </p:pic>
      <p:sp>
        <p:nvSpPr>
          <p:cNvPr id="203" name="Line 11"/>
          <p:cNvSpPr/>
          <p:nvPr/>
        </p:nvSpPr>
        <p:spPr>
          <a:xfrm>
            <a:off x="5986080" y="2879280"/>
            <a:ext cx="548640" cy="22392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Line 12"/>
          <p:cNvSpPr/>
          <p:nvPr/>
        </p:nvSpPr>
        <p:spPr>
          <a:xfrm>
            <a:off x="7371360" y="2879280"/>
            <a:ext cx="254520" cy="23140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Line 13"/>
          <p:cNvSpPr/>
          <p:nvPr/>
        </p:nvSpPr>
        <p:spPr>
          <a:xfrm flipH="1">
            <a:off x="9492840" y="2964600"/>
            <a:ext cx="497160" cy="68688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Line 14"/>
          <p:cNvSpPr/>
          <p:nvPr/>
        </p:nvSpPr>
        <p:spPr>
          <a:xfrm flipV="1">
            <a:off x="8500320" y="2604960"/>
            <a:ext cx="18360" cy="1144080"/>
          </a:xfrm>
          <a:prstGeom prst="line">
            <a:avLst/>
          </a:prstGeom>
          <a:ln w="3600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15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08" name="CustomShape 16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1B0ED2B-EC13-4E4E-9255-337E658F4727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210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211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12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13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14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5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216" name="Imagen 6" descr="Imagen que contiene luz, oscuro, pequeño, colgando&#10;&#10;Descripción generada automáticamente"/>
          <p:cNvPicPr/>
          <p:nvPr/>
        </p:nvPicPr>
        <p:blipFill>
          <a:blip r:embed="rId3"/>
          <a:stretch/>
        </p:blipFill>
        <p:spPr>
          <a:xfrm>
            <a:off x="4529520" y="1954800"/>
            <a:ext cx="7530120" cy="4227840"/>
          </a:xfrm>
          <a:prstGeom prst="rect">
            <a:avLst/>
          </a:prstGeom>
          <a:ln>
            <a:noFill/>
          </a:ln>
        </p:spPr>
      </p:pic>
      <p:sp>
        <p:nvSpPr>
          <p:cNvPr id="217" name="CustomShape 6"/>
          <p:cNvSpPr/>
          <p:nvPr/>
        </p:nvSpPr>
        <p:spPr>
          <a:xfrm>
            <a:off x="2863080" y="20412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SEPs key science questions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218" name="CustomShape 7"/>
          <p:cNvSpPr/>
          <p:nvPr/>
        </p:nvSpPr>
        <p:spPr>
          <a:xfrm>
            <a:off x="295920" y="1348920"/>
            <a:ext cx="115322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6600"/>
                </a:solidFill>
                <a:latin typeface="Calibri"/>
                <a:ea typeface="DejaVu Sans"/>
              </a:rPr>
              <a:t>How do solar eruptions produce energetic particle radiation that fills the heliosphere?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219" name="CustomShape 8"/>
          <p:cNvSpPr/>
          <p:nvPr/>
        </p:nvSpPr>
        <p:spPr>
          <a:xfrm>
            <a:off x="4530240" y="1953360"/>
            <a:ext cx="7529400" cy="4229280"/>
          </a:xfrm>
          <a:prstGeom prst="rect">
            <a:avLst/>
          </a:prstGeom>
          <a:solidFill>
            <a:schemeClr val="bg1">
              <a:alpha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00"/>
                </a:solidFill>
                <a:latin typeface="Calibri"/>
                <a:ea typeface="DejaVu Sans"/>
              </a:rPr>
              <a:t>What do we need?</a:t>
            </a:r>
            <a:endParaRPr b="0" lang="de-DE" sz="2800" spc="-1" strike="noStrike">
              <a:latin typeface="Arial"/>
            </a:endParaRPr>
          </a:p>
          <a:p>
            <a:pPr lvl="1" marL="34308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Get close to the Sun </a:t>
            </a:r>
            <a:r>
              <a:rPr b="0" lang="en-US" sz="2400" spc="-1" strike="noStrike">
                <a:solidFill>
                  <a:srgbClr val="ff0000"/>
                </a:solidFill>
                <a:highlight>
                  <a:srgbClr val="ffff00"/>
                </a:highlight>
                <a:latin typeface="Zapf Dingbats"/>
                <a:ea typeface="Zapf Dingbats"/>
              </a:rPr>
              <a:t>✔</a:t>
            </a:r>
            <a:endParaRPr b="0" lang="de-DE" sz="2400" spc="-1" strike="noStrike">
              <a:latin typeface="Arial"/>
            </a:endParaRPr>
          </a:p>
          <a:p>
            <a:pPr lvl="1" marL="34308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highlight>
                  <a:srgbClr val="ffff00"/>
                </a:highlight>
                <a:latin typeface="Calibri"/>
                <a:ea typeface="Zapf Dingbats"/>
              </a:rPr>
              <a:t>Comprehensive energetic particle instrumentation with:</a:t>
            </a:r>
            <a:endParaRPr b="0" lang="de-DE" sz="2400" spc="-1" strike="noStrike">
              <a:latin typeface="Arial"/>
            </a:endParaRPr>
          </a:p>
          <a:p>
            <a:pPr lvl="2" marL="74304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highlight>
                  <a:srgbClr val="ffff00"/>
                </a:highlight>
                <a:latin typeface="Calibri"/>
                <a:ea typeface="Zapf Dingbats"/>
              </a:rPr>
              <a:t>Broad energy range and composition coverage (including suprathermal particles) </a:t>
            </a:r>
            <a:r>
              <a:rPr b="0" lang="en-US" sz="2400" spc="-1" strike="noStrike">
                <a:solidFill>
                  <a:srgbClr val="ff0000"/>
                </a:solidFill>
                <a:highlight>
                  <a:srgbClr val="ffff00"/>
                </a:highlight>
                <a:latin typeface="Zapf Dingbats"/>
                <a:ea typeface="Zapf Dingbats"/>
              </a:rPr>
              <a:t>✔</a:t>
            </a:r>
            <a:endParaRPr b="0" lang="de-DE" sz="2400" spc="-1" strike="noStrike">
              <a:latin typeface="Arial"/>
            </a:endParaRPr>
          </a:p>
          <a:p>
            <a:pPr lvl="2" marL="74304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highlight>
                  <a:srgbClr val="ffff00"/>
                </a:highlight>
                <a:latin typeface="Calibri"/>
                <a:ea typeface="Zapf Dingbats"/>
              </a:rPr>
              <a:t>High time resolution </a:t>
            </a:r>
            <a:r>
              <a:rPr b="0" lang="en-US" sz="2400" spc="-1" strike="noStrike">
                <a:solidFill>
                  <a:srgbClr val="ff0000"/>
                </a:solidFill>
                <a:highlight>
                  <a:srgbClr val="ffff00"/>
                </a:highlight>
                <a:latin typeface="Zapf Dingbats"/>
                <a:ea typeface="Zapf Dingbats"/>
              </a:rPr>
              <a:t>✔</a:t>
            </a:r>
            <a:endParaRPr b="0" lang="de-DE" sz="2400" spc="-1" strike="noStrike">
              <a:latin typeface="Arial"/>
            </a:endParaRPr>
          </a:p>
          <a:p>
            <a:pPr lvl="2" marL="74304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highlight>
                  <a:srgbClr val="ffff00"/>
                </a:highlight>
                <a:latin typeface="Calibri"/>
                <a:ea typeface="Zapf Dingbats"/>
              </a:rPr>
              <a:t>Directional (pitch-angle) information </a:t>
            </a:r>
            <a:r>
              <a:rPr b="0" lang="en-US" sz="2400" spc="-1" strike="noStrike">
                <a:solidFill>
                  <a:srgbClr val="ff0000"/>
                </a:solidFill>
                <a:highlight>
                  <a:srgbClr val="ffff00"/>
                </a:highlight>
                <a:latin typeface="Zapf Dingbats"/>
                <a:ea typeface="Zapf Dingbats"/>
              </a:rPr>
              <a:t>✔</a:t>
            </a:r>
            <a:endParaRPr b="0" lang="de-DE" sz="2400" spc="-1" strike="noStrike">
              <a:latin typeface="Arial"/>
            </a:endParaRPr>
          </a:p>
          <a:p>
            <a:pPr lvl="1" marL="343080" indent="-34200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highlight>
                  <a:srgbClr val="ffff00"/>
                </a:highlight>
                <a:latin typeface="Calibri"/>
                <a:ea typeface="Zapf Dingbats"/>
              </a:rPr>
              <a:t>Supplementary remote sensing measurements </a:t>
            </a:r>
            <a:r>
              <a:rPr b="0" lang="en-US" sz="2400" spc="-1" strike="noStrike">
                <a:solidFill>
                  <a:srgbClr val="ff0000"/>
                </a:solidFill>
                <a:highlight>
                  <a:srgbClr val="ffff00"/>
                </a:highlight>
                <a:latin typeface="Zapf Dingbats"/>
                <a:ea typeface="Zapf Dingbats"/>
              </a:rPr>
              <a:t>✔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20" name="CustomShape 9"/>
          <p:cNvSpPr/>
          <p:nvPr/>
        </p:nvSpPr>
        <p:spPr>
          <a:xfrm>
            <a:off x="169920" y="2372040"/>
            <a:ext cx="4700520" cy="3395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This can be broken down</a:t>
            </a:r>
            <a:endParaRPr b="0" lang="de-DE" sz="2800" spc="-1" strike="noStrike">
              <a:latin typeface="Arial"/>
            </a:endParaRPr>
          </a:p>
          <a:p>
            <a:pPr marL="357120" indent="-87840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  </a:t>
            </a: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into three topics:</a:t>
            </a:r>
            <a:endParaRPr b="0" lang="de-DE" sz="2800" spc="-1" strike="noStrike">
              <a:latin typeface="Arial"/>
            </a:endParaRPr>
          </a:p>
          <a:p>
            <a:pPr lvl="1" marL="857160" indent="-45612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SEP seed populations</a:t>
            </a:r>
            <a:endParaRPr b="0" lang="de-DE" sz="2400" spc="-1" strike="noStrike">
              <a:latin typeface="Arial"/>
            </a:endParaRPr>
          </a:p>
          <a:p>
            <a:pPr lvl="1" marL="857160" indent="-45612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Injection, acceleration and</a:t>
            </a:r>
            <a:endParaRPr b="0" lang="de-DE" sz="2400" spc="-1" strike="noStrike">
              <a:latin typeface="Arial"/>
            </a:endParaRPr>
          </a:p>
          <a:p>
            <a:pPr marL="890640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release processes of SEPs</a:t>
            </a:r>
            <a:endParaRPr b="0" lang="de-DE" sz="2400" spc="-1" strike="noStrike">
              <a:latin typeface="Arial"/>
            </a:endParaRPr>
          </a:p>
          <a:p>
            <a:pPr lvl="1" marL="857160" indent="-456120">
              <a:lnSpc>
                <a:spcPct val="100000"/>
              </a:lnSpc>
              <a:spcBef>
                <a:spcPts val="479"/>
              </a:spcBef>
              <a:buClr>
                <a:srgbClr val="000090"/>
              </a:buClr>
              <a:buFont typeface="Calibri Light"/>
              <a:buAutoNum type="arabicPeriod" startAt="3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  <a:ea typeface="DejaVu Sans"/>
              </a:rPr>
              <a:t>SEP transport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21" name="CustomShape 10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1953DD3-5ED1-4902-90DF-1787A093BB01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222" name="CustomShape 11"/>
          <p:cNvSpPr/>
          <p:nvPr/>
        </p:nvSpPr>
        <p:spPr>
          <a:xfrm>
            <a:off x="144000" y="5400000"/>
            <a:ext cx="4607280" cy="43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STIX synoptic measurements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1"/>
          <p:cNvGrpSpPr/>
          <p:nvPr/>
        </p:nvGrpSpPr>
        <p:grpSpPr>
          <a:xfrm>
            <a:off x="0" y="-1440"/>
            <a:ext cx="12191040" cy="1062720"/>
            <a:chOff x="0" y="-1440"/>
            <a:chExt cx="12191040" cy="1062720"/>
          </a:xfrm>
        </p:grpSpPr>
        <p:grpSp>
          <p:nvGrpSpPr>
            <p:cNvPr id="224" name="Group 2"/>
            <p:cNvGrpSpPr/>
            <p:nvPr/>
          </p:nvGrpSpPr>
          <p:grpSpPr>
            <a:xfrm>
              <a:off x="0" y="-1440"/>
              <a:ext cx="12191040" cy="1062720"/>
              <a:chOff x="0" y="-1440"/>
              <a:chExt cx="12191040" cy="1062720"/>
            </a:xfrm>
          </p:grpSpPr>
          <p:sp>
            <p:nvSpPr>
              <p:cNvPr id="225" name="CustomShape 3"/>
              <p:cNvSpPr/>
              <p:nvPr/>
            </p:nvSpPr>
            <p:spPr>
              <a:xfrm>
                <a:off x="0" y="-1440"/>
                <a:ext cx="12191040" cy="1062720"/>
              </a:xfrm>
              <a:prstGeom prst="rect">
                <a:avLst/>
              </a:prstGeom>
              <a:gradFill rotWithShape="0">
                <a:gsLst>
                  <a:gs pos="0">
                    <a:srgbClr val="5887c0"/>
                  </a:gs>
                  <a:gs pos="100000">
                    <a:srgbClr val="2c4d75"/>
                  </a:gs>
                </a:gsLst>
                <a:lin ang="16200000"/>
              </a:gradFill>
              <a:ln w="255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26" name="Picture 51" descr=""/>
              <p:cNvPicPr/>
              <p:nvPr/>
            </p:nvPicPr>
            <p:blipFill>
              <a:blip r:embed="rId1"/>
              <a:stretch/>
            </p:blipFill>
            <p:spPr>
              <a:xfrm>
                <a:off x="295920" y="2880"/>
                <a:ext cx="1047600" cy="1047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27" name="SolarOrbiter-misisonlogo.png" descr=""/>
            <p:cNvPicPr/>
            <p:nvPr/>
          </p:nvPicPr>
          <p:blipFill>
            <a:blip r:embed="rId2"/>
            <a:stretch/>
          </p:blipFill>
          <p:spPr>
            <a:xfrm>
              <a:off x="10780920" y="13680"/>
              <a:ext cx="1047600" cy="104760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28" name="CustomShape 4"/>
          <p:cNvSpPr/>
          <p:nvPr/>
        </p:nvSpPr>
        <p:spPr>
          <a:xfrm>
            <a:off x="0" y="6271200"/>
            <a:ext cx="12191040" cy="569520"/>
          </a:xfrm>
          <a:prstGeom prst="rect">
            <a:avLst/>
          </a:prstGeom>
          <a:gradFill rotWithShape="0">
            <a:gsLst>
              <a:gs pos="0">
                <a:srgbClr val="5887c0"/>
              </a:gs>
              <a:gs pos="100000">
                <a:srgbClr val="2c4d7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5"/>
          <p:cNvSpPr/>
          <p:nvPr/>
        </p:nvSpPr>
        <p:spPr>
          <a:xfrm>
            <a:off x="4063680" y="6418080"/>
            <a:ext cx="80676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AGU 2020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30" name="CustomShape 6"/>
          <p:cNvSpPr/>
          <p:nvPr/>
        </p:nvSpPr>
        <p:spPr>
          <a:xfrm>
            <a:off x="2863080" y="204120"/>
            <a:ext cx="6464880" cy="5605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de-DE" sz="3600" spc="-1" strike="noStrike">
                <a:solidFill>
                  <a:srgbClr val="dae3f3"/>
                </a:solidFill>
                <a:latin typeface="Calibri"/>
                <a:ea typeface="ＭＳ Ｐゴシック"/>
              </a:rPr>
              <a:t>Solar Orbiter</a:t>
            </a:r>
            <a:endParaRPr b="0" lang="de-DE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600" spc="-1" strike="noStrike">
              <a:latin typeface="Arial"/>
            </a:endParaRPr>
          </a:p>
        </p:txBody>
      </p:sp>
      <p:sp>
        <p:nvSpPr>
          <p:cNvPr id="231" name="CustomShape 7"/>
          <p:cNvSpPr/>
          <p:nvPr/>
        </p:nvSpPr>
        <p:spPr>
          <a:xfrm>
            <a:off x="304200" y="1523880"/>
            <a:ext cx="6415200" cy="4284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Launched February 10</a:t>
            </a: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, 2020 @ 04:03 UT</a:t>
            </a:r>
            <a:endParaRPr b="0" lang="de-DE" sz="28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Ten instruments: 6 remote and 4 in situ</a:t>
            </a:r>
            <a:endParaRPr b="0" lang="de-DE" sz="28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Closest perihelion 0.28 au</a:t>
            </a:r>
            <a:endParaRPr b="0" lang="de-DE" sz="28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Out of the ecliptic measurements</a:t>
            </a:r>
            <a:endParaRPr b="0" lang="de-DE" sz="28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Cruise phase until Nov. 2021</a:t>
            </a:r>
            <a:endParaRPr b="0" lang="de-DE" sz="28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561"/>
              </a:spcBef>
              <a:buClr>
                <a:srgbClr val="0000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90"/>
                </a:solidFill>
                <a:latin typeface="Calibri"/>
                <a:ea typeface="DejaVu Sans"/>
              </a:rPr>
              <a:t>Only in situ instruments are currently switched on during cruise phase (but STIX will be fully operative soon)</a:t>
            </a:r>
            <a:endParaRPr b="0" lang="de-DE" sz="2800" spc="-1" strike="noStrike">
              <a:latin typeface="Arial"/>
            </a:endParaRPr>
          </a:p>
        </p:txBody>
      </p:sp>
      <p:sp>
        <p:nvSpPr>
          <p:cNvPr id="232" name="CustomShape 8"/>
          <p:cNvSpPr/>
          <p:nvPr/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2B214D9-AF72-4801-8327-6D826F2EE005}" type="slidenum">
              <a:rPr b="0" lang="es-ES_tradnl" sz="12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fld>
            <a:endParaRPr b="0" lang="de-DE" sz="1200" spc="-1" strike="noStrike">
              <a:latin typeface="Arial"/>
            </a:endParaRPr>
          </a:p>
        </p:txBody>
      </p:sp>
      <p:pic>
        <p:nvPicPr>
          <p:cNvPr id="233" name="Imagen 5" descr="Sol brillando en el cielo&#10;&#10;Descripción generada automáticamente"/>
          <p:cNvPicPr/>
          <p:nvPr/>
        </p:nvPicPr>
        <p:blipFill>
          <a:blip r:embed="rId3"/>
          <a:stretch/>
        </p:blipFill>
        <p:spPr>
          <a:xfrm>
            <a:off x="7716960" y="1051200"/>
            <a:ext cx="3477600" cy="52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3934</TotalTime>
  <Application>LibreOffice/6.4.6.2$Linux_X86_64 LibreOffice_project/40$Build-2</Application>
  <Words>629</Words>
  <Paragraphs>133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2020-11-12T10:57:54Z</dcterms:created>
  <dc:creator>Rodríguez-Pacheco Martín Javier</dc:creator>
  <dc:description/>
  <dc:language>de-DE</dc:language>
  <cp:lastModifiedBy>Robert Wimmer</cp:lastModifiedBy>
  <dcterms:modified xsi:type="dcterms:W3CDTF">2020-11-23T10:29:41Z</dcterms:modified>
  <cp:revision>31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