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9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6.jpeg" ContentType="image/jpeg"/>
  <Override PartName="/ppt/media/image18.png" ContentType="image/png"/>
  <Override PartName="/ppt/media/image20.png" ContentType="image/png"/>
  <Override PartName="/ppt/media/image11.png" ContentType="image/png"/>
  <Override PartName="/ppt/media/image9.png" ContentType="image/png"/>
  <Override PartName="/ppt/media/image30.png" ContentType="image/png"/>
  <Override PartName="/ppt/media/image7.jpeg" ContentType="image/jpeg"/>
  <Override PartName="/ppt/media/image28.png" ContentType="image/png"/>
  <Override PartName="/ppt/media/image33.png" ContentType="image/png"/>
  <Override PartName="/ppt/media/image8.png" ContentType="image/png"/>
  <Override PartName="/ppt/media/image12.png" ContentType="image/png"/>
  <Override PartName="/ppt/media/image36.png" ContentType="image/png"/>
  <Override PartName="/ppt/media/image13.png" ContentType="image/png"/>
  <Override PartName="/ppt/media/image37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.wmf" ContentType="image/x-wmf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335C88F-EE84-4EAF-A0EC-0D91AD2302B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8FE272-ED58-4911-9F92-61854BBAFC8E}" type="slidenum">
              <a:rPr b="0" lang="en-GB" sz="1200" spc="-1" strike="noStrike">
                <a:latin typeface="Times New Roman"/>
              </a:rPr>
              <a:t>2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clic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para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modifi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car el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estilo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de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título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del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patrón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46BA81A-634E-4645-AE57-752D7F36DA3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1/26/23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3F3A18E-3D79-4C95-A3EB-1FE2E52A94E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3CB8A7-9EF4-4A0C-BC41-C194C6A9868A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2751840" y="2767320"/>
            <a:ext cx="669168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EPD status report to in situ WG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0070c0"/>
                </a:solidFill>
                <a:latin typeface="Calibri"/>
                <a:ea typeface="ＭＳ Ｐゴシック"/>
              </a:rPr>
              <a:t>January 2023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50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51" name="Picture 51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SolarOrbiter-misisonlogo.png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pic>
        <p:nvPicPr>
          <p:cNvPr id="53" name="Picture 24" descr=""/>
          <p:cNvPicPr/>
          <p:nvPr/>
        </p:nvPicPr>
        <p:blipFill>
          <a:blip r:embed="rId3"/>
          <a:stretch/>
        </p:blipFill>
        <p:spPr>
          <a:xfrm>
            <a:off x="3995280" y="5978520"/>
            <a:ext cx="824040" cy="755280"/>
          </a:xfrm>
          <a:prstGeom prst="rect">
            <a:avLst/>
          </a:prstGeom>
          <a:ln>
            <a:noFill/>
          </a:ln>
        </p:spPr>
      </p:pic>
      <p:pic>
        <p:nvPicPr>
          <p:cNvPr id="54" name="15 Imagen" descr=""/>
          <p:cNvPicPr/>
          <p:nvPr/>
        </p:nvPicPr>
        <p:blipFill>
          <a:blip r:embed="rId4"/>
          <a:stretch/>
        </p:blipFill>
        <p:spPr>
          <a:xfrm>
            <a:off x="4906800" y="5942160"/>
            <a:ext cx="2377800" cy="752760"/>
          </a:xfrm>
          <a:prstGeom prst="rect">
            <a:avLst/>
          </a:prstGeom>
          <a:ln>
            <a:noFill/>
          </a:ln>
        </p:spPr>
      </p:pic>
      <p:sp>
        <p:nvSpPr>
          <p:cNvPr id="55" name="Line 5"/>
          <p:cNvSpPr/>
          <p:nvPr/>
        </p:nvSpPr>
        <p:spPr>
          <a:xfrm>
            <a:off x="0" y="5832000"/>
            <a:ext cx="12191760" cy="0"/>
          </a:xfrm>
          <a:prstGeom prst="line">
            <a:avLst/>
          </a:prstGeom>
          <a:ln w="38160">
            <a:solidFill>
              <a:srgbClr val="2038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Imagen 85" descr=""/>
          <p:cNvPicPr/>
          <p:nvPr/>
        </p:nvPicPr>
        <p:blipFill>
          <a:blip r:embed="rId5"/>
          <a:stretch/>
        </p:blipFill>
        <p:spPr>
          <a:xfrm>
            <a:off x="303480" y="6131160"/>
            <a:ext cx="3523680" cy="539280"/>
          </a:xfrm>
          <a:prstGeom prst="rect">
            <a:avLst/>
          </a:prstGeom>
          <a:ln>
            <a:noFill/>
          </a:ln>
        </p:spPr>
      </p:pic>
      <p:pic>
        <p:nvPicPr>
          <p:cNvPr id="57" name="Imagen 86" descr=""/>
          <p:cNvPicPr/>
          <p:nvPr/>
        </p:nvPicPr>
        <p:blipFill>
          <a:blip r:embed="rId6"/>
          <a:stretch/>
        </p:blipFill>
        <p:spPr>
          <a:xfrm>
            <a:off x="9985680" y="5984280"/>
            <a:ext cx="1736640" cy="755280"/>
          </a:xfrm>
          <a:prstGeom prst="rect">
            <a:avLst/>
          </a:prstGeom>
          <a:ln>
            <a:noFill/>
          </a:ln>
        </p:spPr>
      </p:pic>
      <p:pic>
        <p:nvPicPr>
          <p:cNvPr id="58" name="Imagen 4" descr="Texto&#10;&#10;Descripción generada automáticamente"/>
          <p:cNvPicPr/>
          <p:nvPr/>
        </p:nvPicPr>
        <p:blipFill>
          <a:blip r:embed="rId7"/>
          <a:stretch/>
        </p:blipFill>
        <p:spPr>
          <a:xfrm>
            <a:off x="7560000" y="5978520"/>
            <a:ext cx="1940400" cy="755280"/>
          </a:xfrm>
          <a:prstGeom prst="rect">
            <a:avLst/>
          </a:prstGeom>
          <a:ln>
            <a:noFill/>
          </a:ln>
        </p:spPr>
      </p:pic>
      <p:sp>
        <p:nvSpPr>
          <p:cNvPr id="59" name="CustomShape 6"/>
          <p:cNvSpPr/>
          <p:nvPr/>
        </p:nvSpPr>
        <p:spPr>
          <a:xfrm>
            <a:off x="4730040" y="4592160"/>
            <a:ext cx="2946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omfortaa"/>
                <a:ea typeface="DejaVu Sans"/>
              </a:rPr>
              <a:t>January 26, 2023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56BD850-02EC-4F7E-8E53-3EE450DB8A7D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41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42" name="Picture 51_6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SolarOrbiter-misisonlogo.png_6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44" name="CustomShape 5"/>
          <p:cNvSpPr/>
          <p:nvPr/>
        </p:nvSpPr>
        <p:spPr>
          <a:xfrm>
            <a:off x="3697200" y="294480"/>
            <a:ext cx="474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EPD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data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are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prett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y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cool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5" name="TextShape 6"/>
          <p:cNvSpPr txBox="1"/>
          <p:nvPr/>
        </p:nvSpPr>
        <p:spPr>
          <a:xfrm>
            <a:off x="7158240" y="1655640"/>
            <a:ext cx="5019840" cy="173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high time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high angular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good energy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There’s a lot to be found in the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Available 90 days after receipt on the ground.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234000" y="149508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147" name="TextShape 7"/>
          <p:cNvSpPr txBox="1"/>
          <p:nvPr/>
        </p:nvSpPr>
        <p:spPr>
          <a:xfrm>
            <a:off x="8359200" y="4145040"/>
            <a:ext cx="20116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600" spc="-1" strike="noStrike">
                <a:latin typeface="Arial"/>
              </a:rPr>
              <a:t>The End</a:t>
            </a:r>
            <a:endParaRPr b="1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0205017-466D-47EC-BCFD-5F0118CA6880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51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52" name="Picture 51_7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SolarOrbiter-misisonlogo.png_7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54" name="CustomShape 5"/>
          <p:cNvSpPr/>
          <p:nvPr/>
        </p:nvSpPr>
        <p:spPr>
          <a:xfrm>
            <a:off x="3005640" y="294480"/>
            <a:ext cx="6130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One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minu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te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wort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h of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STEP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5" name="TextShape 6"/>
          <p:cNvSpPr txBox="1"/>
          <p:nvPr/>
        </p:nvSpPr>
        <p:spPr>
          <a:xfrm>
            <a:off x="7158240" y="1655640"/>
            <a:ext cx="5019840" cy="173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high time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high angular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Very good energy resolution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There’s a lot to be found in the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Available 90 days after receipt on the ground.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34000" y="1495080"/>
            <a:ext cx="6986880" cy="468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2BE844C-BF83-42CF-B8CA-0920097BFCB6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64" name="Picture 51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SolarOrbiter-misisonlogo.png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66" name="CustomShape 5"/>
          <p:cNvSpPr/>
          <p:nvPr/>
        </p:nvSpPr>
        <p:spPr>
          <a:xfrm>
            <a:off x="2565360" y="169560"/>
            <a:ext cx="6464880" cy="56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de-DE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Status 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67" name="CustomShape 6"/>
          <p:cNvSpPr/>
          <p:nvPr/>
        </p:nvSpPr>
        <p:spPr>
          <a:xfrm>
            <a:off x="819000" y="1423800"/>
            <a:ext cx="11260440" cy="50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Status:</a:t>
            </a:r>
            <a:endParaRPr b="0" lang="en-US" sz="21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All the units are working nominally</a:t>
            </a:r>
            <a:endParaRPr b="0" lang="en-US" sz="15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One-second cadence</a:t>
            </a:r>
            <a:endParaRPr b="0" lang="en-US" sz="15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Excellent energy resolution</a:t>
            </a:r>
            <a:endParaRPr b="0" lang="en-US" sz="15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Data Availability</a:t>
            </a:r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:</a:t>
            </a:r>
            <a:endParaRPr b="0" lang="en-US" sz="21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Data in the SOAR up to end August 2022</a:t>
            </a:r>
            <a:endParaRPr b="0" lang="en-US" sz="15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More to follow soon</a:t>
            </a:r>
            <a:endParaRPr b="0" lang="en-US" sz="15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Several nice particle events seen:</a:t>
            </a:r>
            <a:endParaRPr b="0" lang="en-US" sz="2100" spc="-1" strike="noStrike">
              <a:latin typeface="Arial"/>
            </a:endParaRPr>
          </a:p>
          <a:p>
            <a:pPr lvl="1" marL="743040" indent="-203760">
              <a:lnSpc>
                <a:spcPct val="120000"/>
              </a:lnSpc>
              <a:spcBef>
                <a:spcPts val="499"/>
              </a:spcBef>
              <a:buClr>
                <a:srgbClr val="244fdd"/>
              </a:buClr>
              <a:buFont typeface="Arial"/>
              <a:buChar char="•"/>
            </a:pPr>
            <a:r>
              <a:rPr b="0" lang="en-GB" sz="1500" spc="-1" strike="noStrike">
                <a:solidFill>
                  <a:srgbClr val="244fdd"/>
                </a:solidFill>
                <a:latin typeface="Calibri"/>
              </a:rPr>
              <a:t>Next slides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5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3"/>
          <a:stretch/>
        </p:blipFill>
        <p:spPr>
          <a:xfrm>
            <a:off x="4825440" y="1836720"/>
            <a:ext cx="7273440" cy="4042800"/>
          </a:xfrm>
          <a:prstGeom prst="rect">
            <a:avLst/>
          </a:prstGeom>
          <a:ln>
            <a:noFill/>
          </a:ln>
        </p:spPr>
      </p:pic>
      <p:sp>
        <p:nvSpPr>
          <p:cNvPr id="69" name="TextShape 7"/>
          <p:cNvSpPr txBox="1"/>
          <p:nvPr/>
        </p:nvSpPr>
        <p:spPr>
          <a:xfrm>
            <a:off x="5039640" y="1460520"/>
            <a:ext cx="4927320" cy="35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Solar Orbiter was far away last summer/fall.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0" name="TextShape 8"/>
          <p:cNvSpPr txBox="1"/>
          <p:nvPr/>
        </p:nvSpPr>
        <p:spPr>
          <a:xfrm>
            <a:off x="5040000" y="5852880"/>
            <a:ext cx="5841360" cy="35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100" spc="-1" strike="noStrike">
                <a:solidFill>
                  <a:srgbClr val="244fdd"/>
                </a:solidFill>
                <a:latin typeface="Calibri"/>
              </a:rPr>
              <a:t>Large data latency lasted until November 2023.</a:t>
            </a: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21A93C5-F953-496B-9D2B-9CBF27CEE128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74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75" name="Picture 51_0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SolarOrbiter-misisonlogo.png_0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77" name="CustomShape 5"/>
          <p:cNvSpPr/>
          <p:nvPr/>
        </p:nvSpPr>
        <p:spPr>
          <a:xfrm>
            <a:off x="3099960" y="294480"/>
            <a:ext cx="5937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A&amp;A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speci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al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issue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publi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catio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ns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403280" y="1305360"/>
            <a:ext cx="9386640" cy="485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088B0D4-C76E-4BB1-B9E4-D354F5E5C56C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82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83" name="Picture 51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SolarOrbiter-misisonlogo.png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85" name="CustomShape 5"/>
          <p:cNvSpPr/>
          <p:nvPr/>
        </p:nvSpPr>
        <p:spPr>
          <a:xfrm>
            <a:off x="2911680" y="294480"/>
            <a:ext cx="631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One Day (24 h) in the Life of EPD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87" name="TextShape 6"/>
          <p:cNvSpPr txBox="1"/>
          <p:nvPr/>
        </p:nvSpPr>
        <p:spPr>
          <a:xfrm>
            <a:off x="7315200" y="1463040"/>
            <a:ext cx="4663440" cy="303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Solar particle event of March 6, 2022.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Time resolution: 1 minute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Two injections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EPT does not distinguish between ions.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Plot shows 24 hours worth of data.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Flux dropouts seen in ions.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en-US" sz="1800" spc="-1" strike="noStrike">
                <a:latin typeface="Arial"/>
              </a:rPr>
              <a:t>Zoom in to narrow rectangle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1427040" y="1554480"/>
            <a:ext cx="365760" cy="420624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8"/>
          <p:cNvSpPr/>
          <p:nvPr/>
        </p:nvSpPr>
        <p:spPr>
          <a:xfrm>
            <a:off x="3875040" y="1554480"/>
            <a:ext cx="1062720" cy="210312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F7EEAF9-FF8C-4D16-8373-2B0CACAE271D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93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94" name="Picture 51_1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SolarOrbiter-misisonlogo.png_1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96" name="CustomShape 5"/>
          <p:cNvSpPr/>
          <p:nvPr/>
        </p:nvSpPr>
        <p:spPr>
          <a:xfrm>
            <a:off x="3645000" y="294480"/>
            <a:ext cx="4850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Two hours worth of data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98" name="TextShape 6"/>
          <p:cNvSpPr txBox="1"/>
          <p:nvPr/>
        </p:nvSpPr>
        <p:spPr>
          <a:xfrm>
            <a:off x="7315200" y="1463040"/>
            <a:ext cx="466344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Scatter-free ion tracks (hard to see at this time resolution (10 seconds)).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Strong variability seen in suprathermal electrons.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Does this continue at finer time scales?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2103120" y="1554480"/>
            <a:ext cx="1463040" cy="420624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6BF15B9-B0A9-45D8-B2F9-6E23C29BFD12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03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04" name="Picture 51_2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SolarOrbiter-misisonlogo.png_2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06" name="CustomShape 5"/>
          <p:cNvSpPr/>
          <p:nvPr/>
        </p:nvSpPr>
        <p:spPr>
          <a:xfrm>
            <a:off x="3458520" y="294480"/>
            <a:ext cx="5223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Half an hour worth of data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108" name="TextShape 6"/>
          <p:cNvSpPr txBox="1"/>
          <p:nvPr/>
        </p:nvSpPr>
        <p:spPr>
          <a:xfrm>
            <a:off x="7315200" y="1463040"/>
            <a:ext cx="466344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Ion tracks barely visible, too few counts.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But: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Strong variability seen in suprathermal electrons even at this high time resolution of 5 seconds.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969840" y="1554480"/>
            <a:ext cx="1660320" cy="420624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07BCA7E-6985-4ABA-B232-21B855BD7E7A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13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14" name="Picture 51_4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SolarOrbiter-misisonlogo.png_4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16" name="CustomShape 5"/>
          <p:cNvSpPr/>
          <p:nvPr/>
        </p:nvSpPr>
        <p:spPr>
          <a:xfrm>
            <a:off x="3365280" y="294480"/>
            <a:ext cx="541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Nine minutes worth of data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118" name="TextShape 6"/>
          <p:cNvSpPr txBox="1"/>
          <p:nvPr/>
        </p:nvSpPr>
        <p:spPr>
          <a:xfrm>
            <a:off x="7315200" y="1463040"/>
            <a:ext cx="466344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Ion tracks barely visible, too few counts.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But: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Strong variability seen in suprathermal electrons even at this high time resolution of a second.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Take a closer look at angular variations.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B1972DE-6854-403D-BD32-1BE7BA8EA951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22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23" name="Picture 51_5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SolarOrbiter-misisonlogo.png_5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25" name="CustomShape 5"/>
          <p:cNvSpPr/>
          <p:nvPr/>
        </p:nvSpPr>
        <p:spPr>
          <a:xfrm>
            <a:off x="2861280" y="294480"/>
            <a:ext cx="6418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Nine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minu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tes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wort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h of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STEP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data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127" name="TextShape 6"/>
          <p:cNvSpPr txBox="1"/>
          <p:nvPr/>
        </p:nvSpPr>
        <p:spPr>
          <a:xfrm>
            <a:off x="7050240" y="1655640"/>
            <a:ext cx="4663440" cy="208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Individual </a:t>
            </a:r>
            <a:r>
              <a:rPr b="0" lang="en-US" sz="1800" spc="-1" strike="noStrike">
                <a:latin typeface="Arial"/>
              </a:rPr>
              <a:t>STEP </a:t>
            </a:r>
            <a:r>
              <a:rPr b="0" lang="en-US" sz="1800" spc="-1" strike="noStrike">
                <a:latin typeface="Arial"/>
              </a:rPr>
              <a:t>pixels </a:t>
            </a:r>
            <a:r>
              <a:rPr b="0" lang="en-US" sz="1800" spc="-1" strike="noStrike">
                <a:latin typeface="Arial"/>
              </a:rPr>
              <a:t>show: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highly </a:t>
            </a:r>
            <a:r>
              <a:rPr b="0" lang="en-US" sz="1800" spc="-1" strike="noStrike">
                <a:latin typeface="Arial"/>
              </a:rPr>
              <a:t>anisotro</a:t>
            </a:r>
            <a:r>
              <a:rPr b="0" lang="en-US" sz="1800" spc="-1" strike="noStrike">
                <a:latin typeface="Arial"/>
              </a:rPr>
              <a:t>pic </a:t>
            </a:r>
            <a:r>
              <a:rPr b="0" lang="en-US" sz="1800" spc="-1" strike="noStrike">
                <a:latin typeface="Arial"/>
              </a:rPr>
              <a:t>electron </a:t>
            </a:r>
            <a:r>
              <a:rPr b="0" lang="en-US" sz="1800" spc="-1" strike="noStrike">
                <a:latin typeface="Arial"/>
              </a:rPr>
              <a:t>distributi</a:t>
            </a:r>
            <a:r>
              <a:rPr b="0" lang="en-US" sz="1800" spc="-1" strike="noStrike">
                <a:latin typeface="Arial"/>
              </a:rPr>
              <a:t>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clear </a:t>
            </a:r>
            <a:r>
              <a:rPr b="0" lang="en-US" sz="1800" spc="-1" strike="noStrike">
                <a:latin typeface="Arial"/>
              </a:rPr>
              <a:t>velocity </a:t>
            </a:r>
            <a:r>
              <a:rPr b="0" lang="en-US" sz="1800" spc="-1" strike="noStrike">
                <a:latin typeface="Arial"/>
              </a:rPr>
              <a:t>dispersi</a:t>
            </a:r>
            <a:r>
              <a:rPr b="0" lang="en-US" sz="1800" spc="-1" strike="noStrike">
                <a:latin typeface="Arial"/>
              </a:rPr>
              <a:t>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rapid </a:t>
            </a:r>
            <a:r>
              <a:rPr b="0" lang="en-US" sz="1800" spc="-1" strike="noStrike">
                <a:latin typeface="Arial"/>
              </a:rPr>
              <a:t>tempora</a:t>
            </a:r>
            <a:r>
              <a:rPr b="0" lang="en-US" sz="1800" spc="-1" strike="noStrike">
                <a:latin typeface="Arial"/>
              </a:rPr>
              <a:t>l </a:t>
            </a:r>
            <a:r>
              <a:rPr b="0" lang="en-US" sz="1800" spc="-1" strike="noStrike">
                <a:latin typeface="Arial"/>
              </a:rPr>
              <a:t>changes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Zoom in to </a:t>
            </a:r>
            <a:r>
              <a:rPr b="0" lang="en-US" sz="1800" spc="-1" strike="noStrike">
                <a:latin typeface="Arial"/>
              </a:rPr>
              <a:t>interesting </a:t>
            </a:r>
            <a:r>
              <a:rPr b="0" lang="en-US" sz="1800" spc="-1" strike="noStrike">
                <a:latin typeface="Arial"/>
              </a:rPr>
              <a:t>time </a:t>
            </a:r>
            <a:r>
              <a:rPr b="0" lang="en-US" sz="1800" spc="-1" strike="noStrike">
                <a:latin typeface="Arial"/>
              </a:rPr>
              <a:t>period.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1280160" y="2560320"/>
            <a:ext cx="365760" cy="301752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20" y="0"/>
            <a:ext cx="12191040" cy="123480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6271200"/>
            <a:ext cx="12191040" cy="569520"/>
          </a:xfrm>
          <a:prstGeom prst="rect">
            <a:avLst/>
          </a:prstGeom>
          <a:gradFill rotWithShape="0">
            <a:gsLst>
              <a:gs pos="0">
                <a:srgbClr val="5887c0"/>
              </a:gs>
              <a:gs pos="100000">
                <a:srgbClr val="2c4d75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FF48117-5FB9-46C9-91A1-C63DA3ADF2AD}" type="slidenum">
              <a:rPr b="0" lang="es-ES_tradnl" sz="1200" spc="-1" strike="noStrike">
                <a:solidFill>
                  <a:srgbClr val="ffffff"/>
                </a:solidFill>
                <a:latin typeface="Calibri"/>
              </a:rPr>
              <a:t>2</a:t>
            </a:fld>
            <a:endParaRPr b="0" lang="en-US" sz="1200" spc="-1" strike="noStrike">
              <a:latin typeface="Arial"/>
            </a:endParaRPr>
          </a:p>
        </p:txBody>
      </p:sp>
      <p:grpSp>
        <p:nvGrpSpPr>
          <p:cNvPr id="132" name="Group 4"/>
          <p:cNvGrpSpPr/>
          <p:nvPr/>
        </p:nvGrpSpPr>
        <p:grpSpPr>
          <a:xfrm>
            <a:off x="295920" y="50040"/>
            <a:ext cx="11532600" cy="1058400"/>
            <a:chOff x="295920" y="50040"/>
            <a:chExt cx="11532600" cy="1058400"/>
          </a:xfrm>
        </p:grpSpPr>
        <p:pic>
          <p:nvPicPr>
            <p:cNvPr id="133" name="Picture 51_3" descr=""/>
            <p:cNvPicPr/>
            <p:nvPr/>
          </p:nvPicPr>
          <p:blipFill>
            <a:blip r:embed="rId1"/>
            <a:stretch/>
          </p:blipFill>
          <p:spPr>
            <a:xfrm>
              <a:off x="295920" y="50040"/>
              <a:ext cx="1047600" cy="104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SolarOrbiter-misisonlogo.png_3" descr=""/>
            <p:cNvPicPr/>
            <p:nvPr/>
          </p:nvPicPr>
          <p:blipFill>
            <a:blip r:embed="rId2"/>
            <a:stretch/>
          </p:blipFill>
          <p:spPr>
            <a:xfrm>
              <a:off x="10780920" y="60840"/>
              <a:ext cx="1047600" cy="1047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35" name="CustomShape 5"/>
          <p:cNvSpPr/>
          <p:nvPr/>
        </p:nvSpPr>
        <p:spPr>
          <a:xfrm>
            <a:off x="2761920" y="294480"/>
            <a:ext cx="661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h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r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m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i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n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u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o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r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h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o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f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P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d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t</a:t>
            </a:r>
            <a:r>
              <a:rPr b="1" lang="en-GB" sz="36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234000" y="1494720"/>
            <a:ext cx="6986880" cy="4680360"/>
          </a:xfrm>
          <a:prstGeom prst="rect">
            <a:avLst/>
          </a:prstGeom>
          <a:ln>
            <a:noFill/>
          </a:ln>
        </p:spPr>
      </p:pic>
      <p:sp>
        <p:nvSpPr>
          <p:cNvPr id="137" name="TextShape 6"/>
          <p:cNvSpPr txBox="1"/>
          <p:nvPr/>
        </p:nvSpPr>
        <p:spPr>
          <a:xfrm>
            <a:off x="7050240" y="1656000"/>
            <a:ext cx="4663440" cy="164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Even on a </a:t>
            </a:r>
            <a:r>
              <a:rPr b="0" lang="en-US" sz="1800" spc="-1" strike="noStrike">
                <a:latin typeface="Arial"/>
              </a:rPr>
              <a:t>time scale </a:t>
            </a:r>
            <a:r>
              <a:rPr b="0" lang="en-US" sz="1800" spc="-1" strike="noStrike">
                <a:latin typeface="Arial"/>
              </a:rPr>
              <a:t>of </a:t>
            </a:r>
            <a:r>
              <a:rPr b="0" lang="en-US" sz="1800" spc="-1" strike="noStrike">
                <a:latin typeface="Arial"/>
              </a:rPr>
              <a:t>seconds </a:t>
            </a:r>
            <a:r>
              <a:rPr b="0" lang="en-US" sz="1800" spc="-1" strike="noStrike">
                <a:latin typeface="Arial"/>
              </a:rPr>
              <a:t>individual </a:t>
            </a:r>
            <a:r>
              <a:rPr b="0" lang="en-US" sz="1800" spc="-1" strike="noStrike">
                <a:latin typeface="Arial"/>
              </a:rPr>
              <a:t>STEP </a:t>
            </a:r>
            <a:r>
              <a:rPr b="0" lang="en-US" sz="1800" spc="-1" strike="noStrike">
                <a:latin typeface="Arial"/>
              </a:rPr>
              <a:t>pixels </a:t>
            </a:r>
            <a:r>
              <a:rPr b="0" lang="en-US" sz="1800" spc="-1" strike="noStrike">
                <a:latin typeface="Arial"/>
              </a:rPr>
              <a:t>show: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highly </a:t>
            </a:r>
            <a:r>
              <a:rPr b="0" lang="en-US" sz="1800" spc="-1" strike="noStrike">
                <a:latin typeface="Arial"/>
              </a:rPr>
              <a:t>anisotro</a:t>
            </a:r>
            <a:r>
              <a:rPr b="0" lang="en-US" sz="1800" spc="-1" strike="noStrike">
                <a:latin typeface="Arial"/>
              </a:rPr>
              <a:t>pic </a:t>
            </a:r>
            <a:r>
              <a:rPr b="0" lang="en-US" sz="1800" spc="-1" strike="noStrike">
                <a:latin typeface="Arial"/>
              </a:rPr>
              <a:t>electron </a:t>
            </a:r>
            <a:r>
              <a:rPr b="0" lang="en-US" sz="1800" spc="-1" strike="noStrike">
                <a:latin typeface="Arial"/>
              </a:rPr>
              <a:t>distributi</a:t>
            </a:r>
            <a:r>
              <a:rPr b="0" lang="en-US" sz="1800" spc="-1" strike="noStrike">
                <a:latin typeface="Arial"/>
              </a:rPr>
              <a:t>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clear </a:t>
            </a:r>
            <a:r>
              <a:rPr b="0" lang="en-US" sz="1800" spc="-1" strike="noStrike">
                <a:latin typeface="Arial"/>
              </a:rPr>
              <a:t>velocity </a:t>
            </a:r>
            <a:r>
              <a:rPr b="0" lang="en-US" sz="1800" spc="-1" strike="noStrike">
                <a:latin typeface="Arial"/>
              </a:rPr>
              <a:t>dispersi</a:t>
            </a:r>
            <a:r>
              <a:rPr b="0" lang="en-US" sz="1800" spc="-1" strike="noStrike">
                <a:latin typeface="Arial"/>
              </a:rPr>
              <a:t>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rapid </a:t>
            </a:r>
            <a:r>
              <a:rPr b="0" lang="en-US" sz="1800" spc="-1" strike="noStrike">
                <a:latin typeface="Arial"/>
              </a:rPr>
              <a:t>tempora</a:t>
            </a:r>
            <a:r>
              <a:rPr b="0" lang="en-US" sz="1800" spc="-1" strike="noStrike">
                <a:latin typeface="Arial"/>
              </a:rPr>
              <a:t>l </a:t>
            </a:r>
            <a:r>
              <a:rPr b="0" lang="en-US" sz="1800" spc="-1" strike="noStrike">
                <a:latin typeface="Arial"/>
              </a:rPr>
              <a:t>changes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Application>LibreOffice/6.4.7.2$Linux_X86_64 LibreOffice_project/40$Build-2</Application>
  <Words>514</Words>
  <Paragraphs>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2022-09-07T12:35:28Z</dcterms:created>
  <dc:creator>Rodríguez-Pacheco Martín Javier</dc:creator>
  <dc:description/>
  <dc:language>en-US</dc:language>
  <cp:lastModifiedBy>Robert Wimmer</cp:lastModifiedBy>
  <dcterms:modified xsi:type="dcterms:W3CDTF">2023-01-26T13:32:15Z</dcterms:modified>
  <cp:revision>7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5</vt:i4>
  </property>
  <property fmtid="{D5CDD505-2E9C-101B-9397-08002B2CF9AE}" pid="7" name="Notes">
    <vt:i4>3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