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media/image127.png" ContentType="image/png"/>
  <Override PartName="/ppt/media/image30.jpeg" ContentType="image/jpeg"/>
  <Override PartName="/ppt/media/image125.png" ContentType="image/png"/>
  <Override PartName="/ppt/media/image124.png" ContentType="image/png"/>
  <Override PartName="/ppt/media/image123.png" ContentType="image/png"/>
  <Override PartName="/ppt/media/image119.png" ContentType="image/png"/>
  <Override PartName="/ppt/media/image117.png" ContentType="image/png"/>
  <Override PartName="/ppt/media/image21.png" ContentType="image/png"/>
  <Override PartName="/ppt/media/image118.png" ContentType="image/png"/>
  <Override PartName="/ppt/media/image58.png" ContentType="image/png"/>
  <Override PartName="/ppt/media/image111.png" ContentType="image/png"/>
  <Override PartName="/ppt/media/image10.jpeg" ContentType="image/jpeg"/>
  <Override PartName="/ppt/media/image2.png" ContentType="image/png"/>
  <Override PartName="/ppt/media/image25.jpeg" ContentType="image/jpeg"/>
  <Override PartName="/ppt/media/image71.png" ContentType="image/png"/>
  <Override PartName="/ppt/media/image6.jpeg" ContentType="image/jpeg"/>
  <Override PartName="/ppt/media/image32.jpeg" ContentType="image/jpeg"/>
  <Override PartName="/ppt/media/image14.png" ContentType="image/png"/>
  <Override PartName="/ppt/media/image82.png" ContentType="image/png"/>
  <Override PartName="/ppt/media/image80.png" ContentType="image/png"/>
  <Override PartName="/ppt/media/image3.png" ContentType="image/png"/>
  <Override PartName="/ppt/media/image8.png" ContentType="image/png"/>
  <Override PartName="/ppt/media/image17.png" ContentType="image/png"/>
  <Override PartName="/ppt/media/image85.png" ContentType="image/png"/>
  <Override PartName="/ppt/media/image38.png" ContentType="image/png"/>
  <Override PartName="/ppt/media/image56.jpeg" ContentType="image/jpeg"/>
  <Override PartName="/ppt/media/image53.png" ContentType="image/png"/>
  <Override PartName="/ppt/media/image11.jpeg" ContentType="image/jpeg"/>
  <Override PartName="/ppt/media/image121.png" ContentType="image/png"/>
  <Override PartName="/ppt/media/image81.png" ContentType="image/png"/>
  <Override PartName="/ppt/media/image7.jpeg" ContentType="image/jpeg"/>
  <Override PartName="/ppt/media/image34.png" ContentType="image/png"/>
  <Override PartName="/ppt/media/image12.jpeg" ContentType="image/jpeg"/>
  <Override PartName="/ppt/media/image131.png" ContentType="image/png"/>
  <Override PartName="/ppt/media/image126.png" ContentType="image/png"/>
  <Override PartName="/ppt/media/image29.jpeg" ContentType="image/jpeg"/>
  <Override PartName="/ppt/media/image133.gif" ContentType="image/gif"/>
  <Override PartName="/ppt/media/image1.png" ContentType="image/png"/>
  <Override PartName="/ppt/media/image15.jpeg" ContentType="image/jpeg"/>
  <Override PartName="/ppt/media/image40.png" ContentType="image/png"/>
  <Override PartName="/ppt/media/image4.jpeg" ContentType="image/jpeg"/>
  <Override PartName="/ppt/media/image51.png" ContentType="image/png"/>
  <Override PartName="/ppt/media/image31.jpeg" ContentType="image/jpeg"/>
  <Override PartName="/ppt/media/image122.png" ContentType="image/png"/>
  <Override PartName="/ppt/media/image49.jpeg" ContentType="image/jpeg"/>
  <Override PartName="/ppt/media/image88.png" ContentType="image/png"/>
  <Override PartName="/ppt/media/image20.jpeg" ContentType="image/jpeg"/>
  <Override PartName="/ppt/media/image55.png" ContentType="image/png"/>
  <Override PartName="/ppt/media/image47.png" ContentType="image/png"/>
  <Override PartName="/ppt/media/image54.png" ContentType="image/png"/>
  <Override PartName="/ppt/media/image128.jpeg" ContentType="image/jpeg"/>
  <Override PartName="/ppt/media/image109.png" ContentType="image/png"/>
  <Override PartName="/ppt/media/image83.png" ContentType="image/png"/>
  <Override PartName="/ppt/media/image112.png" ContentType="image/png"/>
  <Override PartName="/ppt/media/image129.png" ContentType="image/png"/>
  <Override PartName="/ppt/media/image93.jpeg" ContentType="image/jpeg"/>
  <Override PartName="/ppt/media/image37.png" ContentType="image/png"/>
  <Override PartName="/ppt/media/image57.png" ContentType="image/png"/>
  <Override PartName="/ppt/media/image46.png" ContentType="image/png"/>
  <Override PartName="/ppt/media/image50.jpeg" ContentType="image/jpeg"/>
  <Override PartName="/ppt/media/image45.png" ContentType="image/png"/>
  <Override PartName="/ppt/media/image43.png" ContentType="image/png"/>
  <Override PartName="/ppt/media/image41.png" ContentType="image/png"/>
  <Override PartName="/ppt/media/image36.png" ContentType="image/png"/>
  <Override PartName="/ppt/media/image130.png" ContentType="image/png"/>
  <Override PartName="/ppt/media/image79.png" ContentType="image/png"/>
  <Override PartName="/ppt/media/image132.jpeg" ContentType="image/jpeg"/>
  <Override PartName="/ppt/media/image44.png" ContentType="image/png"/>
  <Override PartName="/ppt/media/image13.jpeg" ContentType="image/jpeg"/>
  <Override PartName="/ppt/media/image35.png" ContentType="image/png"/>
  <Override PartName="/ppt/media/image84.png" ContentType="image/png"/>
  <Override PartName="/ppt/media/image39.png" ContentType="image/png"/>
  <Override PartName="/ppt/media/image9.png" ContentType="image/png"/>
  <Override PartName="/ppt/media/image86.png" ContentType="image/png"/>
  <Override PartName="/ppt/media/image22.jpeg" ContentType="image/jpeg"/>
  <Override PartName="/ppt/media/image75.png" ContentType="image/png"/>
  <Override PartName="/ppt/media/image116.png" ContentType="image/png"/>
  <Override PartName="/ppt/media/image24.jpeg" ContentType="image/jpeg"/>
  <Override PartName="/ppt/media/image42.png" ContentType="image/png"/>
  <Override PartName="/ppt/media/image26.jpeg" ContentType="image/jpeg"/>
  <Override PartName="/ppt/media/image101.png" ContentType="image/png"/>
  <Override PartName="/ppt/media/image5.png" ContentType="image/png"/>
  <Override PartName="/ppt/media/image33.jpeg" ContentType="image/jpeg"/>
  <Override PartName="/ppt/media/image95.png" ContentType="image/png"/>
  <Override PartName="/ppt/media/image27.png" ContentType="image/png"/>
  <Override PartName="/ppt/media/image92.png" ContentType="image/png"/>
  <Override PartName="/ppt/media/image60.jpeg" ContentType="image/jpeg"/>
  <Override PartName="/ppt/media/image134.jpeg" ContentType="image/jpeg"/>
  <Override PartName="/ppt/media/image64.png" ContentType="image/png"/>
  <Override PartName="/ppt/media/image61.jpeg" ContentType="image/jpeg"/>
  <Override PartName="/ppt/media/image135.jpeg" ContentType="image/jpeg"/>
  <Override PartName="/ppt/media/image74.png" ContentType="image/png"/>
  <Override PartName="/ppt/media/image62.png" ContentType="image/png"/>
  <Override PartName="/ppt/media/image63.png" ContentType="image/png"/>
  <Override PartName="/ppt/media/image65.jpeg" ContentType="image/jpeg"/>
  <Override PartName="/ppt/media/image100.png" ContentType="image/png"/>
  <Override PartName="/ppt/media/image52.jpeg" ContentType="image/jpeg"/>
  <Override PartName="/ppt/media/image66.png" ContentType="image/png"/>
  <Override PartName="/ppt/media/image67.png" ContentType="image/png"/>
  <Override PartName="/ppt/media/image59.jpeg" ContentType="image/jpeg"/>
  <Override PartName="/ppt/media/image68.png" ContentType="image/png"/>
  <Override PartName="/ppt/media/image69.png" ContentType="image/png"/>
  <Override PartName="/ppt/media/image120.png" ContentType="image/png"/>
  <Override PartName="/ppt/media/image18.jpeg" ContentType="image/jpeg"/>
  <Override PartName="/ppt/media/image70.png" ContentType="image/png"/>
  <Override PartName="/ppt/media/image72.png" ContentType="image/png"/>
  <Override PartName="/ppt/media/image73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19.png" ContentType="image/png"/>
  <Override PartName="/ppt/media/image87.png" ContentType="image/png"/>
  <Override PartName="/ppt/media/image89.png" ContentType="image/png"/>
  <Override PartName="/ppt/media/image90.jpeg" ContentType="image/jpeg"/>
  <Override PartName="/ppt/media/image23.png" ContentType="image/png"/>
  <Override PartName="/ppt/media/image91.png" ContentType="image/png"/>
  <Override PartName="/ppt/media/image94.png" ContentType="image/png"/>
  <Override PartName="/ppt/media/image28.png" ContentType="image/png"/>
  <Override PartName="/ppt/media/image96.png" ContentType="image/png"/>
  <Override PartName="/ppt/media/image97.png" ContentType="image/png"/>
  <Override PartName="/ppt/media/image98.png" ContentType="image/png"/>
  <Override PartName="/ppt/media/media16.mp4" ContentType="video/mp4"/>
  <Override PartName="/ppt/media/image99.png" ContentType="image/png"/>
  <Override PartName="/ppt/media/image102.png" ContentType="image/png"/>
  <Override PartName="/ppt/media/image103.png" ContentType="image/png"/>
  <Override PartName="/ppt/media/image104.png" ContentType="image/png"/>
  <Override PartName="/ppt/media/image105.png" ContentType="image/png"/>
  <Override PartName="/ppt/media/image106.png" ContentType="image/png"/>
  <Override PartName="/ppt/media/image107.png" ContentType="image/png"/>
  <Override PartName="/ppt/media/image108.png" ContentType="image/png"/>
  <Override PartName="/ppt/media/image110.png" ContentType="image/png"/>
  <Override PartName="/ppt/media/image113.png" ContentType="image/png"/>
  <Override PartName="/ppt/media/image114.png" ContentType="image/png"/>
  <Override PartName="/ppt/media/image115.wmf" ContentType="image/x-wmf"/>
  <Override PartName="/ppt/media/image48.png" ContentType="image/png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7.xml" ContentType="application/vnd.openxmlformats-officedocument.presentationml.slide+xml"/>
  <Override PartName="/ppt/slides/slide4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slides/slide50.xml" ContentType="application/vnd.openxmlformats-officedocument.presentationml.slide+xml"/>
  <Override PartName="/ppt/slides/slide39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_rels/slide47.xml.rels" ContentType="application/vnd.openxmlformats-package.relationships+xml"/>
  <Override PartName="/ppt/slides/_rels/slide54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27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8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31.xml.rels" ContentType="application/vnd.openxmlformats-package.relationships+xml"/>
  <Override PartName="/ppt/slides/_rels/slide39.xml.rels" ContentType="application/vnd.openxmlformats-package.relationships+xml"/>
  <Override PartName="/ppt/slides/_rels/slide15.xml.rels" ContentType="application/vnd.openxmlformats-package.relationships+xml"/>
  <Override PartName="/ppt/slides/_rels/slide24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38.xml.rels" ContentType="application/vnd.openxmlformats-package.relationships+xml"/>
  <Override PartName="/ppt/slides/_rels/slide23.xml.rels" ContentType="application/vnd.openxmlformats-package.relationships+xml"/>
  <Override PartName="/ppt/slides/_rels/slide52.xml.rels" ContentType="application/vnd.openxmlformats-package.relationships+xml"/>
  <Override PartName="/ppt/slides/_rels/slide58.xml.rels" ContentType="application/vnd.openxmlformats-package.relationships+xml"/>
  <Override PartName="/ppt/slides/_rels/slide53.xml.rels" ContentType="application/vnd.openxmlformats-package.relationships+xml"/>
  <Override PartName="/ppt/slides/_rels/slide46.xml.rels" ContentType="application/vnd.openxmlformats-package.relationships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42.xml.rels" ContentType="application/vnd.openxmlformats-package.relationships+xml"/>
  <Override PartName="/ppt/slides/_rels/slide20.xml.rels" ContentType="application/vnd.openxmlformats-package.relationships+xml"/>
  <Override PartName="/ppt/slides/_rels/slide51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50.xml.rels" ContentType="application/vnd.openxmlformats-package.relationships+xml"/>
  <Override PartName="/ppt/slides/_rels/slide34.xml.rels" ContentType="application/vnd.openxmlformats-package.relationships+xml"/>
  <Override PartName="/ppt/slides/_rels/slide49.xml.rels" ContentType="application/vnd.openxmlformats-package.relationships+xml"/>
  <Override PartName="/ppt/slides/_rels/slide41.xml.rels" ContentType="application/vnd.openxmlformats-package.relationships+xml"/>
  <Override PartName="/ppt/slides/_rels/slide56.xml.rels" ContentType="application/vnd.openxmlformats-package.relationships+xml"/>
  <Override PartName="/ppt/slides/_rels/slide6.xml.rels" ContentType="application/vnd.openxmlformats-package.relationships+xml"/>
  <Override PartName="/ppt/slides/_rels/slide40.xml.rels" ContentType="application/vnd.openxmlformats-package.relationships+xml"/>
  <Override PartName="/ppt/slides/_rels/slide55.xml.rels" ContentType="application/vnd.openxmlformats-package.relationships+xml"/>
  <Override PartName="/ppt/slides/_rels/slide5.xml.rels" ContentType="application/vnd.openxmlformats-package.relationships+xml"/>
  <Override PartName="/ppt/slides/_rels/slide33.xml.rels" ContentType="application/vnd.openxmlformats-package.relationships+xml"/>
  <Override PartName="/ppt/slides/_rels/slide48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40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57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58.xml" ContentType="application/vnd.openxmlformats-officedocument.presentationml.slide+xml"/>
  <Override PartName="/ppt/slides/slide21.xml" ContentType="application/vnd.openxmlformats-officedocument.presentationml.slide+xml"/>
  <Override PartName="/ppt/slides/slide59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-12960" y="-24120"/>
            <a:ext cx="10102680" cy="51876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</a:t>
            </a:r>
            <a:r>
              <a:rPr b="0" lang="en-US" sz="1800" spc="-1" strike="noStrike">
                <a:latin typeface="Arial"/>
              </a:rPr>
              <a:t>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" descr=""/>
          <p:cNvPicPr/>
          <p:nvPr/>
        </p:nvPicPr>
        <p:blipFill>
          <a:blip r:embed="rId2"/>
          <a:stretch/>
        </p:blipFill>
        <p:spPr>
          <a:xfrm>
            <a:off x="-12960" y="-24120"/>
            <a:ext cx="10102680" cy="51876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2" name="TextShape 3"/>
          <p:cNvSpPr txBox="1"/>
          <p:nvPr/>
        </p:nvSpPr>
        <p:spPr>
          <a:xfrm>
            <a:off x="9517680" y="5343480"/>
            <a:ext cx="1272240" cy="365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fld id="{D26FF101-7864-431F-8306-90898E434FAE}" type="slidenum">
              <a:rPr b="0" lang="en-US" sz="1400" spc="-1" strike="noStrike">
                <a:solidFill>
                  <a:srgbClr val="999999"/>
                </a:solidFill>
                <a:latin typeface="Liberation Sams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3" name="TextShape 4"/>
          <p:cNvSpPr txBox="1"/>
          <p:nvPr/>
        </p:nvSpPr>
        <p:spPr>
          <a:xfrm>
            <a:off x="24480" y="5372640"/>
            <a:ext cx="932760" cy="33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fld id="{46F5BB8A-F90E-4F1B-BA32-010ECD56CE79}" type="datetime">
              <a:rPr b="0" lang="en-US" sz="1400" spc="-1" strike="noStrike">
                <a:solidFill>
                  <a:srgbClr val="999999"/>
                </a:solidFill>
                <a:latin typeface="Arial"/>
              </a:rPr>
              <a:t>7/27/22</a:t>
            </a:fld>
            <a:endParaRPr b="0" lang="en-US" sz="1400" spc="-1" strike="noStrike">
              <a:solidFill>
                <a:srgbClr val="999999"/>
              </a:solidFill>
              <a:latin typeface="Times New Roman"/>
            </a:endParaRPr>
          </a:p>
        </p:txBody>
      </p:sp>
      <p:sp>
        <p:nvSpPr>
          <p:cNvPr id="44" name="TextShape 5"/>
          <p:cNvSpPr txBox="1"/>
          <p:nvPr/>
        </p:nvSpPr>
        <p:spPr>
          <a:xfrm>
            <a:off x="4133160" y="5372640"/>
            <a:ext cx="1993320" cy="33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400" spc="-1" strike="noStrike">
                <a:solidFill>
                  <a:srgbClr val="999999"/>
                </a:solidFill>
                <a:latin typeface="Arial"/>
              </a:rPr>
              <a:t>EC</a:t>
            </a:r>
            <a:r>
              <a:rPr b="0" lang="en-US" sz="1400" spc="-1" strike="noStrike">
                <a:solidFill>
                  <a:srgbClr val="999999"/>
                </a:solidFill>
                <a:latin typeface="Arial"/>
              </a:rPr>
              <a:t>RS</a:t>
            </a:r>
            <a:r>
              <a:rPr b="0" lang="en-US" sz="1400" spc="-1" strike="noStrike">
                <a:solidFill>
                  <a:srgbClr val="999999"/>
                </a:solidFill>
                <a:latin typeface="Arial"/>
              </a:rPr>
              <a:t>-</a:t>
            </a:r>
            <a:r>
              <a:rPr b="0" lang="en-US" sz="1400" spc="-1" strike="noStrike">
                <a:solidFill>
                  <a:srgbClr val="999999"/>
                </a:solidFill>
                <a:latin typeface="Arial"/>
              </a:rPr>
              <a:t>20</a:t>
            </a:r>
            <a:r>
              <a:rPr b="0" lang="en-US" sz="1400" spc="-1" strike="noStrike">
                <a:solidFill>
                  <a:srgbClr val="999999"/>
                </a:solidFill>
                <a:latin typeface="Arial"/>
              </a:rPr>
              <a:t>22</a:t>
            </a:r>
            <a:endParaRPr b="0" lang="en-US" sz="1400" spc="-1" strike="noStrike">
              <a:solidFill>
                <a:srgbClr val="999999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n 82" descr=""/>
          <p:cNvPicPr/>
          <p:nvPr/>
        </p:nvPicPr>
        <p:blipFill>
          <a:blip r:embed="rId2"/>
          <a:stretch/>
        </p:blipFill>
        <p:spPr>
          <a:xfrm>
            <a:off x="-12960" y="-24120"/>
            <a:ext cx="10102320" cy="518400"/>
          </a:xfrm>
          <a:prstGeom prst="rect">
            <a:avLst/>
          </a:prstGeom>
          <a:ln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9517680" y="5343480"/>
            <a:ext cx="1271880" cy="36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74B10123-429C-4AD4-8385-9842FFA0B637}" type="slidenum">
              <a:rPr b="0" lang="en-US" sz="1400" spc="-1" strike="noStrike">
                <a:solidFill>
                  <a:srgbClr val="999999"/>
                </a:solidFill>
                <a:latin typeface="Liberation Sams"/>
                <a:ea typeface="DejaVu Sans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24480" y="5372640"/>
            <a:ext cx="932400" cy="33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B655EBE9-6EFD-4574-B4F2-2CD6204D63B6}" type="datetime">
              <a:rPr b="0" lang="en-US" sz="1400" spc="-1" strike="noStrike">
                <a:solidFill>
                  <a:srgbClr val="999999"/>
                </a:solidFill>
                <a:latin typeface="Arial"/>
                <a:ea typeface="DejaVu Sans"/>
              </a:rPr>
              <a:t>7/29/22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84" name="CustomShape 3"/>
          <p:cNvSpPr/>
          <p:nvPr/>
        </p:nvSpPr>
        <p:spPr>
          <a:xfrm>
            <a:off x="4133160" y="5372640"/>
            <a:ext cx="1992960" cy="33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999999"/>
                </a:solidFill>
                <a:latin typeface="Arial"/>
                <a:ea typeface="DejaVu Sans"/>
              </a:rPr>
              <a:t>ECRS-2022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png"/><Relationship Id="rId7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jpe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hyperlink" Target="https://www.aanda.org/component/toc/?task=topic&amp;id=1340" TargetMode="External"/><Relationship Id="rId3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hyperlink" Target="https://www.aanda.org/component/toc/?task=topic&amp;id=1082" TargetMode="External"/><Relationship Id="rId3" Type="http://schemas.openxmlformats.org/officeDocument/2006/relationships/slideLayout" Target="../slideLayouts/slideLayout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hyperlink" Target="https://doi.org/10.1051/0004-6361/202039752" TargetMode="External"/><Relationship Id="rId5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image" Target="../media/image111.png"/><Relationship Id="rId3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image" Target="../media/image113.png"/><Relationship Id="rId3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14.png"/><Relationship Id="rId2" Type="http://schemas.openxmlformats.org/officeDocument/2006/relationships/image" Target="../media/image115.wmf"/><Relationship Id="rId3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7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image" Target="../media/image119.png"/><Relationship Id="rId3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image" Target="../media/image126.png"/><Relationship Id="rId3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28.jpeg"/><Relationship Id="rId2" Type="http://schemas.openxmlformats.org/officeDocument/2006/relationships/hyperlink" Target="https://soar.esac.esa.int/soar/" TargetMode="External"/><Relationship Id="rId3" Type="http://schemas.openxmlformats.org/officeDocument/2006/relationships/image" Target="../media/image129.png"/><Relationship Id="rId4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hyperlink" Target="http://soar.esac.esa.int/soar/" TargetMode="External"/><Relationship Id="rId2" Type="http://schemas.openxmlformats.org/officeDocument/2006/relationships/image" Target="../media/image130.png"/><Relationship Id="rId3" Type="http://schemas.openxmlformats.org/officeDocument/2006/relationships/image" Target="../media/image131.png"/><Relationship Id="rId4" Type="http://schemas.openxmlformats.org/officeDocument/2006/relationships/image" Target="../media/image132.jpeg"/><Relationship Id="rId5" Type="http://schemas.openxmlformats.org/officeDocument/2006/relationships/image" Target="../media/image133.gif"/><Relationship Id="rId6" Type="http://schemas.openxmlformats.org/officeDocument/2006/relationships/image" Target="../media/image134.jpeg"/><Relationship Id="rId7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35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video" Target="../media/media16.mp4"/><Relationship Id="rId3" Type="http://schemas.microsoft.com/office/2007/relationships/media" Target="../media/media16.mp4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-28800" y="-26280"/>
            <a:ext cx="10151640" cy="5709240"/>
          </a:xfrm>
          <a:prstGeom prst="rect">
            <a:avLst/>
          </a:prstGeom>
          <a:ln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133200" y="183240"/>
            <a:ext cx="10058040" cy="535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ff00"/>
                </a:solidFill>
                <a:latin typeface="Arial"/>
              </a:rPr>
              <a:t>Advances in energetic particle physics with Solar Orbiter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00"/>
                </a:solidFill>
                <a:latin typeface="Arial"/>
                <a:ea typeface="Noto Sans CJK SC"/>
              </a:rPr>
              <a:t>Robert F. Wimmer-Schweingruber</a:t>
            </a:r>
            <a:r>
              <a:rPr b="0" lang="en-US" sz="2400" spc="-1" strike="noStrike" baseline="33000">
                <a:solidFill>
                  <a:srgbClr val="ffff00"/>
                </a:solidFill>
                <a:latin typeface="Arial"/>
                <a:ea typeface="Noto Sans CJK SC"/>
              </a:rPr>
              <a:t>1</a:t>
            </a:r>
            <a:r>
              <a:rPr b="0" lang="en-US" sz="2400" spc="-1" strike="noStrike">
                <a:solidFill>
                  <a:srgbClr val="ffff00"/>
                </a:solidFill>
                <a:latin typeface="Arial"/>
                <a:ea typeface="Noto Sans CJK SC"/>
              </a:rPr>
              <a:t>, Javier Rodriguez-Pacheco</a:t>
            </a:r>
            <a:r>
              <a:rPr b="0" lang="en-US" sz="2400" spc="-1" strike="noStrike" baseline="33000">
                <a:solidFill>
                  <a:srgbClr val="ffff00"/>
                </a:solidFill>
                <a:latin typeface="Arial"/>
                <a:ea typeface="Noto Sans CJK SC"/>
              </a:rPr>
              <a:t>2</a:t>
            </a:r>
            <a:r>
              <a:rPr b="0" lang="en-US" sz="2400" spc="-1" strike="noStrike">
                <a:solidFill>
                  <a:srgbClr val="ffff00"/>
                </a:solidFill>
                <a:latin typeface="Arial"/>
                <a:ea typeface="Noto Sans CJK SC"/>
              </a:rPr>
              <a:t>, 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00"/>
                </a:solidFill>
                <a:latin typeface="Arial"/>
                <a:ea typeface="Noto Sans CJK SC"/>
              </a:rPr>
              <a:t>George C. Ho</a:t>
            </a:r>
            <a:r>
              <a:rPr b="0" lang="en-US" sz="2400" spc="-1" strike="noStrike" baseline="33000">
                <a:solidFill>
                  <a:srgbClr val="ffff00"/>
                </a:solidFill>
                <a:latin typeface="Arial"/>
                <a:ea typeface="Noto Sans CJK SC"/>
              </a:rPr>
              <a:t>3</a:t>
            </a:r>
            <a:r>
              <a:rPr b="0" lang="en-US" sz="2400" spc="-1" strike="noStrike">
                <a:solidFill>
                  <a:srgbClr val="ffff00"/>
                </a:solidFill>
                <a:latin typeface="Arial"/>
                <a:ea typeface="Noto Sans CJK SC"/>
              </a:rPr>
              <a:t>, and the Solar Orbiter &amp; EPD-Team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 baseline="33000">
                <a:solidFill>
                  <a:srgbClr val="ffff00"/>
                </a:solidFill>
                <a:latin typeface="Arial"/>
                <a:ea typeface="Noto Sans CJK SC"/>
              </a:rPr>
              <a:t>1</a:t>
            </a:r>
            <a:r>
              <a:rPr b="0" lang="en-US" sz="2000" spc="-1" strike="noStrike">
                <a:solidFill>
                  <a:srgbClr val="ffff00"/>
                </a:solidFill>
                <a:latin typeface="Arial"/>
                <a:ea typeface="Noto Sans CJK SC"/>
              </a:rPr>
              <a:t>Institute of Experimental &amp; Applied Physics, Kiel University, Kiel, Germany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 baseline="33000">
                <a:solidFill>
                  <a:srgbClr val="ffff00"/>
                </a:solidFill>
                <a:latin typeface="Arial"/>
                <a:ea typeface="Noto Sans CJK SC"/>
              </a:rPr>
              <a:t>2</a:t>
            </a:r>
            <a:r>
              <a:rPr b="0" lang="en-US" sz="2000" spc="-1" strike="noStrike">
                <a:solidFill>
                  <a:srgbClr val="ffff00"/>
                </a:solidFill>
                <a:latin typeface="Arial"/>
                <a:ea typeface="Noto Sans CJK SC"/>
              </a:rPr>
              <a:t>Space Research Group, Universidad de Alcalá, Spain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 baseline="33000">
                <a:solidFill>
                  <a:srgbClr val="ffff00"/>
                </a:solidFill>
                <a:latin typeface="Arial"/>
                <a:ea typeface="Noto Sans CJK SC"/>
              </a:rPr>
              <a:t>3</a:t>
            </a:r>
            <a:r>
              <a:rPr b="0" lang="en-US" sz="2000" spc="-1" strike="noStrike">
                <a:solidFill>
                  <a:srgbClr val="ffff00"/>
                </a:solidFill>
                <a:latin typeface="Arial"/>
                <a:ea typeface="Noto Sans CJK SC"/>
              </a:rPr>
              <a:t>Johns Hopkins University Applied Physics Laboratory, Laurel, MD, USA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25" name="Picture 51" descr=""/>
          <p:cNvPicPr/>
          <p:nvPr/>
        </p:nvPicPr>
        <p:blipFill>
          <a:blip r:embed="rId2"/>
          <a:stretch/>
        </p:blipFill>
        <p:spPr>
          <a:xfrm>
            <a:off x="8799120" y="4157640"/>
            <a:ext cx="1046880" cy="1046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0" y="0"/>
            <a:ext cx="10079640" cy="57603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2"/>
          <p:cNvSpPr/>
          <p:nvPr/>
        </p:nvSpPr>
        <p:spPr>
          <a:xfrm>
            <a:off x="3078360" y="4274280"/>
            <a:ext cx="364680" cy="712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3" name="" descr=""/>
          <p:cNvPicPr/>
          <p:nvPr/>
        </p:nvPicPr>
        <p:blipFill>
          <a:blip r:embed="rId1"/>
          <a:stretch/>
        </p:blipFill>
        <p:spPr>
          <a:xfrm>
            <a:off x="1306800" y="-720"/>
            <a:ext cx="7598520" cy="5698800"/>
          </a:xfrm>
          <a:prstGeom prst="rect">
            <a:avLst/>
          </a:prstGeom>
          <a:ln>
            <a:noFill/>
          </a:ln>
        </p:spPr>
      </p:pic>
      <p:sp>
        <p:nvSpPr>
          <p:cNvPr id="164" name="CustomShape 3"/>
          <p:cNvSpPr/>
          <p:nvPr/>
        </p:nvSpPr>
        <p:spPr>
          <a:xfrm>
            <a:off x="2127960" y="98640"/>
            <a:ext cx="7411680" cy="57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00"/>
                </a:solidFill>
                <a:latin typeface="Arial"/>
                <a:ea typeface="DejaVu Sans"/>
              </a:rPr>
              <a:t>Particle Populations in the Heliosphere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1977480" y="713880"/>
            <a:ext cx="6098760" cy="4571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0" y="0"/>
            <a:ext cx="10079640" cy="57603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1306800" y="-720"/>
            <a:ext cx="7598520" cy="5698800"/>
          </a:xfrm>
          <a:prstGeom prst="rect">
            <a:avLst/>
          </a:prstGeom>
          <a:ln>
            <a:noFill/>
          </a:ln>
        </p:spPr>
      </p:pic>
      <p:pic>
        <p:nvPicPr>
          <p:cNvPr id="168" name="" descr=""/>
          <p:cNvPicPr/>
          <p:nvPr/>
        </p:nvPicPr>
        <p:blipFill>
          <a:blip r:embed="rId2"/>
          <a:stretch/>
        </p:blipFill>
        <p:spPr>
          <a:xfrm>
            <a:off x="1974960" y="713160"/>
            <a:ext cx="6089400" cy="4571640"/>
          </a:xfrm>
          <a:prstGeom prst="rect">
            <a:avLst/>
          </a:prstGeom>
          <a:ln>
            <a:noFill/>
          </a:ln>
        </p:spPr>
      </p:pic>
      <p:sp>
        <p:nvSpPr>
          <p:cNvPr id="169" name="CustomShape 2"/>
          <p:cNvSpPr/>
          <p:nvPr/>
        </p:nvSpPr>
        <p:spPr>
          <a:xfrm>
            <a:off x="3078360" y="4274280"/>
            <a:ext cx="364680" cy="712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3"/>
          <p:cNvSpPr/>
          <p:nvPr/>
        </p:nvSpPr>
        <p:spPr>
          <a:xfrm>
            <a:off x="2127960" y="98640"/>
            <a:ext cx="7411680" cy="57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00"/>
                </a:solidFill>
                <a:latin typeface="Arial"/>
                <a:ea typeface="DejaVu Sans"/>
              </a:rPr>
              <a:t>Particle Populations in the Heliosphere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71" name="Line 4"/>
          <p:cNvSpPr/>
          <p:nvPr/>
        </p:nvSpPr>
        <p:spPr>
          <a:xfrm>
            <a:off x="3474720" y="2031120"/>
            <a:ext cx="1920240" cy="5760"/>
          </a:xfrm>
          <a:prstGeom prst="line">
            <a:avLst/>
          </a:prstGeom>
          <a:ln w="1836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5"/>
          <p:cNvSpPr/>
          <p:nvPr/>
        </p:nvSpPr>
        <p:spPr>
          <a:xfrm>
            <a:off x="4062240" y="1618560"/>
            <a:ext cx="73116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</a:rPr>
              <a:t>EPD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91440" y="548640"/>
            <a:ext cx="9600840" cy="76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0000"/>
                </a:solidFill>
                <a:latin typeface="Arial"/>
              </a:rPr>
              <a:t>How do solar eruptions produce energetic particle radiation that fills the heliosphere?</a:t>
            </a:r>
            <a:endParaRPr b="0" lang="en-US" sz="2400" spc="-1" strike="noStrike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4063680" y="6417720"/>
            <a:ext cx="80604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75" name="Imagen 6" descr="Imagen que contiene luz, oscuro, pequeño, colgando&#10;&#10;Descripción generada automáticamente"/>
          <p:cNvPicPr/>
          <p:nvPr/>
        </p:nvPicPr>
        <p:blipFill>
          <a:blip r:embed="rId1"/>
          <a:stretch/>
        </p:blipFill>
        <p:spPr>
          <a:xfrm>
            <a:off x="3749040" y="1522440"/>
            <a:ext cx="6258600" cy="3513600"/>
          </a:xfrm>
          <a:prstGeom prst="rect">
            <a:avLst/>
          </a:prstGeom>
          <a:ln>
            <a:noFill/>
          </a:ln>
        </p:spPr>
      </p:pic>
      <p:sp>
        <p:nvSpPr>
          <p:cNvPr id="176" name="CustomShape 3"/>
          <p:cNvSpPr/>
          <p:nvPr/>
        </p:nvSpPr>
        <p:spPr>
          <a:xfrm>
            <a:off x="3657600" y="1419840"/>
            <a:ext cx="6371640" cy="3661560"/>
          </a:xfrm>
          <a:prstGeom prst="rect">
            <a:avLst/>
          </a:prstGeom>
          <a:solidFill>
            <a:srgbClr val="ffffff">
              <a:alpha val="50000"/>
            </a:srgb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en-US" sz="2400" spc="-1" strike="noStrike">
                <a:solidFill>
                  <a:srgbClr val="ffff00"/>
                </a:solidFill>
                <a:latin typeface="Calibri"/>
                <a:ea typeface="DejaVu Sans"/>
              </a:rPr>
              <a:t>What do we need?</a:t>
            </a:r>
            <a:endParaRPr b="0" lang="en-US" sz="2400" spc="-1" strike="noStrike">
              <a:latin typeface="Arial"/>
            </a:endParaRPr>
          </a:p>
          <a:p>
            <a:pPr lvl="1" marL="343080" indent="-34128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90"/>
                </a:solidFill>
                <a:latin typeface="Calibri"/>
                <a:ea typeface="DejaVu Sans"/>
              </a:rPr>
              <a:t>Get close to the Sun </a:t>
            </a:r>
            <a:endParaRPr b="0" lang="en-US" sz="2000" spc="-1" strike="noStrike">
              <a:latin typeface="Arial"/>
            </a:endParaRPr>
          </a:p>
          <a:p>
            <a:pPr lvl="1" marL="343080" indent="-34128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90"/>
                </a:solidFill>
                <a:latin typeface="Calibri"/>
                <a:ea typeface="DejaVu Sans"/>
              </a:rPr>
              <a:t>Comprehensive energetic particle instrumentation with:</a:t>
            </a:r>
            <a:endParaRPr b="0" lang="en-US" sz="2000" spc="-1" strike="noStrike">
              <a:latin typeface="Arial"/>
            </a:endParaRPr>
          </a:p>
          <a:p>
            <a:pPr lvl="2" marL="743040" indent="-34128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90"/>
                </a:solidFill>
                <a:latin typeface="Calibri"/>
                <a:ea typeface="DejaVu Sans"/>
              </a:rPr>
              <a:t>Broad energy range and composition coverage (including suprathermal particles) </a:t>
            </a:r>
            <a:endParaRPr b="0" lang="en-US" sz="2000" spc="-1" strike="noStrike">
              <a:latin typeface="Arial"/>
            </a:endParaRPr>
          </a:p>
          <a:p>
            <a:pPr lvl="2" marL="743040" indent="-34128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90"/>
                </a:solidFill>
                <a:latin typeface="Calibri"/>
                <a:ea typeface="DejaVu Sans"/>
              </a:rPr>
              <a:t>High time resolution </a:t>
            </a:r>
            <a:endParaRPr b="0" lang="en-US" sz="2000" spc="-1" strike="noStrike">
              <a:latin typeface="Arial"/>
            </a:endParaRPr>
          </a:p>
          <a:p>
            <a:pPr lvl="2" marL="743040" indent="-34128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90"/>
                </a:solidFill>
                <a:latin typeface="Calibri"/>
                <a:ea typeface="DejaVu Sans"/>
              </a:rPr>
              <a:t>Directional (pitch-angle) information </a:t>
            </a:r>
            <a:endParaRPr b="0" lang="en-US" sz="2000" spc="-1" strike="noStrike">
              <a:latin typeface="Arial"/>
            </a:endParaRPr>
          </a:p>
          <a:p>
            <a:pPr lvl="1" marL="343080" indent="-34128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90"/>
                </a:solidFill>
                <a:latin typeface="Calibri"/>
                <a:ea typeface="DejaVu Sans"/>
              </a:rPr>
              <a:t>Supplementary remote sensing measurements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77" name="CustomShape 4"/>
          <p:cNvSpPr/>
          <p:nvPr/>
        </p:nvSpPr>
        <p:spPr>
          <a:xfrm>
            <a:off x="8610480" y="6356160"/>
            <a:ext cx="274140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7EA60FF-4C57-4F46-B35A-B9BD5E656C41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178" name="CustomShape 5"/>
          <p:cNvSpPr/>
          <p:nvPr/>
        </p:nvSpPr>
        <p:spPr>
          <a:xfrm>
            <a:off x="221760" y="1463040"/>
            <a:ext cx="3382920" cy="329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This can be broken down into three topics:</a:t>
            </a:r>
            <a:endParaRPr b="0" lang="en-US" sz="2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720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en-US" sz="2200" spc="-1" strike="noStrike">
                <a:latin typeface="Arial"/>
              </a:rPr>
              <a:t>SEP seed populations</a:t>
            </a:r>
            <a:endParaRPr b="0" lang="en-US" sz="2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720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en-US" sz="2200" spc="-1" strike="noStrike">
                <a:latin typeface="Arial"/>
              </a:rPr>
              <a:t>Injection, acceleration, and release processes of SEPs</a:t>
            </a:r>
            <a:endParaRPr b="0" lang="en-US" sz="2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720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en-US" sz="2200" spc="-1" strike="noStrike">
                <a:latin typeface="Arial"/>
              </a:rPr>
              <a:t>SEP transport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The EPD instrument suite: System architecture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1285560" y="1045440"/>
            <a:ext cx="7278120" cy="4534920"/>
          </a:xfrm>
          <a:prstGeom prst="rect">
            <a:avLst/>
          </a:prstGeom>
          <a:ln>
            <a:noFill/>
          </a:ln>
        </p:spPr>
      </p:pic>
      <p:sp>
        <p:nvSpPr>
          <p:cNvPr id="181" name="CustomShape 2"/>
          <p:cNvSpPr/>
          <p:nvPr/>
        </p:nvSpPr>
        <p:spPr>
          <a:xfrm>
            <a:off x="42480" y="4191840"/>
            <a:ext cx="40366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Rodríguez-Pacheco et al., A&amp;A (2021)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The EPD instrument suite: Fields of view, viewing directions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83" name="Imagen 30" descr=""/>
          <p:cNvPicPr/>
          <p:nvPr/>
        </p:nvPicPr>
        <p:blipFill>
          <a:blip r:embed="rId1"/>
          <a:stretch/>
        </p:blipFill>
        <p:spPr>
          <a:xfrm>
            <a:off x="376560" y="1288440"/>
            <a:ext cx="1396440" cy="1063080"/>
          </a:xfrm>
          <a:prstGeom prst="rect">
            <a:avLst/>
          </a:prstGeom>
          <a:ln>
            <a:noFill/>
          </a:ln>
        </p:spPr>
      </p:pic>
      <p:pic>
        <p:nvPicPr>
          <p:cNvPr id="184" name="Imagen 31" descr=""/>
          <p:cNvPicPr/>
          <p:nvPr/>
        </p:nvPicPr>
        <p:blipFill>
          <a:blip r:embed="rId2"/>
          <a:stretch/>
        </p:blipFill>
        <p:spPr>
          <a:xfrm>
            <a:off x="376920" y="3569040"/>
            <a:ext cx="1396440" cy="1063080"/>
          </a:xfrm>
          <a:prstGeom prst="rect">
            <a:avLst/>
          </a:prstGeom>
          <a:ln>
            <a:noFill/>
          </a:ln>
        </p:spPr>
      </p:pic>
      <p:pic>
        <p:nvPicPr>
          <p:cNvPr id="185" name="Imagen 32" descr=""/>
          <p:cNvPicPr/>
          <p:nvPr/>
        </p:nvPicPr>
        <p:blipFill>
          <a:blip r:embed="rId3"/>
          <a:stretch/>
        </p:blipFill>
        <p:spPr>
          <a:xfrm>
            <a:off x="8110440" y="1139760"/>
            <a:ext cx="1396440" cy="1062720"/>
          </a:xfrm>
          <a:prstGeom prst="rect">
            <a:avLst/>
          </a:prstGeom>
          <a:ln>
            <a:noFill/>
          </a:ln>
        </p:spPr>
      </p:pic>
      <p:pic>
        <p:nvPicPr>
          <p:cNvPr id="186" name="Imagen 33" descr=""/>
          <p:cNvPicPr/>
          <p:nvPr/>
        </p:nvPicPr>
        <p:blipFill>
          <a:blip r:embed="rId4"/>
          <a:stretch/>
        </p:blipFill>
        <p:spPr>
          <a:xfrm>
            <a:off x="2089080" y="1165320"/>
            <a:ext cx="5590440" cy="3954960"/>
          </a:xfrm>
          <a:prstGeom prst="rect">
            <a:avLst/>
          </a:prstGeom>
          <a:ln>
            <a:noFill/>
          </a:ln>
        </p:spPr>
      </p:pic>
      <p:pic>
        <p:nvPicPr>
          <p:cNvPr id="187" name="Imagen 34" descr=""/>
          <p:cNvPicPr/>
          <p:nvPr/>
        </p:nvPicPr>
        <p:blipFill>
          <a:blip r:embed="rId5"/>
          <a:stretch/>
        </p:blipFill>
        <p:spPr>
          <a:xfrm>
            <a:off x="8295840" y="2837880"/>
            <a:ext cx="1396440" cy="1062720"/>
          </a:xfrm>
          <a:prstGeom prst="rect">
            <a:avLst/>
          </a:prstGeom>
          <a:ln>
            <a:noFill/>
          </a:ln>
        </p:spPr>
      </p:pic>
      <p:sp>
        <p:nvSpPr>
          <p:cNvPr id="188" name="Line 2"/>
          <p:cNvSpPr/>
          <p:nvPr/>
        </p:nvSpPr>
        <p:spPr>
          <a:xfrm flipV="1">
            <a:off x="1753920" y="3123000"/>
            <a:ext cx="628920" cy="64152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Line 3"/>
          <p:cNvSpPr/>
          <p:nvPr/>
        </p:nvSpPr>
        <p:spPr>
          <a:xfrm flipV="1">
            <a:off x="1709280" y="2943720"/>
            <a:ext cx="3202200" cy="158364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Line 4"/>
          <p:cNvSpPr/>
          <p:nvPr/>
        </p:nvSpPr>
        <p:spPr>
          <a:xfrm>
            <a:off x="1731240" y="1321560"/>
            <a:ext cx="3278520" cy="116712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Line 5"/>
          <p:cNvSpPr/>
          <p:nvPr/>
        </p:nvSpPr>
        <p:spPr>
          <a:xfrm flipH="1" flipV="1">
            <a:off x="6376320" y="2131200"/>
            <a:ext cx="1737720" cy="9972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Line 6"/>
          <p:cNvSpPr/>
          <p:nvPr/>
        </p:nvSpPr>
        <p:spPr>
          <a:xfrm flipH="1">
            <a:off x="4547160" y="2218320"/>
            <a:ext cx="3573720" cy="174276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Line 7"/>
          <p:cNvSpPr/>
          <p:nvPr/>
        </p:nvSpPr>
        <p:spPr>
          <a:xfrm flipH="1" flipV="1">
            <a:off x="5242320" y="3132000"/>
            <a:ext cx="3018600" cy="352440"/>
          </a:xfrm>
          <a:prstGeom prst="line">
            <a:avLst/>
          </a:prstGeom>
          <a:ln w="36000">
            <a:solidFill>
              <a:srgbClr val="00ae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Line 8"/>
          <p:cNvSpPr/>
          <p:nvPr/>
        </p:nvSpPr>
        <p:spPr>
          <a:xfrm flipH="1" flipV="1">
            <a:off x="6981480" y="3194640"/>
            <a:ext cx="1293840" cy="297000"/>
          </a:xfrm>
          <a:prstGeom prst="line">
            <a:avLst/>
          </a:prstGeom>
          <a:ln w="36000">
            <a:solidFill>
              <a:srgbClr val="00ae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9"/>
          <p:cNvSpPr/>
          <p:nvPr/>
        </p:nvSpPr>
        <p:spPr>
          <a:xfrm>
            <a:off x="407520" y="2430720"/>
            <a:ext cx="1238040" cy="40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0070c0"/>
                </a:solidFill>
                <a:latin typeface="Arial"/>
                <a:ea typeface="DejaVu Sans"/>
              </a:rPr>
              <a:t>STEP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96" name="CustomShape 10"/>
          <p:cNvSpPr/>
          <p:nvPr/>
        </p:nvSpPr>
        <p:spPr>
          <a:xfrm>
            <a:off x="296640" y="4588560"/>
            <a:ext cx="1792080" cy="44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0070c0"/>
                </a:solidFill>
                <a:latin typeface="Arial"/>
                <a:ea typeface="DejaVu Sans"/>
              </a:rPr>
              <a:t>EPT-HET-1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97" name="CustomShape 11"/>
          <p:cNvSpPr/>
          <p:nvPr/>
        </p:nvSpPr>
        <p:spPr>
          <a:xfrm>
            <a:off x="8659080" y="3903120"/>
            <a:ext cx="6696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0070c0"/>
                </a:solidFill>
                <a:latin typeface="Arial"/>
                <a:ea typeface="DejaVu Sans"/>
              </a:rPr>
              <a:t>SIS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98" name="CustomShape 12"/>
          <p:cNvSpPr/>
          <p:nvPr/>
        </p:nvSpPr>
        <p:spPr>
          <a:xfrm>
            <a:off x="8061120" y="2223000"/>
            <a:ext cx="190548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0070c0"/>
                </a:solidFill>
                <a:latin typeface="Arial"/>
                <a:ea typeface="DejaVu Sans"/>
              </a:rPr>
              <a:t>EPT-HET-2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The EPD instrument suite: Energy coverage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4903560" y="1949040"/>
            <a:ext cx="4548600" cy="3412440"/>
          </a:xfrm>
          <a:prstGeom prst="rect">
            <a:avLst/>
          </a:prstGeom>
          <a:ln>
            <a:noFill/>
          </a:ln>
        </p:spPr>
      </p:pic>
      <p:pic>
        <p:nvPicPr>
          <p:cNvPr id="201" name="" descr=""/>
          <p:cNvPicPr/>
          <p:nvPr/>
        </p:nvPicPr>
        <p:blipFill>
          <a:blip r:embed="rId2"/>
          <a:stretch/>
        </p:blipFill>
        <p:spPr>
          <a:xfrm>
            <a:off x="-12960" y="1204920"/>
            <a:ext cx="4296240" cy="3884040"/>
          </a:xfrm>
          <a:prstGeom prst="rect">
            <a:avLst/>
          </a:prstGeom>
          <a:ln>
            <a:noFill/>
          </a:ln>
        </p:spPr>
      </p:pic>
      <p:pic>
        <p:nvPicPr>
          <p:cNvPr id="202" name="" descr=""/>
          <p:cNvPicPr/>
          <p:nvPr/>
        </p:nvPicPr>
        <p:blipFill>
          <a:blip r:embed="rId3"/>
          <a:stretch/>
        </p:blipFill>
        <p:spPr>
          <a:xfrm>
            <a:off x="4226040" y="1052280"/>
            <a:ext cx="1367640" cy="1025640"/>
          </a:xfrm>
          <a:prstGeom prst="rect">
            <a:avLst/>
          </a:prstGeom>
          <a:ln>
            <a:noFill/>
          </a:ln>
        </p:spPr>
      </p:pic>
      <p:pic>
        <p:nvPicPr>
          <p:cNvPr id="203" name="" descr=""/>
          <p:cNvPicPr/>
          <p:nvPr/>
        </p:nvPicPr>
        <p:blipFill>
          <a:blip r:embed="rId4"/>
          <a:stretch/>
        </p:blipFill>
        <p:spPr>
          <a:xfrm>
            <a:off x="8627760" y="1048680"/>
            <a:ext cx="1365120" cy="1022760"/>
          </a:xfrm>
          <a:prstGeom prst="rect">
            <a:avLst/>
          </a:prstGeom>
          <a:ln>
            <a:noFill/>
          </a:ln>
        </p:spPr>
      </p:pic>
      <p:pic>
        <p:nvPicPr>
          <p:cNvPr id="204" name="" descr=""/>
          <p:cNvPicPr/>
          <p:nvPr/>
        </p:nvPicPr>
        <p:blipFill>
          <a:blip r:embed="rId5"/>
          <a:stretch/>
        </p:blipFill>
        <p:spPr>
          <a:xfrm>
            <a:off x="5645160" y="1048320"/>
            <a:ext cx="1365120" cy="1022760"/>
          </a:xfrm>
          <a:prstGeom prst="rect">
            <a:avLst/>
          </a:prstGeom>
          <a:ln>
            <a:noFill/>
          </a:ln>
        </p:spPr>
      </p:pic>
      <p:sp>
        <p:nvSpPr>
          <p:cNvPr id="205" name="CustomShape 2"/>
          <p:cNvSpPr/>
          <p:nvPr/>
        </p:nvSpPr>
        <p:spPr>
          <a:xfrm>
            <a:off x="1307880" y="4273560"/>
            <a:ext cx="2131200" cy="277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CustomShape 3"/>
          <p:cNvSpPr/>
          <p:nvPr/>
        </p:nvSpPr>
        <p:spPr>
          <a:xfrm>
            <a:off x="1115640" y="4666320"/>
            <a:ext cx="162720" cy="3315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9c2f2c"/>
              </a:gs>
              <a:gs pos="100000">
                <a:srgbClr val="cb3d39"/>
              </a:gs>
            </a:gsLst>
            <a:lin ang="16200000"/>
          </a:gradFill>
          <a:ln w="9360">
            <a:solidFill>
              <a:srgbClr val="be4b48"/>
            </a:solidFill>
            <a:round/>
          </a:ln>
          <a:effectLst>
            <a:outerShdw dir="5400000" dist="2304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07" name="CustomShape 4"/>
          <p:cNvSpPr/>
          <p:nvPr/>
        </p:nvSpPr>
        <p:spPr>
          <a:xfrm>
            <a:off x="3563280" y="4677480"/>
            <a:ext cx="162720" cy="3315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9c2f2c"/>
              </a:gs>
              <a:gs pos="100000">
                <a:srgbClr val="cb3d39"/>
              </a:gs>
            </a:gsLst>
            <a:lin ang="16200000"/>
          </a:gradFill>
          <a:ln w="9360">
            <a:solidFill>
              <a:srgbClr val="be4b48"/>
            </a:solidFill>
            <a:round/>
          </a:ln>
          <a:effectLst>
            <a:outerShdw dir="5400000" dist="2304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08" name="CustomShape 5"/>
          <p:cNvSpPr/>
          <p:nvPr/>
        </p:nvSpPr>
        <p:spPr>
          <a:xfrm>
            <a:off x="4786920" y="4677480"/>
            <a:ext cx="162720" cy="3315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9c2f2c"/>
              </a:gs>
              <a:gs pos="100000">
                <a:srgbClr val="cb3d39"/>
              </a:gs>
            </a:gsLst>
            <a:lin ang="16200000"/>
          </a:gradFill>
          <a:ln w="9360">
            <a:solidFill>
              <a:srgbClr val="be4b48"/>
            </a:solidFill>
            <a:round/>
          </a:ln>
          <a:effectLst>
            <a:outerShdw dir="5400000" dist="2304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09" name="CustomShape 6"/>
          <p:cNvSpPr/>
          <p:nvPr/>
        </p:nvSpPr>
        <p:spPr>
          <a:xfrm>
            <a:off x="7702560" y="4688640"/>
            <a:ext cx="163080" cy="3315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9c2f2c"/>
              </a:gs>
              <a:gs pos="100000">
                <a:srgbClr val="cb3d39"/>
              </a:gs>
            </a:gsLst>
            <a:lin ang="16200000"/>
          </a:gradFill>
          <a:ln w="9360">
            <a:solidFill>
              <a:srgbClr val="be4b48"/>
            </a:solidFill>
            <a:round/>
          </a:ln>
          <a:effectLst>
            <a:outerShdw dir="5400000" dist="2304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210" name="" descr=""/>
          <p:cNvPicPr/>
          <p:nvPr/>
        </p:nvPicPr>
        <p:blipFill>
          <a:blip r:embed="rId6"/>
          <a:stretch/>
        </p:blipFill>
        <p:spPr>
          <a:xfrm>
            <a:off x="7072560" y="984240"/>
            <a:ext cx="1459440" cy="1094040"/>
          </a:xfrm>
          <a:prstGeom prst="rect">
            <a:avLst/>
          </a:prstGeom>
          <a:ln>
            <a:noFill/>
          </a:ln>
        </p:spPr>
      </p:pic>
      <p:sp>
        <p:nvSpPr>
          <p:cNvPr id="211" name="Line 7"/>
          <p:cNvSpPr/>
          <p:nvPr/>
        </p:nvSpPr>
        <p:spPr>
          <a:xfrm>
            <a:off x="5001120" y="2049120"/>
            <a:ext cx="665640" cy="206712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Line 8"/>
          <p:cNvSpPr/>
          <p:nvPr/>
        </p:nvSpPr>
        <p:spPr>
          <a:xfrm>
            <a:off x="6386400" y="2049120"/>
            <a:ext cx="200160" cy="205740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Line 9"/>
          <p:cNvSpPr/>
          <p:nvPr/>
        </p:nvSpPr>
        <p:spPr>
          <a:xfrm flipH="1">
            <a:off x="8507880" y="2134440"/>
            <a:ext cx="497160" cy="68688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Line 10"/>
          <p:cNvSpPr/>
          <p:nvPr/>
        </p:nvSpPr>
        <p:spPr>
          <a:xfrm flipV="1">
            <a:off x="6380640" y="1447560"/>
            <a:ext cx="7560" cy="62388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Line 11"/>
          <p:cNvSpPr/>
          <p:nvPr/>
        </p:nvSpPr>
        <p:spPr>
          <a:xfrm flipV="1">
            <a:off x="9000360" y="1392840"/>
            <a:ext cx="7200" cy="76140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Line 12"/>
          <p:cNvSpPr/>
          <p:nvPr/>
        </p:nvSpPr>
        <p:spPr>
          <a:xfrm flipV="1">
            <a:off x="7531920" y="1774800"/>
            <a:ext cx="1800" cy="891000"/>
          </a:xfrm>
          <a:prstGeom prst="line">
            <a:avLst/>
          </a:prstGeom>
          <a:ln w="36000">
            <a:solidFill>
              <a:srgbClr val="ff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Line 13"/>
          <p:cNvSpPr/>
          <p:nvPr/>
        </p:nvSpPr>
        <p:spPr>
          <a:xfrm flipV="1">
            <a:off x="1499040" y="4539240"/>
            <a:ext cx="2692080" cy="12240"/>
          </a:xfrm>
          <a:prstGeom prst="line">
            <a:avLst/>
          </a:prstGeom>
          <a:ln w="3600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14"/>
          <p:cNvSpPr/>
          <p:nvPr/>
        </p:nvSpPr>
        <p:spPr>
          <a:xfrm>
            <a:off x="2370240" y="4210560"/>
            <a:ext cx="73116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</a:rPr>
              <a:t>EPD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EPD: SupraThermal Electrons &amp; Protons (STEP)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7282080" y="642960"/>
            <a:ext cx="2684520" cy="2310120"/>
          </a:xfrm>
          <a:prstGeom prst="rect">
            <a:avLst/>
          </a:prstGeom>
          <a:ln>
            <a:noFill/>
          </a:ln>
        </p:spPr>
      </p:pic>
      <p:pic>
        <p:nvPicPr>
          <p:cNvPr id="221" name="" descr=""/>
          <p:cNvPicPr/>
          <p:nvPr/>
        </p:nvPicPr>
        <p:blipFill>
          <a:blip r:embed="rId2"/>
          <a:stretch/>
        </p:blipFill>
        <p:spPr>
          <a:xfrm>
            <a:off x="254880" y="1005840"/>
            <a:ext cx="2377080" cy="2130120"/>
          </a:xfrm>
          <a:prstGeom prst="rect">
            <a:avLst/>
          </a:prstGeom>
          <a:ln>
            <a:noFill/>
          </a:ln>
        </p:spPr>
      </p:pic>
      <p:pic>
        <p:nvPicPr>
          <p:cNvPr id="222" name="" descr=""/>
          <p:cNvPicPr/>
          <p:nvPr/>
        </p:nvPicPr>
        <p:blipFill>
          <a:blip r:embed="rId3"/>
          <a:stretch/>
        </p:blipFill>
        <p:spPr>
          <a:xfrm>
            <a:off x="257760" y="3291840"/>
            <a:ext cx="3200040" cy="2131560"/>
          </a:xfrm>
          <a:prstGeom prst="rect">
            <a:avLst/>
          </a:prstGeom>
          <a:ln>
            <a:noFill/>
          </a:ln>
        </p:spPr>
      </p:pic>
      <p:pic>
        <p:nvPicPr>
          <p:cNvPr id="223" name="" descr=""/>
          <p:cNvPicPr/>
          <p:nvPr/>
        </p:nvPicPr>
        <p:blipFill>
          <a:blip r:embed="rId4"/>
          <a:stretch/>
        </p:blipFill>
        <p:spPr>
          <a:xfrm>
            <a:off x="7247520" y="3017520"/>
            <a:ext cx="2733840" cy="1910880"/>
          </a:xfrm>
          <a:prstGeom prst="rect">
            <a:avLst/>
          </a:prstGeom>
          <a:ln>
            <a:noFill/>
          </a:ln>
        </p:spPr>
      </p:pic>
      <p:pic>
        <p:nvPicPr>
          <p:cNvPr id="224" name="" descr=""/>
          <p:cNvPicPr/>
          <p:nvPr/>
        </p:nvPicPr>
        <p:blipFill>
          <a:blip r:embed="rId5"/>
          <a:stretch/>
        </p:blipFill>
        <p:spPr>
          <a:xfrm flipH="1">
            <a:off x="3323880" y="3348720"/>
            <a:ext cx="1913400" cy="2081160"/>
          </a:xfrm>
          <a:prstGeom prst="rect">
            <a:avLst/>
          </a:prstGeom>
          <a:ln>
            <a:noFill/>
          </a:ln>
        </p:spPr>
      </p:pic>
      <p:pic>
        <p:nvPicPr>
          <p:cNvPr id="225" name="" descr=""/>
          <p:cNvPicPr/>
          <p:nvPr/>
        </p:nvPicPr>
        <p:blipFill>
          <a:blip r:embed="rId6"/>
          <a:stretch/>
        </p:blipFill>
        <p:spPr>
          <a:xfrm>
            <a:off x="5071320" y="3621600"/>
            <a:ext cx="2270880" cy="1787760"/>
          </a:xfrm>
          <a:prstGeom prst="rect">
            <a:avLst/>
          </a:prstGeom>
          <a:ln>
            <a:noFill/>
          </a:ln>
        </p:spPr>
      </p:pic>
      <p:sp>
        <p:nvSpPr>
          <p:cNvPr id="226" name="Line 2"/>
          <p:cNvSpPr/>
          <p:nvPr/>
        </p:nvSpPr>
        <p:spPr>
          <a:xfrm>
            <a:off x="4937760" y="548640"/>
            <a:ext cx="1097280" cy="45720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3"/>
          <p:cNvSpPr/>
          <p:nvPr/>
        </p:nvSpPr>
        <p:spPr>
          <a:xfrm>
            <a:off x="6004080" y="825840"/>
            <a:ext cx="9140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0000"/>
                </a:solidFill>
                <a:latin typeface="Arial"/>
              </a:rPr>
              <a:t>Ions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28" name="CustomShape 4"/>
          <p:cNvSpPr/>
          <p:nvPr/>
        </p:nvSpPr>
        <p:spPr>
          <a:xfrm>
            <a:off x="2926080" y="1280160"/>
            <a:ext cx="4205880" cy="170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Electrons &amp; Ions: 2 – 100 keV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Cadence: 1 or 5 seconds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Pin-hole camera with 1 pixels: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→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15 viewing directions!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GF: 8</a:t>
            </a:r>
            <a:r>
              <a:rPr b="0" lang="en-US" sz="1800" spc="-1" strike="noStrike">
                <a:latin typeface="Arial"/>
                <a:ea typeface="Arial"/>
              </a:rPr>
              <a:t>·10⁻³ cm² sr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229" name="Imagen 33_0" descr=""/>
          <p:cNvPicPr/>
          <p:nvPr/>
        </p:nvPicPr>
        <p:blipFill>
          <a:blip r:embed="rId7"/>
          <a:srcRect l="41134" t="28319" r="34328" b="37911"/>
          <a:stretch/>
        </p:blipFill>
        <p:spPr>
          <a:xfrm>
            <a:off x="5721120" y="2142000"/>
            <a:ext cx="1370880" cy="1334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n 12_3" descr="Imagen que contiene Diagrama&#10;&#10;Descripción generada automáticamente"/>
          <p:cNvPicPr/>
          <p:nvPr/>
        </p:nvPicPr>
        <p:blipFill>
          <a:blip r:embed="rId1"/>
          <a:srcRect l="4913" t="6846" r="4457" b="0"/>
          <a:stretch/>
        </p:blipFill>
        <p:spPr>
          <a:xfrm>
            <a:off x="1232640" y="809280"/>
            <a:ext cx="6766200" cy="4635720"/>
          </a:xfrm>
          <a:prstGeom prst="rect">
            <a:avLst/>
          </a:prstGeom>
          <a:ln>
            <a:noFill/>
          </a:ln>
        </p:spPr>
      </p:pic>
      <p:sp>
        <p:nvSpPr>
          <p:cNvPr id="231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EPD: SupraThermal Electrons &amp; Protons (STEP)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32" name="Line 2"/>
          <p:cNvSpPr/>
          <p:nvPr/>
        </p:nvSpPr>
        <p:spPr>
          <a:xfrm>
            <a:off x="4937760" y="548640"/>
            <a:ext cx="1097280" cy="45720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CustomShape 3"/>
          <p:cNvSpPr/>
          <p:nvPr/>
        </p:nvSpPr>
        <p:spPr>
          <a:xfrm>
            <a:off x="6004080" y="825840"/>
            <a:ext cx="9140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0000"/>
                </a:solidFill>
                <a:latin typeface="Arial"/>
              </a:rPr>
              <a:t>Ions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34" name="Imagen 12_2" descr="Imagen que contiene Diagrama&#10;&#10;Descripción generada automáticamente"/>
          <p:cNvPicPr/>
          <p:nvPr/>
        </p:nvPicPr>
        <p:blipFill>
          <a:blip r:embed="rId2"/>
          <a:srcRect l="7848" t="49488" r="86890" b="28575"/>
          <a:stretch/>
        </p:blipFill>
        <p:spPr>
          <a:xfrm>
            <a:off x="-7920" y="1828800"/>
            <a:ext cx="1038240" cy="2891160"/>
          </a:xfrm>
          <a:prstGeom prst="rect">
            <a:avLst/>
          </a:prstGeom>
          <a:ln>
            <a:noFill/>
          </a:ln>
        </p:spPr>
      </p:pic>
      <p:sp>
        <p:nvSpPr>
          <p:cNvPr id="235" name="Line 4"/>
          <p:cNvSpPr/>
          <p:nvPr/>
        </p:nvSpPr>
        <p:spPr>
          <a:xfrm flipH="1">
            <a:off x="1030680" y="3771360"/>
            <a:ext cx="731880" cy="34344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000" rIns="99000" tIns="54000" bIns="5400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6" name="Line 5"/>
          <p:cNvSpPr/>
          <p:nvPr/>
        </p:nvSpPr>
        <p:spPr>
          <a:xfrm flipH="1" flipV="1">
            <a:off x="1031040" y="1920240"/>
            <a:ext cx="731520" cy="105912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CustomShape 6"/>
          <p:cNvSpPr/>
          <p:nvPr/>
        </p:nvSpPr>
        <p:spPr>
          <a:xfrm>
            <a:off x="7736400" y="2036160"/>
            <a:ext cx="1975320" cy="264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Data shown here are rebinned to  a cadence of one minute.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Data are available in 32 energy bins at a cadence of one or five seconds.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8" name="CustomShape 7"/>
          <p:cNvSpPr/>
          <p:nvPr/>
        </p:nvSpPr>
        <p:spPr>
          <a:xfrm>
            <a:off x="321480" y="1829520"/>
            <a:ext cx="456840" cy="2739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EPT: Electron-Proton Telescope (EPT)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40" name="" descr=""/>
          <p:cNvPicPr/>
          <p:nvPr/>
        </p:nvPicPr>
        <p:blipFill>
          <a:blip r:embed="rId1"/>
          <a:stretch/>
        </p:blipFill>
        <p:spPr>
          <a:xfrm>
            <a:off x="2057400" y="1188720"/>
            <a:ext cx="2267280" cy="2834280"/>
          </a:xfrm>
          <a:prstGeom prst="rect">
            <a:avLst/>
          </a:prstGeom>
          <a:ln>
            <a:noFill/>
          </a:ln>
        </p:spPr>
      </p:pic>
      <p:sp>
        <p:nvSpPr>
          <p:cNvPr id="241" name="Line 2"/>
          <p:cNvSpPr/>
          <p:nvPr/>
        </p:nvSpPr>
        <p:spPr>
          <a:xfrm>
            <a:off x="2125080" y="544320"/>
            <a:ext cx="1097280" cy="45720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3"/>
          <p:cNvSpPr/>
          <p:nvPr/>
        </p:nvSpPr>
        <p:spPr>
          <a:xfrm>
            <a:off x="3191400" y="821520"/>
            <a:ext cx="9140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0000"/>
                </a:solidFill>
                <a:latin typeface="Arial"/>
              </a:rPr>
              <a:t>Ion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43" name="" descr=""/>
          <p:cNvPicPr/>
          <p:nvPr/>
        </p:nvPicPr>
        <p:blipFill>
          <a:blip r:embed="rId2"/>
          <a:stretch/>
        </p:blipFill>
        <p:spPr>
          <a:xfrm>
            <a:off x="4856040" y="1072440"/>
            <a:ext cx="5224320" cy="4322160"/>
          </a:xfrm>
          <a:prstGeom prst="rect">
            <a:avLst/>
          </a:prstGeom>
          <a:ln>
            <a:noFill/>
          </a:ln>
        </p:spPr>
      </p:pic>
      <p:pic>
        <p:nvPicPr>
          <p:cNvPr id="244" name="" descr=""/>
          <p:cNvPicPr/>
          <p:nvPr/>
        </p:nvPicPr>
        <p:blipFill>
          <a:blip r:embed="rId3"/>
          <a:stretch/>
        </p:blipFill>
        <p:spPr>
          <a:xfrm>
            <a:off x="173880" y="1280160"/>
            <a:ext cx="1746000" cy="1524600"/>
          </a:xfrm>
          <a:prstGeom prst="rect">
            <a:avLst/>
          </a:prstGeom>
          <a:ln>
            <a:noFill/>
          </a:ln>
        </p:spPr>
      </p:pic>
      <p:sp>
        <p:nvSpPr>
          <p:cNvPr id="245" name="CustomShape 4"/>
          <p:cNvSpPr/>
          <p:nvPr/>
        </p:nvSpPr>
        <p:spPr>
          <a:xfrm>
            <a:off x="182880" y="3729600"/>
            <a:ext cx="3200040" cy="1645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Electrons: 25 – 475 keV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p: 25 keV – 6.7 MeV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  <a:ea typeface="Arial"/>
              </a:rPr>
              <a:t>α: 1.6 – 6.7 MeV/nuc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  <a:ea typeface="Arial"/>
              </a:rPr>
              <a:t>Cadence: 1 or 5 seconds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  <a:ea typeface="Arial"/>
              </a:rPr>
              <a:t>Four viewing directions (2x2)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  <a:ea typeface="Arial"/>
              </a:rPr>
              <a:t>GF: 0.01 cm² sr each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46" name="CustomShape 5"/>
          <p:cNvSpPr/>
          <p:nvPr/>
        </p:nvSpPr>
        <p:spPr>
          <a:xfrm>
            <a:off x="731520" y="2834640"/>
            <a:ext cx="548280" cy="36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2x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" descr=""/>
          <p:cNvPicPr/>
          <p:nvPr/>
        </p:nvPicPr>
        <p:blipFill>
          <a:blip r:embed="rId1"/>
          <a:stretch/>
        </p:blipFill>
        <p:spPr>
          <a:xfrm>
            <a:off x="6032160" y="821160"/>
            <a:ext cx="4046760" cy="4482000"/>
          </a:xfrm>
          <a:prstGeom prst="rect">
            <a:avLst/>
          </a:prstGeom>
          <a:ln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EPD: Suprathermal Ion Spectrograph (SIS)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49" name="" descr=""/>
          <p:cNvPicPr/>
          <p:nvPr/>
        </p:nvPicPr>
        <p:blipFill>
          <a:blip r:embed="rId2"/>
          <a:srcRect l="0" t="11251" r="0" b="21203"/>
          <a:stretch/>
        </p:blipFill>
        <p:spPr>
          <a:xfrm>
            <a:off x="182880" y="1011600"/>
            <a:ext cx="3642120" cy="1645200"/>
          </a:xfrm>
          <a:prstGeom prst="rect">
            <a:avLst/>
          </a:prstGeom>
          <a:ln>
            <a:noFill/>
          </a:ln>
        </p:spPr>
      </p:pic>
      <p:pic>
        <p:nvPicPr>
          <p:cNvPr id="250" name="" descr=""/>
          <p:cNvPicPr/>
          <p:nvPr/>
        </p:nvPicPr>
        <p:blipFill>
          <a:blip r:embed="rId3"/>
          <a:srcRect l="4520" t="12871" r="11617" b="3260"/>
          <a:stretch/>
        </p:blipFill>
        <p:spPr>
          <a:xfrm>
            <a:off x="3376440" y="2876400"/>
            <a:ext cx="2656800" cy="2238840"/>
          </a:xfrm>
          <a:prstGeom prst="rect">
            <a:avLst/>
          </a:prstGeom>
          <a:ln>
            <a:noFill/>
          </a:ln>
        </p:spPr>
      </p:pic>
      <p:sp>
        <p:nvSpPr>
          <p:cNvPr id="251" name="CustomShape 2"/>
          <p:cNvSpPr/>
          <p:nvPr/>
        </p:nvSpPr>
        <p:spPr>
          <a:xfrm>
            <a:off x="111240" y="2937600"/>
            <a:ext cx="3291120" cy="2501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Ions/isotopes: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14 keV/nuc – 20.5 MeV/nuc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Cadence: 3 or 30 seconds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Two viewing directions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GF: ~ 0.2 cm² sr each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  <a:ea typeface="Noto Sans CJK SC"/>
              </a:rPr>
              <a:t>(reduction to 0.002 cm² sr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  <a:ea typeface="Noto Sans CJK SC"/>
              </a:rPr>
              <a:t>possible during active periods)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252" name="" descr=""/>
          <p:cNvPicPr/>
          <p:nvPr/>
        </p:nvPicPr>
        <p:blipFill>
          <a:blip r:embed="rId4"/>
          <a:stretch/>
        </p:blipFill>
        <p:spPr>
          <a:xfrm>
            <a:off x="3751920" y="986400"/>
            <a:ext cx="2466000" cy="1850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-28800" y="-26280"/>
            <a:ext cx="10151640" cy="570924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-28800" y="-26280"/>
            <a:ext cx="10178280" cy="57866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2"/>
          <p:cNvSpPr/>
          <p:nvPr/>
        </p:nvSpPr>
        <p:spPr>
          <a:xfrm>
            <a:off x="97200" y="543240"/>
            <a:ext cx="10058040" cy="466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How does the sun create and control the heliosphere – and why does solar activity change with time?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What drives the solar wind and where does the coronal magnetic field originate?</a:t>
            </a:r>
            <a:endParaRPr b="0" lang="en-US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How do solar transients drive heliospheric variability?</a:t>
            </a:r>
            <a:endParaRPr b="0" lang="en-US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How do solar eruptions produce energetic particle radiation that fills the heliosphere?</a:t>
            </a:r>
            <a:endParaRPr b="0" lang="en-US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How does the solar dynamo work and drive connections between the sun and heliosphere?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EPD: High Energy Telescope (HET)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54" name="" descr=""/>
          <p:cNvPicPr/>
          <p:nvPr/>
        </p:nvPicPr>
        <p:blipFill>
          <a:blip r:embed="rId1"/>
          <a:stretch/>
        </p:blipFill>
        <p:spPr>
          <a:xfrm>
            <a:off x="137880" y="3200400"/>
            <a:ext cx="2159640" cy="1554120"/>
          </a:xfrm>
          <a:prstGeom prst="rect">
            <a:avLst/>
          </a:prstGeom>
          <a:ln>
            <a:noFill/>
          </a:ln>
        </p:spPr>
      </p:pic>
      <p:pic>
        <p:nvPicPr>
          <p:cNvPr id="255" name="" descr=""/>
          <p:cNvPicPr/>
          <p:nvPr/>
        </p:nvPicPr>
        <p:blipFill>
          <a:blip r:embed="rId2"/>
          <a:srcRect l="14663" t="3199" r="17569" b="8266"/>
          <a:stretch/>
        </p:blipFill>
        <p:spPr>
          <a:xfrm>
            <a:off x="130320" y="1015560"/>
            <a:ext cx="2155320" cy="2112840"/>
          </a:xfrm>
          <a:prstGeom prst="rect">
            <a:avLst/>
          </a:prstGeom>
          <a:ln>
            <a:noFill/>
          </a:ln>
        </p:spPr>
      </p:pic>
      <p:pic>
        <p:nvPicPr>
          <p:cNvPr id="256" name="" descr=""/>
          <p:cNvPicPr/>
          <p:nvPr/>
        </p:nvPicPr>
        <p:blipFill>
          <a:blip r:embed="rId3"/>
          <a:stretch/>
        </p:blipFill>
        <p:spPr>
          <a:xfrm>
            <a:off x="6679440" y="723600"/>
            <a:ext cx="3364920" cy="2509560"/>
          </a:xfrm>
          <a:prstGeom prst="rect">
            <a:avLst/>
          </a:prstGeom>
          <a:ln>
            <a:noFill/>
          </a:ln>
        </p:spPr>
      </p:pic>
      <p:pic>
        <p:nvPicPr>
          <p:cNvPr id="257" name="" descr=""/>
          <p:cNvPicPr/>
          <p:nvPr/>
        </p:nvPicPr>
        <p:blipFill>
          <a:blip r:embed="rId4"/>
          <a:stretch/>
        </p:blipFill>
        <p:spPr>
          <a:xfrm>
            <a:off x="6780240" y="3180960"/>
            <a:ext cx="2916720" cy="2194200"/>
          </a:xfrm>
          <a:prstGeom prst="rect">
            <a:avLst/>
          </a:prstGeom>
          <a:ln>
            <a:noFill/>
          </a:ln>
        </p:spPr>
      </p:pic>
      <p:pic>
        <p:nvPicPr>
          <p:cNvPr id="258" name="" descr=""/>
          <p:cNvPicPr/>
          <p:nvPr/>
        </p:nvPicPr>
        <p:blipFill>
          <a:blip r:embed="rId5"/>
          <a:srcRect l="0" t="0" r="0" b="47791"/>
          <a:stretch/>
        </p:blipFill>
        <p:spPr>
          <a:xfrm rot="16200000">
            <a:off x="1527120" y="2039400"/>
            <a:ext cx="3529080" cy="1645560"/>
          </a:xfrm>
          <a:prstGeom prst="rect">
            <a:avLst/>
          </a:prstGeom>
          <a:ln>
            <a:noFill/>
          </a:ln>
        </p:spPr>
      </p:pic>
      <p:sp>
        <p:nvSpPr>
          <p:cNvPr id="259" name="Line 2"/>
          <p:cNvSpPr/>
          <p:nvPr/>
        </p:nvSpPr>
        <p:spPr>
          <a:xfrm>
            <a:off x="7704360" y="1440000"/>
            <a:ext cx="0" cy="2304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Line 3"/>
          <p:cNvSpPr/>
          <p:nvPr/>
        </p:nvSpPr>
        <p:spPr>
          <a:xfrm>
            <a:off x="4401000" y="1188000"/>
            <a:ext cx="0" cy="230400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4"/>
          <p:cNvSpPr/>
          <p:nvPr/>
        </p:nvSpPr>
        <p:spPr>
          <a:xfrm>
            <a:off x="4661280" y="1260000"/>
            <a:ext cx="2259360" cy="377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Particle looses less energy in A1/B1 than in B2/A2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Can discriminate direction also for some penetrating particles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‘</a:t>
            </a:r>
            <a:r>
              <a:rPr b="0" lang="en-US" sz="2000" spc="-1" strike="noStrike">
                <a:latin typeface="Arial"/>
              </a:rPr>
              <a:t>Fish diagram’ extends energy range.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62" name="CustomShape 5"/>
          <p:cNvSpPr/>
          <p:nvPr/>
        </p:nvSpPr>
        <p:spPr>
          <a:xfrm>
            <a:off x="3816000" y="1296000"/>
            <a:ext cx="45936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A1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3" name="CustomShape 6"/>
          <p:cNvSpPr/>
          <p:nvPr/>
        </p:nvSpPr>
        <p:spPr>
          <a:xfrm>
            <a:off x="3816000" y="2268000"/>
            <a:ext cx="45936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B1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4" name="CustomShape 7"/>
          <p:cNvSpPr/>
          <p:nvPr/>
        </p:nvSpPr>
        <p:spPr>
          <a:xfrm>
            <a:off x="3816000" y="2484000"/>
            <a:ext cx="34488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C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5" name="CustomShape 8"/>
          <p:cNvSpPr/>
          <p:nvPr/>
        </p:nvSpPr>
        <p:spPr>
          <a:xfrm>
            <a:off x="3816360" y="3672360"/>
            <a:ext cx="45936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A2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6" name="CustomShape 9"/>
          <p:cNvSpPr/>
          <p:nvPr/>
        </p:nvSpPr>
        <p:spPr>
          <a:xfrm>
            <a:off x="3816360" y="2700360"/>
            <a:ext cx="45936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B2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7" name="CustomShape 10"/>
          <p:cNvSpPr/>
          <p:nvPr/>
        </p:nvSpPr>
        <p:spPr>
          <a:xfrm>
            <a:off x="3954240" y="870840"/>
            <a:ext cx="94068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Particle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8" name="CustomShape 11"/>
          <p:cNvSpPr/>
          <p:nvPr/>
        </p:nvSpPr>
        <p:spPr>
          <a:xfrm>
            <a:off x="91440" y="4846320"/>
            <a:ext cx="45716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2x2 FoVs, e: 0.3 – 30 MeV, ions: variable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  <a:ea typeface="Noto Sans CJK SC"/>
              </a:rPr>
              <a:t>Cadence: 1 or 5 s, GF: 0.27 cm² sr each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9" name="CustomShape 12"/>
          <p:cNvSpPr/>
          <p:nvPr/>
        </p:nvSpPr>
        <p:spPr>
          <a:xfrm>
            <a:off x="2288880" y="972720"/>
            <a:ext cx="548280" cy="36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2x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EPD: SIS &amp; HET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71" name="" descr=""/>
          <p:cNvPicPr/>
          <p:nvPr/>
        </p:nvPicPr>
        <p:blipFill>
          <a:blip r:embed="rId1"/>
          <a:srcRect l="14663" t="3199" r="17569" b="8266"/>
          <a:stretch/>
        </p:blipFill>
        <p:spPr>
          <a:xfrm>
            <a:off x="202320" y="3031560"/>
            <a:ext cx="2066040" cy="2029680"/>
          </a:xfrm>
          <a:prstGeom prst="rect">
            <a:avLst/>
          </a:prstGeom>
          <a:ln>
            <a:noFill/>
          </a:ln>
        </p:spPr>
      </p:pic>
      <p:pic>
        <p:nvPicPr>
          <p:cNvPr id="272" name="" descr=""/>
          <p:cNvPicPr/>
          <p:nvPr/>
        </p:nvPicPr>
        <p:blipFill>
          <a:blip r:embed="rId2"/>
          <a:srcRect l="4191" t="1773" r="0" b="3889"/>
          <a:stretch/>
        </p:blipFill>
        <p:spPr>
          <a:xfrm>
            <a:off x="4940640" y="568080"/>
            <a:ext cx="4873320" cy="4845960"/>
          </a:xfrm>
          <a:prstGeom prst="rect">
            <a:avLst/>
          </a:prstGeom>
          <a:ln>
            <a:noFill/>
          </a:ln>
        </p:spPr>
      </p:pic>
      <p:pic>
        <p:nvPicPr>
          <p:cNvPr id="273" name="" descr=""/>
          <p:cNvPicPr/>
          <p:nvPr/>
        </p:nvPicPr>
        <p:blipFill>
          <a:blip r:embed="rId3"/>
          <a:srcRect l="0" t="11251" r="0" b="21203"/>
          <a:stretch/>
        </p:blipFill>
        <p:spPr>
          <a:xfrm>
            <a:off x="182880" y="1011960"/>
            <a:ext cx="4205880" cy="1901520"/>
          </a:xfrm>
          <a:prstGeom prst="rect">
            <a:avLst/>
          </a:prstGeom>
          <a:ln>
            <a:noFill/>
          </a:ln>
        </p:spPr>
      </p:pic>
      <p:pic>
        <p:nvPicPr>
          <p:cNvPr id="274" name="" descr=""/>
          <p:cNvPicPr/>
          <p:nvPr/>
        </p:nvPicPr>
        <p:blipFill>
          <a:blip r:embed="rId4"/>
          <a:srcRect l="14663" t="3199" r="17569" b="8266"/>
          <a:stretch/>
        </p:blipFill>
        <p:spPr>
          <a:xfrm>
            <a:off x="2342160" y="3031560"/>
            <a:ext cx="2066040" cy="2029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" descr=""/>
          <p:cNvPicPr/>
          <p:nvPr/>
        </p:nvPicPr>
        <p:blipFill>
          <a:blip r:embed="rId1"/>
          <a:stretch/>
        </p:blipFill>
        <p:spPr>
          <a:xfrm>
            <a:off x="-28800" y="-26280"/>
            <a:ext cx="10151640" cy="5709240"/>
          </a:xfrm>
          <a:prstGeom prst="rect">
            <a:avLst/>
          </a:prstGeom>
          <a:ln>
            <a:noFill/>
          </a:ln>
        </p:spPr>
      </p:pic>
      <p:sp>
        <p:nvSpPr>
          <p:cNvPr id="276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</a:rPr>
              <a:t>Solar </a:t>
            </a:r>
            <a:r>
              <a:rPr b="1" lang="en-US" sz="3600" spc="-1" strike="noStrike">
                <a:solidFill>
                  <a:srgbClr val="ffff00"/>
                </a:solidFill>
                <a:latin typeface="Arial"/>
              </a:rPr>
              <a:t>Orbit</a:t>
            </a:r>
            <a:r>
              <a:rPr b="1" lang="en-US" sz="2400" spc="-1" strike="noStrike">
                <a:solidFill>
                  <a:srgbClr val="ffff00"/>
                </a:solidFill>
                <a:latin typeface="Arial"/>
              </a:rPr>
              <a:t>er!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</a:rPr>
              <a:t>The Grand Heliospheric Observatory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The Grand Heliospheric Observatory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-28800" y="-26280"/>
            <a:ext cx="10151640" cy="5709240"/>
          </a:xfrm>
          <a:prstGeom prst="rect">
            <a:avLst/>
          </a:prstGeom>
          <a:ln>
            <a:noFill/>
          </a:ln>
        </p:spPr>
      </p:pic>
      <p:sp>
        <p:nvSpPr>
          <p:cNvPr id="279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</a:rPr>
              <a:t>Data!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EPD: </a:t>
            </a:r>
            <a:r>
              <a:rPr b="1" lang="en-US" sz="2400" spc="-1" strike="noStrike">
                <a:solidFill>
                  <a:srgbClr val="ffffff"/>
                </a:solidFill>
                <a:latin typeface="Arial"/>
              </a:rPr>
              <a:t>Comparison of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 March – May 2021</a:t>
            </a:r>
            <a:r>
              <a:rPr b="1" lang="en-US" sz="2400" spc="-1" strike="noStrike">
                <a:solidFill>
                  <a:srgbClr val="ffffff"/>
                </a:solidFill>
                <a:latin typeface="Arial"/>
              </a:rPr>
              <a:t> and 2022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81" name="Imagen 2" descr="Captura de pantalla de computadora&#10;&#10;Descripción generada automáticamente"/>
          <p:cNvPicPr/>
          <p:nvPr/>
        </p:nvPicPr>
        <p:blipFill>
          <a:blip r:embed="rId1"/>
          <a:stretch/>
        </p:blipFill>
        <p:spPr>
          <a:xfrm>
            <a:off x="56520" y="3360960"/>
            <a:ext cx="9948960" cy="1859400"/>
          </a:xfrm>
          <a:prstGeom prst="rect">
            <a:avLst/>
          </a:prstGeom>
          <a:ln>
            <a:noFill/>
          </a:ln>
        </p:spPr>
      </p:pic>
      <p:sp>
        <p:nvSpPr>
          <p:cNvPr id="282" name="CustomShape 2"/>
          <p:cNvSpPr/>
          <p:nvPr/>
        </p:nvSpPr>
        <p:spPr>
          <a:xfrm>
            <a:off x="4152600" y="3145320"/>
            <a:ext cx="1914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March – May 2021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EPD: Comparison of March – May 2021 and 2022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84" name="Imagen 5_1" descr="Pantalla de video juego&#10;&#10;Descripción generada automáticamente con confianza media"/>
          <p:cNvPicPr/>
          <p:nvPr/>
        </p:nvPicPr>
        <p:blipFill>
          <a:blip r:embed="rId1"/>
          <a:stretch/>
        </p:blipFill>
        <p:spPr>
          <a:xfrm>
            <a:off x="65160" y="1210320"/>
            <a:ext cx="9948960" cy="1959480"/>
          </a:xfrm>
          <a:prstGeom prst="rect">
            <a:avLst/>
          </a:prstGeom>
          <a:ln>
            <a:noFill/>
          </a:ln>
        </p:spPr>
      </p:pic>
      <p:pic>
        <p:nvPicPr>
          <p:cNvPr id="285" name="Imagen 2_0" descr="Captura de pantalla de computadora&#10;&#10;Descripción generada automáticamente"/>
          <p:cNvPicPr/>
          <p:nvPr/>
        </p:nvPicPr>
        <p:blipFill>
          <a:blip r:embed="rId2"/>
          <a:stretch/>
        </p:blipFill>
        <p:spPr>
          <a:xfrm>
            <a:off x="56520" y="3360960"/>
            <a:ext cx="9948960" cy="1859400"/>
          </a:xfrm>
          <a:prstGeom prst="rect">
            <a:avLst/>
          </a:prstGeom>
          <a:ln>
            <a:noFill/>
          </a:ln>
        </p:spPr>
      </p:pic>
      <p:sp>
        <p:nvSpPr>
          <p:cNvPr id="286" name="CustomShape 2"/>
          <p:cNvSpPr/>
          <p:nvPr/>
        </p:nvSpPr>
        <p:spPr>
          <a:xfrm>
            <a:off x="4082400" y="1105920"/>
            <a:ext cx="1914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March – May 2022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87" name="CustomShape 3"/>
          <p:cNvSpPr/>
          <p:nvPr/>
        </p:nvSpPr>
        <p:spPr>
          <a:xfrm>
            <a:off x="4152600" y="3145320"/>
            <a:ext cx="1914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March – May 2021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" descr=""/>
          <p:cNvPicPr/>
          <p:nvPr/>
        </p:nvPicPr>
        <p:blipFill>
          <a:blip r:embed="rId1"/>
          <a:stretch/>
        </p:blipFill>
        <p:spPr>
          <a:xfrm>
            <a:off x="-28800" y="-26280"/>
            <a:ext cx="10151640" cy="5709240"/>
          </a:xfrm>
          <a:prstGeom prst="rect">
            <a:avLst/>
          </a:prstGeom>
          <a:ln>
            <a:noFill/>
          </a:ln>
        </p:spPr>
      </p:pic>
      <p:sp>
        <p:nvSpPr>
          <p:cNvPr id="289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</a:rPr>
              <a:t>First Results!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90" name="CustomShape 2"/>
          <p:cNvSpPr/>
          <p:nvPr/>
        </p:nvSpPr>
        <p:spPr>
          <a:xfrm>
            <a:off x="133200" y="3514320"/>
            <a:ext cx="9665640" cy="204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</a:rPr>
              <a:t>A&amp;A special issue: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</a:rPr>
              <a:t>Astron. &amp; Astrophys., 656, (2021)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</a:rPr>
              <a:t>53 papers, of which 16 with EPD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 u="sng">
                <a:solidFill>
                  <a:srgbClr val="0000ff"/>
                </a:solidFill>
                <a:uFillTx/>
                <a:latin typeface="Arial"/>
                <a:hlinkClick r:id="rId2"/>
              </a:rPr>
              <a:t>https://www.aanda.org/component/toc/?task=topic&amp;id=1340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146160" y="539640"/>
            <a:ext cx="9503640" cy="11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The first year of energetic particle measurements in the inner heliosphere with Solar Orbiter‘s Energetic Particle Detector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Wimmer-Schweingruber et al., A&amp;A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92" name="" descr=""/>
          <p:cNvPicPr/>
          <p:nvPr/>
        </p:nvPicPr>
        <p:blipFill>
          <a:blip r:embed="rId1"/>
          <a:stretch/>
        </p:blipFill>
        <p:spPr>
          <a:xfrm>
            <a:off x="998640" y="1689120"/>
            <a:ext cx="7790760" cy="3749040"/>
          </a:xfrm>
          <a:prstGeom prst="rect">
            <a:avLst/>
          </a:prstGeom>
          <a:ln>
            <a:noFill/>
          </a:ln>
        </p:spPr>
      </p:pic>
      <p:sp>
        <p:nvSpPr>
          <p:cNvPr id="293" name="Line 2"/>
          <p:cNvSpPr/>
          <p:nvPr/>
        </p:nvSpPr>
        <p:spPr>
          <a:xfrm flipV="1">
            <a:off x="5286960" y="4206240"/>
            <a:ext cx="731520" cy="274320"/>
          </a:xfrm>
          <a:prstGeom prst="line">
            <a:avLst/>
          </a:prstGeom>
          <a:ln w="18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Line 3"/>
          <p:cNvSpPr/>
          <p:nvPr/>
        </p:nvSpPr>
        <p:spPr>
          <a:xfrm flipH="1">
            <a:off x="4176000" y="1800000"/>
            <a:ext cx="1080000" cy="1080000"/>
          </a:xfrm>
          <a:prstGeom prst="line">
            <a:avLst/>
          </a:prstGeom>
          <a:ln w="18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4"/>
          <p:cNvSpPr/>
          <p:nvPr/>
        </p:nvSpPr>
        <p:spPr>
          <a:xfrm>
            <a:off x="5076000" y="1476000"/>
            <a:ext cx="662040" cy="34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ef2929"/>
                </a:solidFill>
                <a:latin typeface="Arial"/>
              </a:rPr>
              <a:t>x-cal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6" name="CustomShape 5"/>
          <p:cNvSpPr/>
          <p:nvPr/>
        </p:nvSpPr>
        <p:spPr>
          <a:xfrm>
            <a:off x="4444560" y="4409640"/>
            <a:ext cx="1041480" cy="34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ef2929"/>
                </a:solidFill>
                <a:latin typeface="Arial"/>
              </a:rPr>
              <a:t>example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" descr=""/>
          <p:cNvPicPr/>
          <p:nvPr/>
        </p:nvPicPr>
        <p:blipFill>
          <a:blip r:embed="rId1"/>
          <a:stretch/>
        </p:blipFill>
        <p:spPr>
          <a:xfrm>
            <a:off x="10440" y="1598040"/>
            <a:ext cx="5403600" cy="3840120"/>
          </a:xfrm>
          <a:prstGeom prst="rect">
            <a:avLst/>
          </a:prstGeom>
          <a:ln>
            <a:noFill/>
          </a:ln>
        </p:spPr>
      </p:pic>
      <p:sp>
        <p:nvSpPr>
          <p:cNvPr id="298" name="CustomShape 1"/>
          <p:cNvSpPr/>
          <p:nvPr/>
        </p:nvSpPr>
        <p:spPr>
          <a:xfrm>
            <a:off x="146160" y="539640"/>
            <a:ext cx="9503640" cy="11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The first year of energetic particle measurements in the inner heliosphere with Solar Orbiter‘s Energetic Particle Detector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Wimmer-Schweingruber et al., A&amp;A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99" name="" descr=""/>
          <p:cNvPicPr/>
          <p:nvPr/>
        </p:nvPicPr>
        <p:blipFill>
          <a:blip r:embed="rId2"/>
          <a:stretch/>
        </p:blipFill>
        <p:spPr>
          <a:xfrm>
            <a:off x="4818240" y="1598760"/>
            <a:ext cx="5230440" cy="3749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-28800" y="-26280"/>
            <a:ext cx="10151640" cy="570924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133200" y="183240"/>
            <a:ext cx="10058040" cy="535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ff00"/>
                </a:solidFill>
                <a:latin typeface="Arial"/>
              </a:rPr>
              <a:t>Solar Orbiter: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</a:rPr>
              <a:t>Launch: 10 February 2020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</a:rPr>
              <a:t>Mission duration: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</a:rPr>
              <a:t>7 years (nominal)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</a:rPr>
              <a:t>3 years (extended)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</a:rPr>
              <a:t>Orbital period: 168 d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</a:rPr>
              <a:t>Perihelion: 0.28 au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00"/>
                </a:solidFill>
                <a:latin typeface="Arial"/>
              </a:rPr>
              <a:t>Highest lat.: 34 deg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2"/>
          <a:stretch/>
        </p:blipFill>
        <p:spPr>
          <a:xfrm>
            <a:off x="3461040" y="1000080"/>
            <a:ext cx="6505560" cy="4561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146160" y="539640"/>
            <a:ext cx="9503640" cy="11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The first year of energetic particle measurements in the inner heliosphere with Solar Orbiter‘s Energetic Particle Detector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Wimmer-Schweingruber et al., A&amp;A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01" name="" descr=""/>
          <p:cNvPicPr/>
          <p:nvPr/>
        </p:nvPicPr>
        <p:blipFill>
          <a:blip r:embed="rId1"/>
          <a:stretch/>
        </p:blipFill>
        <p:spPr>
          <a:xfrm>
            <a:off x="998640" y="1652040"/>
            <a:ext cx="7479720" cy="3749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" descr=""/>
          <p:cNvPicPr/>
          <p:nvPr/>
        </p:nvPicPr>
        <p:blipFill>
          <a:blip r:embed="rId1"/>
          <a:srcRect l="46" t="8066" r="50744" b="20499"/>
          <a:stretch/>
        </p:blipFill>
        <p:spPr>
          <a:xfrm>
            <a:off x="3944160" y="1498320"/>
            <a:ext cx="2614680" cy="1828440"/>
          </a:xfrm>
          <a:prstGeom prst="rect">
            <a:avLst/>
          </a:prstGeom>
          <a:ln>
            <a:noFill/>
          </a:ln>
        </p:spPr>
      </p:pic>
      <p:grpSp>
        <p:nvGrpSpPr>
          <p:cNvPr id="303" name="Group 1"/>
          <p:cNvGrpSpPr/>
          <p:nvPr/>
        </p:nvGrpSpPr>
        <p:grpSpPr>
          <a:xfrm>
            <a:off x="6696000" y="1296000"/>
            <a:ext cx="2917800" cy="4281480"/>
            <a:chOff x="6696000" y="1296000"/>
            <a:chExt cx="2917800" cy="4281480"/>
          </a:xfrm>
        </p:grpSpPr>
        <p:pic>
          <p:nvPicPr>
            <p:cNvPr id="304" name="" descr=""/>
            <p:cNvPicPr/>
            <p:nvPr/>
          </p:nvPicPr>
          <p:blipFill>
            <a:blip r:embed="rId2"/>
            <a:stretch/>
          </p:blipFill>
          <p:spPr>
            <a:xfrm>
              <a:off x="6721560" y="2837160"/>
              <a:ext cx="2626200" cy="2740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5" name="" descr=""/>
            <p:cNvPicPr/>
            <p:nvPr/>
          </p:nvPicPr>
          <p:blipFill>
            <a:blip r:embed="rId3"/>
            <a:srcRect l="0" t="0" r="0" b="10151"/>
            <a:stretch/>
          </p:blipFill>
          <p:spPr>
            <a:xfrm>
              <a:off x="6696000" y="1296000"/>
              <a:ext cx="2917800" cy="17694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06" name="" descr=""/>
          <p:cNvPicPr/>
          <p:nvPr/>
        </p:nvPicPr>
        <p:blipFill>
          <a:blip r:embed="rId4"/>
          <a:stretch/>
        </p:blipFill>
        <p:spPr>
          <a:xfrm>
            <a:off x="576000" y="1519560"/>
            <a:ext cx="2843280" cy="3840120"/>
          </a:xfrm>
          <a:prstGeom prst="rect">
            <a:avLst/>
          </a:prstGeom>
          <a:ln>
            <a:noFill/>
          </a:ln>
        </p:spPr>
      </p:pic>
      <p:sp>
        <p:nvSpPr>
          <p:cNvPr id="307" name="CustomShape 2"/>
          <p:cNvSpPr/>
          <p:nvPr/>
        </p:nvSpPr>
        <p:spPr>
          <a:xfrm>
            <a:off x="146160" y="539640"/>
            <a:ext cx="9503640" cy="11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The first year of energetic particle measurements in the inner heliosphere with Solar Orbiter‘s Energetic Particle Detector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Wimmer-Schweingruber et al., A&amp;A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08" name="" descr=""/>
          <p:cNvPicPr/>
          <p:nvPr/>
        </p:nvPicPr>
        <p:blipFill>
          <a:blip r:embed="rId5"/>
          <a:srcRect l="48187" t="8066" r="9420" b="20499"/>
          <a:stretch/>
        </p:blipFill>
        <p:spPr>
          <a:xfrm>
            <a:off x="4054320" y="3369960"/>
            <a:ext cx="2248920" cy="1828440"/>
          </a:xfrm>
          <a:prstGeom prst="rect">
            <a:avLst/>
          </a:prstGeom>
          <a:ln>
            <a:noFill/>
          </a:ln>
        </p:spPr>
      </p:pic>
      <p:sp>
        <p:nvSpPr>
          <p:cNvPr id="309" name="Line 3"/>
          <p:cNvSpPr/>
          <p:nvPr/>
        </p:nvSpPr>
        <p:spPr>
          <a:xfrm flipH="1" flipV="1">
            <a:off x="5029200" y="4754880"/>
            <a:ext cx="1737360" cy="548640"/>
          </a:xfrm>
          <a:prstGeom prst="line">
            <a:avLst/>
          </a:prstGeom>
          <a:ln w="18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Line 4"/>
          <p:cNvSpPr/>
          <p:nvPr/>
        </p:nvSpPr>
        <p:spPr>
          <a:xfrm flipV="1">
            <a:off x="3419640" y="2037240"/>
            <a:ext cx="2341080" cy="523080"/>
          </a:xfrm>
          <a:prstGeom prst="line">
            <a:avLst/>
          </a:prstGeom>
          <a:ln w="18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" descr=""/>
          <p:cNvPicPr/>
          <p:nvPr/>
        </p:nvPicPr>
        <p:blipFill>
          <a:blip r:embed="rId1"/>
          <a:srcRect l="48187" t="8066" r="3692" b="20499"/>
          <a:stretch/>
        </p:blipFill>
        <p:spPr>
          <a:xfrm>
            <a:off x="3442320" y="2280240"/>
            <a:ext cx="2944080" cy="2102760"/>
          </a:xfrm>
          <a:prstGeom prst="rect">
            <a:avLst/>
          </a:prstGeom>
          <a:ln>
            <a:noFill/>
          </a:ln>
        </p:spPr>
      </p:pic>
      <p:pic>
        <p:nvPicPr>
          <p:cNvPr id="312" name="" descr=""/>
          <p:cNvPicPr/>
          <p:nvPr/>
        </p:nvPicPr>
        <p:blipFill>
          <a:blip r:embed="rId2"/>
          <a:stretch/>
        </p:blipFill>
        <p:spPr>
          <a:xfrm>
            <a:off x="6253920" y="1015920"/>
            <a:ext cx="3680280" cy="4424760"/>
          </a:xfrm>
          <a:prstGeom prst="rect">
            <a:avLst/>
          </a:prstGeom>
          <a:ln>
            <a:noFill/>
          </a:ln>
        </p:spPr>
      </p:pic>
      <p:sp>
        <p:nvSpPr>
          <p:cNvPr id="313" name="CustomShape 1"/>
          <p:cNvSpPr/>
          <p:nvPr/>
        </p:nvSpPr>
        <p:spPr>
          <a:xfrm>
            <a:off x="144000" y="540000"/>
            <a:ext cx="9791640" cy="76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The first wide-spread solar energetic particle event observed by Solar Orbiter on 2020 November 29,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Kollhoff et al., A&amp;A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14" name="CustomShape 2"/>
          <p:cNvSpPr/>
          <p:nvPr/>
        </p:nvSpPr>
        <p:spPr>
          <a:xfrm>
            <a:off x="144000" y="1224000"/>
            <a:ext cx="6686280" cy="59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EUV waves are not the likley accelerators of energetic particles.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Very wide (&gt;230°) event poses difficulties to perp. diffuction too.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15" name="" descr=""/>
          <p:cNvPicPr/>
          <p:nvPr/>
        </p:nvPicPr>
        <p:blipFill>
          <a:blip r:embed="rId3"/>
          <a:stretch/>
        </p:blipFill>
        <p:spPr>
          <a:xfrm>
            <a:off x="306000" y="1800000"/>
            <a:ext cx="3236760" cy="3657240"/>
          </a:xfrm>
          <a:prstGeom prst="rect">
            <a:avLst/>
          </a:prstGeom>
          <a:ln>
            <a:noFill/>
          </a:ln>
        </p:spPr>
      </p:pic>
      <p:sp>
        <p:nvSpPr>
          <p:cNvPr id="316" name="Line 3"/>
          <p:cNvSpPr/>
          <p:nvPr/>
        </p:nvSpPr>
        <p:spPr>
          <a:xfrm flipV="1">
            <a:off x="3912480" y="3715920"/>
            <a:ext cx="274320" cy="1097280"/>
          </a:xfrm>
          <a:prstGeom prst="line">
            <a:avLst/>
          </a:prstGeom>
          <a:ln w="18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" descr=""/>
          <p:cNvPicPr/>
          <p:nvPr/>
        </p:nvPicPr>
        <p:blipFill>
          <a:blip r:embed="rId1"/>
          <a:stretch/>
        </p:blipFill>
        <p:spPr>
          <a:xfrm>
            <a:off x="170640" y="1232280"/>
            <a:ext cx="8192520" cy="4205880"/>
          </a:xfrm>
          <a:prstGeom prst="rect">
            <a:avLst/>
          </a:prstGeom>
          <a:ln>
            <a:noFill/>
          </a:ln>
        </p:spPr>
      </p:pic>
      <p:sp>
        <p:nvSpPr>
          <p:cNvPr id="318" name="CustomShape 1"/>
          <p:cNvSpPr/>
          <p:nvPr/>
        </p:nvSpPr>
        <p:spPr>
          <a:xfrm>
            <a:off x="144000" y="540360"/>
            <a:ext cx="9791640" cy="76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The first wide-spread solar energetic particle event observed by Solar Orbiter on 2020 November 29,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Kollhoff et al., A&amp;A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" descr=""/>
          <p:cNvPicPr/>
          <p:nvPr/>
        </p:nvPicPr>
        <p:blipFill>
          <a:blip r:embed="rId1"/>
          <a:srcRect l="48187" t="8066" r="9420" b="20499"/>
          <a:stretch/>
        </p:blipFill>
        <p:spPr>
          <a:xfrm>
            <a:off x="3946320" y="1920240"/>
            <a:ext cx="3017160" cy="245016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144000" y="540000"/>
            <a:ext cx="9791640" cy="76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The first wide-spread solar energetic particle event observed by Solar Orbiter on 2020 November 29,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Kollhoff et al., A&amp;A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21" name="" descr=""/>
          <p:cNvPicPr/>
          <p:nvPr/>
        </p:nvPicPr>
        <p:blipFill>
          <a:blip r:embed="rId2"/>
          <a:stretch/>
        </p:blipFill>
        <p:spPr>
          <a:xfrm>
            <a:off x="360000" y="1274400"/>
            <a:ext cx="3620520" cy="4023000"/>
          </a:xfrm>
          <a:prstGeom prst="rect">
            <a:avLst/>
          </a:prstGeom>
          <a:ln>
            <a:noFill/>
          </a:ln>
        </p:spPr>
      </p:pic>
      <p:pic>
        <p:nvPicPr>
          <p:cNvPr id="322" name="" descr=""/>
          <p:cNvPicPr/>
          <p:nvPr/>
        </p:nvPicPr>
        <p:blipFill>
          <a:blip r:embed="rId3"/>
          <a:stretch/>
        </p:blipFill>
        <p:spPr>
          <a:xfrm>
            <a:off x="6912000" y="1332000"/>
            <a:ext cx="3017160" cy="4023000"/>
          </a:xfrm>
          <a:prstGeom prst="rect">
            <a:avLst/>
          </a:prstGeom>
          <a:ln>
            <a:noFill/>
          </a:ln>
        </p:spPr>
      </p:pic>
      <p:sp>
        <p:nvSpPr>
          <p:cNvPr id="323" name="Line 2"/>
          <p:cNvSpPr/>
          <p:nvPr/>
        </p:nvSpPr>
        <p:spPr>
          <a:xfrm flipV="1">
            <a:off x="4456440" y="3648600"/>
            <a:ext cx="274320" cy="1097280"/>
          </a:xfrm>
          <a:prstGeom prst="line">
            <a:avLst/>
          </a:prstGeom>
          <a:ln w="18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146160" y="539640"/>
            <a:ext cx="9600840" cy="11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Evolution of Solar Wind Turbulence from 01. to 1 au during the First Parker Solar Probe – Solar Orbiter Radial Alignment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(Telloni et al., 2021, ApJ)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25" name="" descr=""/>
          <p:cNvPicPr/>
          <p:nvPr/>
        </p:nvPicPr>
        <p:blipFill>
          <a:blip r:embed="rId1"/>
          <a:stretch/>
        </p:blipFill>
        <p:spPr>
          <a:xfrm>
            <a:off x="-172440" y="2468880"/>
            <a:ext cx="10079280" cy="2894400"/>
          </a:xfrm>
          <a:prstGeom prst="rect">
            <a:avLst/>
          </a:prstGeom>
          <a:ln>
            <a:noFill/>
          </a:ln>
        </p:spPr>
      </p:pic>
      <p:pic>
        <p:nvPicPr>
          <p:cNvPr id="326" name="" descr=""/>
          <p:cNvPicPr/>
          <p:nvPr/>
        </p:nvPicPr>
        <p:blipFill>
          <a:blip r:embed="rId2"/>
          <a:srcRect l="46" t="8066" r="50744" b="20499"/>
          <a:stretch/>
        </p:blipFill>
        <p:spPr>
          <a:xfrm>
            <a:off x="7472520" y="1390680"/>
            <a:ext cx="2614680" cy="1828440"/>
          </a:xfrm>
          <a:prstGeom prst="rect">
            <a:avLst/>
          </a:prstGeom>
          <a:ln>
            <a:noFill/>
          </a:ln>
        </p:spPr>
      </p:pic>
      <p:sp>
        <p:nvSpPr>
          <p:cNvPr id="327" name="Line 2"/>
          <p:cNvSpPr/>
          <p:nvPr/>
        </p:nvSpPr>
        <p:spPr>
          <a:xfrm>
            <a:off x="6858000" y="1737360"/>
            <a:ext cx="1513440" cy="43920"/>
          </a:xfrm>
          <a:prstGeom prst="line">
            <a:avLst/>
          </a:prstGeom>
          <a:ln w="18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146160" y="539640"/>
            <a:ext cx="9600840" cy="11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Evolution of Solar Wind Turbulence from 01. to 1 au during the First Parker Solar Probe – Solar Orbiter Radial Alignment </a:t>
            </a:r>
            <a:r>
              <a:rPr b="0" lang="en-US" sz="2400" spc="-1" strike="noStrike">
                <a:latin typeface="Arial"/>
              </a:rPr>
              <a:t>(Telloni et al., 2021, ApJ)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29" name="" descr=""/>
          <p:cNvPicPr/>
          <p:nvPr/>
        </p:nvPicPr>
        <p:blipFill>
          <a:blip r:embed="rId1"/>
          <a:stretch/>
        </p:blipFill>
        <p:spPr>
          <a:xfrm>
            <a:off x="7560" y="1728000"/>
            <a:ext cx="10079280" cy="3152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146160" y="539640"/>
            <a:ext cx="9600840" cy="11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Evolution of Solar Wind Turbulence from 01. to 1 au during the First Parker Solar Probe – Solar Orbiter Radial Alignment </a:t>
            </a:r>
            <a:r>
              <a:rPr b="0" lang="en-US" sz="2400" spc="-1" strike="noStrike">
                <a:latin typeface="Arial"/>
              </a:rPr>
              <a:t>(Telloni et al., 2021, ApJ)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31" name="" descr=""/>
          <p:cNvPicPr/>
          <p:nvPr/>
        </p:nvPicPr>
        <p:blipFill>
          <a:blip r:embed="rId1"/>
          <a:stretch/>
        </p:blipFill>
        <p:spPr>
          <a:xfrm>
            <a:off x="7560" y="1790280"/>
            <a:ext cx="10079280" cy="3099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146160" y="539640"/>
            <a:ext cx="9600840" cy="11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Evolution of Solar Wind Turbulence from 01. to 1 au during the First Parker Solar Probe – Solar Orbiter Radial Alignment </a:t>
            </a:r>
            <a:r>
              <a:rPr b="0" lang="en-US" sz="2400" spc="-1" strike="noStrike">
                <a:latin typeface="Arial"/>
              </a:rPr>
              <a:t>(Telloni et al., 2021, ApJ)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333" name="Group 2"/>
          <p:cNvGrpSpPr/>
          <p:nvPr/>
        </p:nvGrpSpPr>
        <p:grpSpPr>
          <a:xfrm>
            <a:off x="115560" y="1632240"/>
            <a:ext cx="7581600" cy="3540240"/>
            <a:chOff x="115560" y="1632240"/>
            <a:chExt cx="7581600" cy="3540240"/>
          </a:xfrm>
        </p:grpSpPr>
        <p:pic>
          <p:nvPicPr>
            <p:cNvPr id="334" name="" descr=""/>
            <p:cNvPicPr/>
            <p:nvPr/>
          </p:nvPicPr>
          <p:blipFill>
            <a:blip r:embed="rId1"/>
            <a:stretch/>
          </p:blipFill>
          <p:spPr>
            <a:xfrm>
              <a:off x="115560" y="1928520"/>
              <a:ext cx="7581600" cy="324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5" name="CustomShape 3"/>
            <p:cNvSpPr/>
            <p:nvPr/>
          </p:nvSpPr>
          <p:spPr>
            <a:xfrm>
              <a:off x="1288080" y="1648800"/>
              <a:ext cx="155340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latin typeface="Arial"/>
                </a:rPr>
                <a:t>Trace of  δB</a:t>
              </a:r>
              <a:r>
                <a:rPr b="0" lang="en-US" sz="1800" spc="-1" strike="noStrike" baseline="33000">
                  <a:latin typeface="Arial"/>
                </a:rPr>
                <a:t>2</a:t>
              </a:r>
              <a:r>
                <a:rPr b="0" lang="en-US" sz="1800" spc="-1" strike="noStrike">
                  <a:latin typeface="Arial"/>
                </a:rPr>
                <a:t> 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336" name="CustomShape 4"/>
            <p:cNvSpPr/>
            <p:nvPr/>
          </p:nvSpPr>
          <p:spPr>
            <a:xfrm>
              <a:off x="5045760" y="1632240"/>
              <a:ext cx="1828440" cy="456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latin typeface="Arial"/>
                </a:rPr>
                <a:t>Compressibility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337" name="CustomShape 5"/>
          <p:cNvSpPr/>
          <p:nvPr/>
        </p:nvSpPr>
        <p:spPr>
          <a:xfrm>
            <a:off x="7680960" y="2008800"/>
            <a:ext cx="2398680" cy="28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</a:rPr>
              <a:t>PSP (0.1 au):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</a:rPr>
              <a:t>highly Alfvénic, less developed turbulence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SolO (1 au):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Fully developed, intermittent turbulence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" descr=""/>
          <p:cNvPicPr/>
          <p:nvPr/>
        </p:nvPicPr>
        <p:blipFill>
          <a:blip r:embed="rId1"/>
          <a:srcRect l="48187" t="8066" r="9420" b="20499"/>
          <a:stretch/>
        </p:blipFill>
        <p:spPr>
          <a:xfrm>
            <a:off x="3478320" y="1925280"/>
            <a:ext cx="2441160" cy="1982160"/>
          </a:xfrm>
          <a:prstGeom prst="rect">
            <a:avLst/>
          </a:prstGeom>
          <a:ln>
            <a:noFill/>
          </a:ln>
        </p:spPr>
      </p:pic>
      <p:sp>
        <p:nvSpPr>
          <p:cNvPr id="339" name="Line 1"/>
          <p:cNvSpPr/>
          <p:nvPr/>
        </p:nvSpPr>
        <p:spPr>
          <a:xfrm flipV="1">
            <a:off x="3891240" y="3323520"/>
            <a:ext cx="221760" cy="887760"/>
          </a:xfrm>
          <a:prstGeom prst="line">
            <a:avLst/>
          </a:prstGeom>
          <a:ln w="18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340" name="" descr=""/>
          <p:cNvPicPr/>
          <p:nvPr/>
        </p:nvPicPr>
        <p:blipFill>
          <a:blip r:embed="rId2"/>
          <a:stretch/>
        </p:blipFill>
        <p:spPr>
          <a:xfrm>
            <a:off x="5914800" y="1661760"/>
            <a:ext cx="4020840" cy="3732480"/>
          </a:xfrm>
          <a:prstGeom prst="rect">
            <a:avLst/>
          </a:prstGeom>
          <a:ln>
            <a:noFill/>
          </a:ln>
        </p:spPr>
      </p:pic>
      <p:pic>
        <p:nvPicPr>
          <p:cNvPr id="341" name="" descr=""/>
          <p:cNvPicPr/>
          <p:nvPr/>
        </p:nvPicPr>
        <p:blipFill>
          <a:blip r:embed="rId3"/>
          <a:stretch/>
        </p:blipFill>
        <p:spPr>
          <a:xfrm>
            <a:off x="0" y="1404000"/>
            <a:ext cx="3702960" cy="3657240"/>
          </a:xfrm>
          <a:prstGeom prst="rect">
            <a:avLst/>
          </a:prstGeom>
          <a:ln>
            <a:noFill/>
          </a:ln>
        </p:spPr>
      </p:pic>
      <p:sp>
        <p:nvSpPr>
          <p:cNvPr id="342" name="CustomShape 2"/>
          <p:cNvSpPr/>
          <p:nvPr/>
        </p:nvSpPr>
        <p:spPr>
          <a:xfrm>
            <a:off x="144000" y="540000"/>
            <a:ext cx="9791640" cy="76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Solar Energetic Particles Heavy Ion Properties in the Widespread Event of 2020 November 29,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Mason et al., A&amp;A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43" name="CustomShape 3"/>
          <p:cNvSpPr/>
          <p:nvPr/>
        </p:nvSpPr>
        <p:spPr>
          <a:xfrm>
            <a:off x="3600720" y="1260000"/>
            <a:ext cx="6477480" cy="4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</a:rPr>
              <a:t>„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</a:rPr>
              <a:t>Heavy ions as tracers of the acceleration process“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0" y="-108000"/>
            <a:ext cx="10149480" cy="5760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1283760" y="-106560"/>
            <a:ext cx="7527240" cy="5669280"/>
          </a:xfrm>
          <a:prstGeom prst="rect">
            <a:avLst/>
          </a:prstGeom>
          <a:ln>
            <a:noFill/>
          </a:ln>
        </p:spPr>
      </p:pic>
      <p:sp>
        <p:nvSpPr>
          <p:cNvPr id="134" name="CustomShape 2"/>
          <p:cNvSpPr/>
          <p:nvPr/>
        </p:nvSpPr>
        <p:spPr>
          <a:xfrm>
            <a:off x="7650720" y="440640"/>
            <a:ext cx="2109960" cy="40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950e"/>
                </a:solidFill>
                <a:latin typeface="Arial"/>
              </a:rPr>
              <a:t>Heat shield (13 S</a:t>
            </a:r>
            <a:r>
              <a:rPr b="0" lang="en-US" sz="1800" spc="-1" strike="noStrike" baseline="-33000">
                <a:solidFill>
                  <a:srgbClr val="ff950e"/>
                </a:solidFill>
                <a:latin typeface="Arial"/>
                <a:ea typeface="Arial"/>
              </a:rPr>
              <a:t>ʘ</a:t>
            </a:r>
            <a:r>
              <a:rPr b="0" lang="en-US" sz="1800" spc="-1" strike="noStrike">
                <a:solidFill>
                  <a:srgbClr val="ff950e"/>
                </a:solidFill>
                <a:latin typeface="Arial"/>
                <a:ea typeface="Arial"/>
              </a:rPr>
              <a:t>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5" name="Line 3"/>
          <p:cNvSpPr/>
          <p:nvPr/>
        </p:nvSpPr>
        <p:spPr>
          <a:xfrm flipH="1">
            <a:off x="7680960" y="806400"/>
            <a:ext cx="731520" cy="457200"/>
          </a:xfrm>
          <a:prstGeom prst="line">
            <a:avLst/>
          </a:prstGeom>
          <a:ln w="18360">
            <a:solidFill>
              <a:srgbClr val="ff950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Line 4"/>
          <p:cNvSpPr/>
          <p:nvPr/>
        </p:nvSpPr>
        <p:spPr>
          <a:xfrm>
            <a:off x="4114800" y="4189680"/>
            <a:ext cx="1014840" cy="525600"/>
          </a:xfrm>
          <a:prstGeom prst="line">
            <a:avLst/>
          </a:prstGeom>
          <a:ln w="18360">
            <a:solidFill>
              <a:srgbClr val="ff950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5"/>
          <p:cNvSpPr/>
          <p:nvPr/>
        </p:nvSpPr>
        <p:spPr>
          <a:xfrm>
            <a:off x="3765600" y="3898800"/>
            <a:ext cx="67572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950e"/>
                </a:solidFill>
                <a:latin typeface="Arial"/>
              </a:rPr>
              <a:t>HGA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8" name="CustomShape 6"/>
          <p:cNvSpPr/>
          <p:nvPr/>
        </p:nvSpPr>
        <p:spPr>
          <a:xfrm>
            <a:off x="483480" y="4959720"/>
            <a:ext cx="619416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Mission, Science, and Instrument descriptions: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hlinkClick r:id="rId2"/>
              </a:rPr>
              <a:t>https://www.aanda.org/component/toc/?task=topic&amp;id=1082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6918480" y="6968520"/>
            <a:ext cx="274176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6AA90879-56AF-440F-B075-1430CB95BF0C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45" name="CustomShape 2"/>
          <p:cNvSpPr/>
          <p:nvPr/>
        </p:nvSpPr>
        <p:spPr>
          <a:xfrm>
            <a:off x="146160" y="539640"/>
            <a:ext cx="9503640" cy="76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RODRVE+NimbusSanL-Bold"/>
              </a:rPr>
              <a:t>First near-relativistic solar electron events observed by EPD onboard Solar Orbiter </a:t>
            </a:r>
            <a:r>
              <a:rPr b="0" lang="en-US" sz="2400" spc="-1" strike="noStrike">
                <a:solidFill>
                  <a:srgbClr val="000000"/>
                </a:solidFill>
                <a:latin typeface="RODRVE+NimbusSanL-Bold"/>
                <a:ea typeface="RODRVE+NimbusSanL-Bold"/>
              </a:rPr>
              <a:t>Gomez-Herrero et al., A&amp;A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46" name="" descr=""/>
          <p:cNvPicPr/>
          <p:nvPr/>
        </p:nvPicPr>
        <p:blipFill>
          <a:blip r:embed="rId1"/>
          <a:stretch/>
        </p:blipFill>
        <p:spPr>
          <a:xfrm>
            <a:off x="36000" y="1368000"/>
            <a:ext cx="3748680" cy="4023000"/>
          </a:xfrm>
          <a:prstGeom prst="rect">
            <a:avLst/>
          </a:prstGeom>
          <a:ln>
            <a:noFill/>
          </a:ln>
        </p:spPr>
      </p:pic>
      <p:pic>
        <p:nvPicPr>
          <p:cNvPr id="347" name="" descr=""/>
          <p:cNvPicPr/>
          <p:nvPr/>
        </p:nvPicPr>
        <p:blipFill>
          <a:blip r:embed="rId2"/>
          <a:stretch/>
        </p:blipFill>
        <p:spPr>
          <a:xfrm>
            <a:off x="3960000" y="1280880"/>
            <a:ext cx="4059720" cy="4023000"/>
          </a:xfrm>
          <a:prstGeom prst="rect">
            <a:avLst/>
          </a:prstGeom>
          <a:ln>
            <a:noFill/>
          </a:ln>
        </p:spPr>
      </p:pic>
      <p:sp>
        <p:nvSpPr>
          <p:cNvPr id="348" name="CustomShape 3"/>
          <p:cNvSpPr/>
          <p:nvPr/>
        </p:nvSpPr>
        <p:spPr>
          <a:xfrm>
            <a:off x="4608000" y="1368000"/>
            <a:ext cx="306720" cy="34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49" name="CustomShape 4"/>
          <p:cNvSpPr/>
          <p:nvPr/>
        </p:nvSpPr>
        <p:spPr>
          <a:xfrm>
            <a:off x="4572000" y="1368000"/>
            <a:ext cx="359640" cy="359640"/>
          </a:xfrm>
          <a:prstGeom prst="ellipse">
            <a:avLst/>
          </a:prstGeom>
          <a:noFill/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5"/>
          <p:cNvSpPr/>
          <p:nvPr/>
        </p:nvSpPr>
        <p:spPr>
          <a:xfrm>
            <a:off x="7844400" y="2044800"/>
            <a:ext cx="2194200" cy="1881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Also observed at Wind</a:t>
            </a:r>
            <a:endParaRPr b="0" lang="en-US" sz="1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Strong anisotropies at both S/C</a:t>
            </a:r>
            <a:endParaRPr b="0" lang="en-US" sz="1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Separation 107 degrees!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1" name="CustomShape 6"/>
          <p:cNvSpPr/>
          <p:nvPr/>
        </p:nvSpPr>
        <p:spPr>
          <a:xfrm>
            <a:off x="720360" y="1296360"/>
            <a:ext cx="306720" cy="34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2" name="CustomShape 7"/>
          <p:cNvSpPr/>
          <p:nvPr/>
        </p:nvSpPr>
        <p:spPr>
          <a:xfrm>
            <a:off x="684360" y="1296360"/>
            <a:ext cx="359640" cy="359640"/>
          </a:xfrm>
          <a:prstGeom prst="ellipse">
            <a:avLst/>
          </a:prstGeom>
          <a:noFill/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53" name="" descr=""/>
          <p:cNvPicPr/>
          <p:nvPr/>
        </p:nvPicPr>
        <p:blipFill>
          <a:blip r:embed="rId3"/>
          <a:srcRect l="-2087" t="8066" r="51996" b="20499"/>
          <a:stretch/>
        </p:blipFill>
        <p:spPr>
          <a:xfrm>
            <a:off x="7951320" y="4141080"/>
            <a:ext cx="1558080" cy="1070640"/>
          </a:xfrm>
          <a:prstGeom prst="rect">
            <a:avLst/>
          </a:prstGeom>
          <a:ln>
            <a:noFill/>
          </a:ln>
        </p:spPr>
      </p:pic>
      <p:sp>
        <p:nvSpPr>
          <p:cNvPr id="354" name="Line 8"/>
          <p:cNvSpPr/>
          <p:nvPr/>
        </p:nvSpPr>
        <p:spPr>
          <a:xfrm flipH="1">
            <a:off x="9218880" y="3926880"/>
            <a:ext cx="382320" cy="573120"/>
          </a:xfrm>
          <a:prstGeom prst="line">
            <a:avLst/>
          </a:prstGeom>
          <a:ln w="18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6918480" y="6968520"/>
            <a:ext cx="274176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0FFCA50E-168A-41CA-B140-0151A5A385D5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56" name="CustomShape 2"/>
          <p:cNvSpPr/>
          <p:nvPr/>
        </p:nvSpPr>
        <p:spPr>
          <a:xfrm>
            <a:off x="146160" y="539640"/>
            <a:ext cx="9503640" cy="76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RODRVE+NimbusSanL-Bold"/>
              </a:rPr>
              <a:t>First near-relativistic solar electron events observed by EPD onboard Solar Orbiter </a:t>
            </a:r>
            <a:r>
              <a:rPr b="0" lang="en-US" sz="2400" spc="-1" strike="noStrike">
                <a:solidFill>
                  <a:srgbClr val="000000"/>
                </a:solidFill>
                <a:latin typeface="RODRVE+NimbusSanL-Bold"/>
                <a:ea typeface="RODRVE+NimbusSanL-Bold"/>
              </a:rPr>
              <a:t>Gomez-Herrero et al., A&amp;A,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57" name="" descr=""/>
          <p:cNvPicPr/>
          <p:nvPr/>
        </p:nvPicPr>
        <p:blipFill>
          <a:blip r:embed="rId1"/>
          <a:stretch/>
        </p:blipFill>
        <p:spPr>
          <a:xfrm>
            <a:off x="36000" y="1332000"/>
            <a:ext cx="3757680" cy="4023000"/>
          </a:xfrm>
          <a:prstGeom prst="rect">
            <a:avLst/>
          </a:prstGeom>
          <a:ln>
            <a:noFill/>
          </a:ln>
        </p:spPr>
      </p:pic>
      <p:sp>
        <p:nvSpPr>
          <p:cNvPr id="358" name="CustomShape 3"/>
          <p:cNvSpPr/>
          <p:nvPr/>
        </p:nvSpPr>
        <p:spPr>
          <a:xfrm>
            <a:off x="2484720" y="1260720"/>
            <a:ext cx="306720" cy="34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9" name="CustomShape 4"/>
          <p:cNvSpPr/>
          <p:nvPr/>
        </p:nvSpPr>
        <p:spPr>
          <a:xfrm>
            <a:off x="2448720" y="1260720"/>
            <a:ext cx="359640" cy="359640"/>
          </a:xfrm>
          <a:prstGeom prst="ellipse">
            <a:avLst/>
          </a:prstGeom>
          <a:noFill/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60" name="Imagen 20_0" descr=""/>
          <p:cNvPicPr/>
          <p:nvPr/>
        </p:nvPicPr>
        <p:blipFill>
          <a:blip r:embed="rId2"/>
          <a:stretch/>
        </p:blipFill>
        <p:spPr>
          <a:xfrm>
            <a:off x="6876360" y="1379160"/>
            <a:ext cx="3099600" cy="4023000"/>
          </a:xfrm>
          <a:prstGeom prst="rect">
            <a:avLst/>
          </a:prstGeom>
          <a:ln>
            <a:noFill/>
          </a:ln>
        </p:spPr>
      </p:pic>
      <p:sp>
        <p:nvSpPr>
          <p:cNvPr id="361" name="CustomShape 5"/>
          <p:cNvSpPr/>
          <p:nvPr/>
        </p:nvSpPr>
        <p:spPr>
          <a:xfrm>
            <a:off x="6732360" y="1260360"/>
            <a:ext cx="306720" cy="34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62" name="CustomShape 6"/>
          <p:cNvSpPr/>
          <p:nvPr/>
        </p:nvSpPr>
        <p:spPr>
          <a:xfrm>
            <a:off x="6696360" y="1260360"/>
            <a:ext cx="359640" cy="359640"/>
          </a:xfrm>
          <a:prstGeom prst="ellipse">
            <a:avLst/>
          </a:prstGeom>
          <a:noFill/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63" name="" descr=""/>
          <p:cNvPicPr/>
          <p:nvPr/>
        </p:nvPicPr>
        <p:blipFill>
          <a:blip r:embed="rId3"/>
          <a:srcRect l="-2087" t="8066" r="51996" b="20499"/>
          <a:stretch/>
        </p:blipFill>
        <p:spPr>
          <a:xfrm>
            <a:off x="3353760" y="2465280"/>
            <a:ext cx="3565440" cy="2450160"/>
          </a:xfrm>
          <a:prstGeom prst="rect">
            <a:avLst/>
          </a:prstGeom>
          <a:ln>
            <a:noFill/>
          </a:ln>
        </p:spPr>
      </p:pic>
      <p:sp>
        <p:nvSpPr>
          <p:cNvPr id="364" name="Line 7"/>
          <p:cNvSpPr/>
          <p:nvPr/>
        </p:nvSpPr>
        <p:spPr>
          <a:xfrm>
            <a:off x="6054480" y="1884240"/>
            <a:ext cx="182880" cy="1097280"/>
          </a:xfrm>
          <a:prstGeom prst="line">
            <a:avLst/>
          </a:prstGeom>
          <a:ln w="18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6918480" y="6968520"/>
            <a:ext cx="274176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F69D978A-955E-4F53-9326-B88BB3E5D8A3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66" name="CustomShape 2"/>
          <p:cNvSpPr/>
          <p:nvPr/>
        </p:nvSpPr>
        <p:spPr>
          <a:xfrm>
            <a:off x="146160" y="539640"/>
            <a:ext cx="9503640" cy="76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RODRVE+NimbusSanL-Bold"/>
              </a:rPr>
              <a:t>First near-relativistic solar electron events observed by EPD onboard Solar Orbiter </a:t>
            </a:r>
            <a:r>
              <a:rPr b="0" lang="en-US" sz="2400" spc="-1" strike="noStrike">
                <a:solidFill>
                  <a:srgbClr val="000000"/>
                </a:solidFill>
                <a:latin typeface="RODRVE+NimbusSanL-Bold"/>
                <a:ea typeface="RODRVE+NimbusSanL-Bold"/>
              </a:rPr>
              <a:t>Gomez-Herrero et al., A&amp;A,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67" name="Imagen 20_1" descr=""/>
          <p:cNvPicPr/>
          <p:nvPr/>
        </p:nvPicPr>
        <p:blipFill>
          <a:blip r:embed="rId1"/>
          <a:stretch/>
        </p:blipFill>
        <p:spPr>
          <a:xfrm>
            <a:off x="6876000" y="1379160"/>
            <a:ext cx="3099600" cy="4023000"/>
          </a:xfrm>
          <a:prstGeom prst="rect">
            <a:avLst/>
          </a:prstGeom>
          <a:ln>
            <a:noFill/>
          </a:ln>
        </p:spPr>
      </p:pic>
      <p:pic>
        <p:nvPicPr>
          <p:cNvPr id="368" name="" descr=""/>
          <p:cNvPicPr/>
          <p:nvPr/>
        </p:nvPicPr>
        <p:blipFill>
          <a:blip r:embed="rId2"/>
          <a:stretch/>
        </p:blipFill>
        <p:spPr>
          <a:xfrm>
            <a:off x="126720" y="1404000"/>
            <a:ext cx="2670840" cy="2739240"/>
          </a:xfrm>
          <a:prstGeom prst="rect">
            <a:avLst/>
          </a:prstGeom>
          <a:ln>
            <a:noFill/>
          </a:ln>
        </p:spPr>
      </p:pic>
      <p:pic>
        <p:nvPicPr>
          <p:cNvPr id="369" name="" descr=""/>
          <p:cNvPicPr/>
          <p:nvPr/>
        </p:nvPicPr>
        <p:blipFill>
          <a:blip r:embed="rId3"/>
          <a:stretch/>
        </p:blipFill>
        <p:spPr>
          <a:xfrm>
            <a:off x="2862720" y="1524600"/>
            <a:ext cx="2536920" cy="3626280"/>
          </a:xfrm>
          <a:prstGeom prst="rect">
            <a:avLst/>
          </a:prstGeom>
          <a:ln>
            <a:noFill/>
          </a:ln>
        </p:spPr>
      </p:pic>
      <p:sp>
        <p:nvSpPr>
          <p:cNvPr id="370" name="CustomShape 3"/>
          <p:cNvSpPr/>
          <p:nvPr/>
        </p:nvSpPr>
        <p:spPr>
          <a:xfrm>
            <a:off x="5148000" y="1908000"/>
            <a:ext cx="2015640" cy="85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But SolO foot- point was &gt;30° behind east limb!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71" name="CustomShape 4"/>
          <p:cNvSpPr/>
          <p:nvPr/>
        </p:nvSpPr>
        <p:spPr>
          <a:xfrm>
            <a:off x="288000" y="4068000"/>
            <a:ext cx="2519640" cy="201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How did electrons reach Solo in this non-radial coronal field configuration?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" descr=""/>
          <p:cNvPicPr/>
          <p:nvPr/>
        </p:nvPicPr>
        <p:blipFill>
          <a:blip r:embed="rId1"/>
          <a:stretch/>
        </p:blipFill>
        <p:spPr>
          <a:xfrm>
            <a:off x="4392000" y="1308600"/>
            <a:ext cx="3638880" cy="4023000"/>
          </a:xfrm>
          <a:prstGeom prst="rect">
            <a:avLst/>
          </a:prstGeom>
          <a:ln>
            <a:noFill/>
          </a:ln>
        </p:spPr>
      </p:pic>
      <p:sp>
        <p:nvSpPr>
          <p:cNvPr id="373" name="CustomShape 1"/>
          <p:cNvSpPr/>
          <p:nvPr/>
        </p:nvSpPr>
        <p:spPr>
          <a:xfrm>
            <a:off x="146160" y="539640"/>
            <a:ext cx="9663480" cy="73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The long period of 3He-rich solar energetic particles measured by Solar Orbiter on 2020 November 17 – 23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Calibri Light"/>
              </a:rPr>
              <a:t>Bucik et al., A&amp;A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374" name="" descr=""/>
          <p:cNvPicPr/>
          <p:nvPr/>
        </p:nvPicPr>
        <p:blipFill>
          <a:blip r:embed="rId2"/>
          <a:stretch/>
        </p:blipFill>
        <p:spPr>
          <a:xfrm>
            <a:off x="8067600" y="1332000"/>
            <a:ext cx="2011320" cy="1965600"/>
          </a:xfrm>
          <a:prstGeom prst="rect">
            <a:avLst/>
          </a:prstGeom>
          <a:ln>
            <a:noFill/>
          </a:ln>
        </p:spPr>
      </p:pic>
      <p:pic>
        <p:nvPicPr>
          <p:cNvPr id="375" name="" descr=""/>
          <p:cNvPicPr/>
          <p:nvPr/>
        </p:nvPicPr>
        <p:blipFill>
          <a:blip r:embed="rId3"/>
          <a:stretch/>
        </p:blipFill>
        <p:spPr>
          <a:xfrm>
            <a:off x="74880" y="1332000"/>
            <a:ext cx="4050360" cy="4023000"/>
          </a:xfrm>
          <a:prstGeom prst="rect">
            <a:avLst/>
          </a:prstGeom>
          <a:ln>
            <a:noFill/>
          </a:ln>
        </p:spPr>
      </p:pic>
      <p:pic>
        <p:nvPicPr>
          <p:cNvPr id="376" name="" descr=""/>
          <p:cNvPicPr/>
          <p:nvPr/>
        </p:nvPicPr>
        <p:blipFill>
          <a:blip r:embed="rId4"/>
          <a:srcRect l="48187" t="8066" r="9420" b="20499"/>
          <a:stretch/>
        </p:blipFill>
        <p:spPr>
          <a:xfrm>
            <a:off x="7582320" y="3333960"/>
            <a:ext cx="2441160" cy="1982160"/>
          </a:xfrm>
          <a:prstGeom prst="rect">
            <a:avLst/>
          </a:prstGeom>
          <a:ln>
            <a:noFill/>
          </a:ln>
        </p:spPr>
      </p:pic>
      <p:sp>
        <p:nvSpPr>
          <p:cNvPr id="377" name="Line 2"/>
          <p:cNvSpPr/>
          <p:nvPr/>
        </p:nvSpPr>
        <p:spPr>
          <a:xfrm flipV="1">
            <a:off x="7995240" y="4480560"/>
            <a:ext cx="417240" cy="1139400"/>
          </a:xfrm>
          <a:prstGeom prst="line">
            <a:avLst/>
          </a:prstGeom>
          <a:ln w="18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n 19" descr=""/>
          <p:cNvPicPr/>
          <p:nvPr/>
        </p:nvPicPr>
        <p:blipFill>
          <a:blip r:embed="rId1"/>
          <a:stretch/>
        </p:blipFill>
        <p:spPr>
          <a:xfrm>
            <a:off x="158400" y="1692000"/>
            <a:ext cx="5742000" cy="3876840"/>
          </a:xfrm>
          <a:prstGeom prst="rect">
            <a:avLst/>
          </a:prstGeom>
          <a:ln>
            <a:noFill/>
          </a:ln>
        </p:spPr>
      </p:pic>
      <p:pic>
        <p:nvPicPr>
          <p:cNvPr id="379" name="" descr=""/>
          <p:cNvPicPr/>
          <p:nvPr/>
        </p:nvPicPr>
        <p:blipFill>
          <a:blip r:embed="rId2"/>
          <a:stretch/>
        </p:blipFill>
        <p:spPr>
          <a:xfrm>
            <a:off x="5508000" y="1692000"/>
            <a:ext cx="2446920" cy="2378160"/>
          </a:xfrm>
          <a:prstGeom prst="rect">
            <a:avLst/>
          </a:prstGeom>
          <a:ln>
            <a:noFill/>
          </a:ln>
        </p:spPr>
      </p:pic>
      <p:pic>
        <p:nvPicPr>
          <p:cNvPr id="380" name="" descr=""/>
          <p:cNvPicPr/>
          <p:nvPr/>
        </p:nvPicPr>
        <p:blipFill>
          <a:blip r:embed="rId3"/>
          <a:stretch/>
        </p:blipFill>
        <p:spPr>
          <a:xfrm>
            <a:off x="7223760" y="2797920"/>
            <a:ext cx="2770920" cy="2607480"/>
          </a:xfrm>
          <a:prstGeom prst="rect">
            <a:avLst/>
          </a:prstGeom>
          <a:ln>
            <a:noFill/>
          </a:ln>
        </p:spPr>
      </p:pic>
      <p:sp>
        <p:nvSpPr>
          <p:cNvPr id="381" name="CustomShape 1"/>
          <p:cNvSpPr/>
          <p:nvPr/>
        </p:nvSpPr>
        <p:spPr>
          <a:xfrm>
            <a:off x="108000" y="546120"/>
            <a:ext cx="9755640" cy="14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3He-rich solar energetic particle events observed on the first perihelion pass of Solar Orbiter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Mason et al., (2020), A&amp;A, </a:t>
            </a:r>
            <a:r>
              <a:rPr b="0" lang="en-US" sz="2400" spc="-1" strike="noStrike" u="sng">
                <a:solidFill>
                  <a:srgbClr val="0000ff"/>
                </a:solidFill>
                <a:uFillTx/>
                <a:latin typeface="Arial"/>
                <a:hlinkClick r:id="rId4"/>
              </a:rPr>
              <a:t>https://doi.org/10.1051/0004-6361/202039752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82" name="CustomShape 2"/>
          <p:cNvSpPr/>
          <p:nvPr/>
        </p:nvSpPr>
        <p:spPr>
          <a:xfrm>
            <a:off x="7225200" y="1227240"/>
            <a:ext cx="26805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Arial"/>
                <a:ea typeface="DejaVu Sans"/>
              </a:rPr>
              <a:t>First SolO science paper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Arial"/>
                <a:ea typeface="DejaVu Sans"/>
              </a:rPr>
              <a:t>accepted for publication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" descr=""/>
          <p:cNvPicPr/>
          <p:nvPr/>
        </p:nvPicPr>
        <p:blipFill>
          <a:blip r:embed="rId1"/>
          <a:stretch/>
        </p:blipFill>
        <p:spPr>
          <a:xfrm>
            <a:off x="6768000" y="1332000"/>
            <a:ext cx="3250440" cy="2879640"/>
          </a:xfrm>
          <a:prstGeom prst="rect">
            <a:avLst/>
          </a:prstGeom>
          <a:ln>
            <a:noFill/>
          </a:ln>
        </p:spPr>
      </p:pic>
      <p:sp>
        <p:nvSpPr>
          <p:cNvPr id="384" name="CustomShape 1"/>
          <p:cNvSpPr/>
          <p:nvPr/>
        </p:nvSpPr>
        <p:spPr>
          <a:xfrm>
            <a:off x="144360" y="576360"/>
            <a:ext cx="9719280" cy="99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Quiet-time low energy ion spectra observed on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Solar Orbiter during solar minimum,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Mason et al., (2020), A&amp;A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385" name="Group 2"/>
          <p:cNvGrpSpPr/>
          <p:nvPr/>
        </p:nvGrpSpPr>
        <p:grpSpPr>
          <a:xfrm>
            <a:off x="36000" y="2124000"/>
            <a:ext cx="6848640" cy="3401280"/>
            <a:chOff x="36000" y="2124000"/>
            <a:chExt cx="6848640" cy="3401280"/>
          </a:xfrm>
        </p:grpSpPr>
        <p:pic>
          <p:nvPicPr>
            <p:cNvPr id="386" name="" descr=""/>
            <p:cNvPicPr/>
            <p:nvPr/>
          </p:nvPicPr>
          <p:blipFill>
            <a:blip r:embed="rId2"/>
            <a:stretch/>
          </p:blipFill>
          <p:spPr>
            <a:xfrm>
              <a:off x="3442320" y="2164320"/>
              <a:ext cx="3442320" cy="3253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7" name="" descr=""/>
            <p:cNvPicPr/>
            <p:nvPr/>
          </p:nvPicPr>
          <p:blipFill>
            <a:blip r:embed="rId3"/>
            <a:stretch/>
          </p:blipFill>
          <p:spPr>
            <a:xfrm>
              <a:off x="36000" y="2124000"/>
              <a:ext cx="3607920" cy="34012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88" name="CustomShape 3"/>
          <p:cNvSpPr/>
          <p:nvPr/>
        </p:nvSpPr>
        <p:spPr>
          <a:xfrm>
            <a:off x="360000" y="1764000"/>
            <a:ext cx="3565080" cy="34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2386 hours Apr. 2020 – Jan 2021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9" name="CustomShape 4"/>
          <p:cNvSpPr/>
          <p:nvPr/>
        </p:nvSpPr>
        <p:spPr>
          <a:xfrm>
            <a:off x="4896000" y="1836000"/>
            <a:ext cx="1257840" cy="34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192 hours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90" name="Line 5"/>
          <p:cNvSpPr/>
          <p:nvPr/>
        </p:nvSpPr>
        <p:spPr>
          <a:xfrm flipV="1">
            <a:off x="5544000" y="2448000"/>
            <a:ext cx="2016000" cy="648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CustomShape 6"/>
          <p:cNvSpPr/>
          <p:nvPr/>
        </p:nvSpPr>
        <p:spPr>
          <a:xfrm>
            <a:off x="858600" y="1333800"/>
            <a:ext cx="499320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Is there a remnant flare population?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92" name="" descr=""/>
          <p:cNvPicPr/>
          <p:nvPr/>
        </p:nvPicPr>
        <p:blipFill>
          <a:blip r:embed="rId4"/>
          <a:srcRect l="-2087" t="8066" r="51996" b="20499"/>
          <a:stretch/>
        </p:blipFill>
        <p:spPr>
          <a:xfrm>
            <a:off x="7201080" y="4284000"/>
            <a:ext cx="1862280" cy="1279800"/>
          </a:xfrm>
          <a:prstGeom prst="rect">
            <a:avLst/>
          </a:prstGeom>
          <a:ln>
            <a:noFill/>
          </a:ln>
        </p:spPr>
      </p:pic>
      <p:sp>
        <p:nvSpPr>
          <p:cNvPr id="393" name="Line 7"/>
          <p:cNvSpPr/>
          <p:nvPr/>
        </p:nvSpPr>
        <p:spPr>
          <a:xfrm>
            <a:off x="7955280" y="4114800"/>
            <a:ext cx="174960" cy="1226880"/>
          </a:xfrm>
          <a:prstGeom prst="line">
            <a:avLst/>
          </a:prstGeom>
          <a:ln w="18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ustomShape 1"/>
          <p:cNvSpPr/>
          <p:nvPr/>
        </p:nvSpPr>
        <p:spPr>
          <a:xfrm>
            <a:off x="146160" y="539640"/>
            <a:ext cx="9503640" cy="11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Evidence for local particle acceleration in the first recurrent Galactic Cosmic Ray depression observed by Solar Orbiter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The ion event of 19 June 2020,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Aran et al., A&amp;A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95" name="" descr=""/>
          <p:cNvPicPr/>
          <p:nvPr/>
        </p:nvPicPr>
        <p:blipFill>
          <a:blip r:embed="rId1"/>
          <a:srcRect l="0" t="0" r="50257" b="22520"/>
          <a:stretch/>
        </p:blipFill>
        <p:spPr>
          <a:xfrm>
            <a:off x="27000" y="1682640"/>
            <a:ext cx="3570840" cy="2674440"/>
          </a:xfrm>
          <a:prstGeom prst="rect">
            <a:avLst/>
          </a:prstGeom>
          <a:ln>
            <a:noFill/>
          </a:ln>
        </p:spPr>
      </p:pic>
      <p:sp>
        <p:nvSpPr>
          <p:cNvPr id="396" name="Line 2"/>
          <p:cNvSpPr/>
          <p:nvPr/>
        </p:nvSpPr>
        <p:spPr>
          <a:xfrm flipH="1">
            <a:off x="2952000" y="2880000"/>
            <a:ext cx="1008000" cy="792000"/>
          </a:xfrm>
          <a:prstGeom prst="line">
            <a:avLst/>
          </a:prstGeom>
          <a:ln w="18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CustomShape 3"/>
          <p:cNvSpPr/>
          <p:nvPr/>
        </p:nvSpPr>
        <p:spPr>
          <a:xfrm>
            <a:off x="3931920" y="2421360"/>
            <a:ext cx="173700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Strong ion event without electrons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98" name="" descr=""/>
          <p:cNvPicPr/>
          <p:nvPr/>
        </p:nvPicPr>
        <p:blipFill>
          <a:blip r:embed="rId2"/>
          <a:stretch/>
        </p:blipFill>
        <p:spPr>
          <a:xfrm>
            <a:off x="6964200" y="1371600"/>
            <a:ext cx="3035520" cy="4023000"/>
          </a:xfrm>
          <a:prstGeom prst="rect">
            <a:avLst/>
          </a:prstGeom>
          <a:ln>
            <a:noFill/>
          </a:ln>
        </p:spPr>
      </p:pic>
      <p:sp>
        <p:nvSpPr>
          <p:cNvPr id="399" name="CustomShape 4"/>
          <p:cNvSpPr/>
          <p:nvPr/>
        </p:nvSpPr>
        <p:spPr>
          <a:xfrm>
            <a:off x="432000" y="4500000"/>
            <a:ext cx="6151320" cy="116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Same CIR as observed by Allen et al. shows decreased GCR counts (Forbush decrease) while low-energy ions are accelerated in-situ by stochastic acceleration.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" descr=""/>
          <p:cNvPicPr/>
          <p:nvPr/>
        </p:nvPicPr>
        <p:blipFill>
          <a:blip r:embed="rId1"/>
          <a:stretch/>
        </p:blipFill>
        <p:spPr>
          <a:xfrm>
            <a:off x="6911280" y="1332000"/>
            <a:ext cx="2733840" cy="4023000"/>
          </a:xfrm>
          <a:prstGeom prst="rect">
            <a:avLst/>
          </a:prstGeom>
          <a:ln>
            <a:noFill/>
          </a:ln>
        </p:spPr>
      </p:pic>
      <p:pic>
        <p:nvPicPr>
          <p:cNvPr id="401" name="" descr=""/>
          <p:cNvPicPr/>
          <p:nvPr/>
        </p:nvPicPr>
        <p:blipFill>
          <a:blip r:embed="rId2"/>
          <a:stretch/>
        </p:blipFill>
        <p:spPr>
          <a:xfrm>
            <a:off x="432000" y="1620000"/>
            <a:ext cx="3529080" cy="3840120"/>
          </a:xfrm>
          <a:prstGeom prst="rect">
            <a:avLst/>
          </a:prstGeom>
          <a:ln>
            <a:noFill/>
          </a:ln>
        </p:spPr>
      </p:pic>
      <p:sp>
        <p:nvSpPr>
          <p:cNvPr id="402" name="CustomShape 1"/>
          <p:cNvSpPr/>
          <p:nvPr/>
        </p:nvSpPr>
        <p:spPr>
          <a:xfrm>
            <a:off x="146160" y="539640"/>
            <a:ext cx="9503640" cy="11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Evidence for local particle acceleration in the first recurrent Galactic Cosmic Ray depression observed by Solar Orbiter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The ion event of 19 June 2020,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Aran et al. A&amp;A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" descr=""/>
          <p:cNvPicPr/>
          <p:nvPr/>
        </p:nvPicPr>
        <p:blipFill>
          <a:blip r:embed="rId1"/>
          <a:srcRect l="0" t="6652" r="50257" b="22520"/>
          <a:stretch/>
        </p:blipFill>
        <p:spPr>
          <a:xfrm>
            <a:off x="27000" y="1828800"/>
            <a:ext cx="2270160" cy="1554120"/>
          </a:xfrm>
          <a:prstGeom prst="rect">
            <a:avLst/>
          </a:prstGeom>
          <a:ln>
            <a:noFill/>
          </a:ln>
        </p:spPr>
      </p:pic>
      <p:pic>
        <p:nvPicPr>
          <p:cNvPr id="404" name="Picture 2" descr=""/>
          <p:cNvPicPr/>
          <p:nvPr/>
        </p:nvPicPr>
        <p:blipFill>
          <a:blip r:embed="rId2"/>
          <a:stretch/>
        </p:blipFill>
        <p:spPr>
          <a:xfrm>
            <a:off x="1496160" y="1353960"/>
            <a:ext cx="8567640" cy="4014000"/>
          </a:xfrm>
          <a:prstGeom prst="rect">
            <a:avLst/>
          </a:prstGeom>
          <a:ln>
            <a:noFill/>
          </a:ln>
        </p:spPr>
      </p:pic>
      <p:sp>
        <p:nvSpPr>
          <p:cNvPr id="405" name="CustomShape 1"/>
          <p:cNvSpPr/>
          <p:nvPr/>
        </p:nvSpPr>
        <p:spPr>
          <a:xfrm>
            <a:off x="146160" y="539640"/>
            <a:ext cx="10455120" cy="115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Suprathermal particles from corotating interaction regions during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the first perihelion pass of Solar Orbiter,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Allen et al., (2020), A&amp;A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06" name="Line 2"/>
          <p:cNvSpPr/>
          <p:nvPr/>
        </p:nvSpPr>
        <p:spPr>
          <a:xfrm flipH="1">
            <a:off x="731520" y="2767320"/>
            <a:ext cx="569160" cy="158760"/>
          </a:xfrm>
          <a:prstGeom prst="line">
            <a:avLst/>
          </a:prstGeom>
          <a:ln w="18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Line 3"/>
          <p:cNvSpPr/>
          <p:nvPr/>
        </p:nvSpPr>
        <p:spPr>
          <a:xfrm flipH="1" flipV="1">
            <a:off x="822960" y="2194560"/>
            <a:ext cx="482760" cy="573840"/>
          </a:xfrm>
          <a:prstGeom prst="line">
            <a:avLst/>
          </a:prstGeom>
          <a:ln w="18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146160" y="539640"/>
            <a:ext cx="10455120" cy="115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Suprathermal particles from corotating interaction regions during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the first perihelion pass of Solar Orbiter,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Allen et al., (2020), A&amp;A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409" name="" descr=""/>
          <p:cNvPicPr/>
          <p:nvPr/>
        </p:nvPicPr>
        <p:blipFill>
          <a:blip r:embed="rId1"/>
          <a:srcRect l="0" t="0" r="0" b="33545"/>
          <a:stretch/>
        </p:blipFill>
        <p:spPr>
          <a:xfrm>
            <a:off x="195840" y="1375560"/>
            <a:ext cx="4467240" cy="4018680"/>
          </a:xfrm>
          <a:prstGeom prst="rect">
            <a:avLst/>
          </a:prstGeom>
          <a:ln>
            <a:noFill/>
          </a:ln>
        </p:spPr>
      </p:pic>
      <p:pic>
        <p:nvPicPr>
          <p:cNvPr id="410" name="" descr=""/>
          <p:cNvPicPr/>
          <p:nvPr/>
        </p:nvPicPr>
        <p:blipFill>
          <a:blip r:embed="rId2"/>
          <a:stretch/>
        </p:blipFill>
        <p:spPr>
          <a:xfrm>
            <a:off x="5400000" y="1476000"/>
            <a:ext cx="4151160" cy="3940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-28800" y="-26280"/>
            <a:ext cx="10151640" cy="570924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-28800" y="-26280"/>
            <a:ext cx="10178280" cy="57866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2"/>
          <p:cNvSpPr/>
          <p:nvPr/>
        </p:nvSpPr>
        <p:spPr>
          <a:xfrm>
            <a:off x="97200" y="543240"/>
            <a:ext cx="10058040" cy="466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How does the sun create and control the heliosphere – and why does solar activity change with time?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What drives the solar wind and where does the coronal magnetic field originate?</a:t>
            </a:r>
            <a:endParaRPr b="0" lang="en-US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How do solar transients drive heliospheric variability?</a:t>
            </a:r>
            <a:endParaRPr b="0" lang="en-US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800" spc="-1" strike="noStrike">
                <a:solidFill>
                  <a:srgbClr val="ff0000"/>
                </a:solidFill>
                <a:latin typeface="Arial"/>
              </a:rPr>
              <a:t>How do solar eruptions produce energetic particle radiation that fills the heliosphere?</a:t>
            </a:r>
            <a:endParaRPr b="0" lang="en-US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How does the solar dynamo work and drive connections between the sun and heliosphere?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" descr=""/>
          <p:cNvPicPr/>
          <p:nvPr/>
        </p:nvPicPr>
        <p:blipFill>
          <a:blip r:embed="rId1"/>
          <a:stretch/>
        </p:blipFill>
        <p:spPr>
          <a:xfrm>
            <a:off x="4285080" y="1476000"/>
            <a:ext cx="5239080" cy="3858480"/>
          </a:xfrm>
          <a:prstGeom prst="rect">
            <a:avLst/>
          </a:prstGeom>
          <a:ln>
            <a:noFill/>
          </a:ln>
        </p:spPr>
      </p:pic>
      <p:sp>
        <p:nvSpPr>
          <p:cNvPr id="412" name="CustomShape 1"/>
          <p:cNvSpPr/>
          <p:nvPr/>
        </p:nvSpPr>
        <p:spPr>
          <a:xfrm>
            <a:off x="146160" y="539640"/>
            <a:ext cx="10455120" cy="115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Suprathermal particles from corotating interaction regions during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the first perihelion pass of Solar Orbiter,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Allen et al., (2020), A&amp;A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413" name="Group 2"/>
          <p:cNvGrpSpPr/>
          <p:nvPr/>
        </p:nvGrpSpPr>
        <p:grpSpPr>
          <a:xfrm>
            <a:off x="6516000" y="4038840"/>
            <a:ext cx="2072880" cy="344880"/>
            <a:chOff x="6516000" y="4038840"/>
            <a:chExt cx="2072880" cy="344880"/>
          </a:xfrm>
        </p:grpSpPr>
        <p:sp>
          <p:nvSpPr>
            <p:cNvPr id="414" name="CustomShape 3"/>
            <p:cNvSpPr/>
            <p:nvPr/>
          </p:nvSpPr>
          <p:spPr>
            <a:xfrm>
              <a:off x="6516000" y="4140000"/>
              <a:ext cx="143640" cy="143640"/>
            </a:xfrm>
            <a:prstGeom prst="ellipse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5" name="CustomShape 4"/>
            <p:cNvSpPr/>
            <p:nvPr/>
          </p:nvSpPr>
          <p:spPr>
            <a:xfrm>
              <a:off x="6624000" y="4038840"/>
              <a:ext cx="1964880" cy="344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0.9 – 2.2 MeV H+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416" name="Group 5"/>
          <p:cNvGrpSpPr/>
          <p:nvPr/>
        </p:nvGrpSpPr>
        <p:grpSpPr>
          <a:xfrm>
            <a:off x="6516000" y="4366440"/>
            <a:ext cx="2618640" cy="344880"/>
            <a:chOff x="6516000" y="4366440"/>
            <a:chExt cx="2618640" cy="344880"/>
          </a:xfrm>
        </p:grpSpPr>
        <p:sp>
          <p:nvSpPr>
            <p:cNvPr id="417" name="CustomShape 6"/>
            <p:cNvSpPr/>
            <p:nvPr/>
          </p:nvSpPr>
          <p:spPr>
            <a:xfrm>
              <a:off x="6624000" y="4366440"/>
              <a:ext cx="2510640" cy="344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226 – 320 keV/nuc </a:t>
              </a:r>
              <a:r>
                <a:rPr b="0" lang="en-US" sz="1800" spc="-1" strike="noStrike" baseline="33000">
                  <a:solidFill>
                    <a:srgbClr val="000000"/>
                  </a:solidFill>
                  <a:latin typeface="Arial"/>
                </a:rPr>
                <a:t>4</a:t>
              </a:r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He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418" name="CustomShape 7"/>
            <p:cNvSpPr/>
            <p:nvPr/>
          </p:nvSpPr>
          <p:spPr>
            <a:xfrm>
              <a:off x="6516000" y="4464000"/>
              <a:ext cx="143640" cy="143640"/>
            </a:xfrm>
            <a:prstGeom prst="rect">
              <a:avLst/>
            </a:prstGeom>
            <a:solidFill>
              <a:srgbClr val="ef2929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419" name="" descr=""/>
          <p:cNvPicPr/>
          <p:nvPr/>
        </p:nvPicPr>
        <p:blipFill>
          <a:blip r:embed="rId2"/>
          <a:srcRect l="0" t="0" r="0" b="-416"/>
          <a:stretch/>
        </p:blipFill>
        <p:spPr>
          <a:xfrm>
            <a:off x="627840" y="1375560"/>
            <a:ext cx="3004200" cy="4084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146160" y="539640"/>
            <a:ext cx="9803160" cy="7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latin typeface="Arial"/>
              </a:rPr>
              <a:t>Extreme-UV quiet Sun brightenings observed by the Solar Orbiter/EUI  </a:t>
            </a:r>
            <a:r>
              <a:rPr b="0" lang="en-US" sz="1800" spc="-1" strike="noStrike">
                <a:latin typeface="Arial"/>
              </a:rPr>
              <a:t>Berghmans et al., (2021), A&amp;A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421" name="Group 2"/>
          <p:cNvGrpSpPr/>
          <p:nvPr/>
        </p:nvGrpSpPr>
        <p:grpSpPr>
          <a:xfrm>
            <a:off x="746640" y="1338480"/>
            <a:ext cx="8567640" cy="3939840"/>
            <a:chOff x="746640" y="1338480"/>
            <a:chExt cx="8567640" cy="3939840"/>
          </a:xfrm>
        </p:grpSpPr>
        <p:pic>
          <p:nvPicPr>
            <p:cNvPr id="422" name="" descr=""/>
            <p:cNvPicPr/>
            <p:nvPr/>
          </p:nvPicPr>
          <p:blipFill>
            <a:blip r:embed="rId1"/>
            <a:srcRect l="0" t="5150" r="0" b="13256"/>
            <a:stretch/>
          </p:blipFill>
          <p:spPr>
            <a:xfrm>
              <a:off x="746640" y="1338480"/>
              <a:ext cx="8567640" cy="3931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23" name="CustomShape 3"/>
            <p:cNvSpPr/>
            <p:nvPr/>
          </p:nvSpPr>
          <p:spPr>
            <a:xfrm>
              <a:off x="8326800" y="5129280"/>
              <a:ext cx="973800" cy="14904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ustomShape 1"/>
          <p:cNvSpPr/>
          <p:nvPr/>
        </p:nvSpPr>
        <p:spPr>
          <a:xfrm>
            <a:off x="146160" y="539640"/>
            <a:ext cx="9803160" cy="65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latin typeface="Arial"/>
              </a:rPr>
              <a:t>Extreme-UV quiet Sun brightenings observed by the Solar Orbiter/EUI  </a:t>
            </a:r>
            <a:r>
              <a:rPr b="0" lang="en-US" sz="1800" spc="-1" strike="noStrike">
                <a:latin typeface="Arial"/>
              </a:rPr>
              <a:t>Berghmans et al., A&amp;A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425" name="" descr=""/>
          <p:cNvPicPr/>
          <p:nvPr/>
        </p:nvPicPr>
        <p:blipFill>
          <a:blip r:embed="rId1"/>
          <a:stretch/>
        </p:blipFill>
        <p:spPr>
          <a:xfrm>
            <a:off x="-9360" y="1206720"/>
            <a:ext cx="10115640" cy="3794040"/>
          </a:xfrm>
          <a:prstGeom prst="rect">
            <a:avLst/>
          </a:prstGeom>
          <a:ln>
            <a:noFill/>
          </a:ln>
        </p:spPr>
      </p:pic>
      <p:sp>
        <p:nvSpPr>
          <p:cNvPr id="426" name="CustomShape 2"/>
          <p:cNvSpPr/>
          <p:nvPr/>
        </p:nvSpPr>
        <p:spPr>
          <a:xfrm>
            <a:off x="9001440" y="2989440"/>
            <a:ext cx="359640" cy="359640"/>
          </a:xfrm>
          <a:prstGeom prst="ellipse">
            <a:avLst/>
          </a:prstGeom>
          <a:noFill/>
          <a:ln w="36000">
            <a:solidFill>
              <a:srgbClr val="ef292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CustomShape 3"/>
          <p:cNvSpPr/>
          <p:nvPr/>
        </p:nvSpPr>
        <p:spPr>
          <a:xfrm>
            <a:off x="36000" y="5004000"/>
            <a:ext cx="10022040" cy="402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Size distribution of these flares? Expect power law, as normal in nature. 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ustomShape 1"/>
          <p:cNvSpPr/>
          <p:nvPr/>
        </p:nvSpPr>
        <p:spPr>
          <a:xfrm>
            <a:off x="146160" y="539640"/>
            <a:ext cx="9803160" cy="68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latin typeface="Arial"/>
              </a:rPr>
              <a:t>Extreme-UV quiet Sun brightenings observed by the Solar Orbiter/EUI  </a:t>
            </a:r>
            <a:r>
              <a:rPr b="0" lang="en-US" sz="1800" spc="-1" strike="noStrike">
                <a:latin typeface="Arial"/>
              </a:rPr>
              <a:t>Berghmans et al., A&amp;A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429" name="" descr=""/>
          <p:cNvPicPr/>
          <p:nvPr/>
        </p:nvPicPr>
        <p:blipFill>
          <a:blip r:embed="rId1"/>
          <a:stretch/>
        </p:blipFill>
        <p:spPr>
          <a:xfrm>
            <a:off x="854640" y="1153080"/>
            <a:ext cx="7863480" cy="3931560"/>
          </a:xfrm>
          <a:prstGeom prst="rect">
            <a:avLst/>
          </a:prstGeom>
          <a:ln>
            <a:noFill/>
          </a:ln>
        </p:spPr>
      </p:pic>
      <p:sp>
        <p:nvSpPr>
          <p:cNvPr id="430" name="CustomShape 2"/>
          <p:cNvSpPr/>
          <p:nvPr/>
        </p:nvSpPr>
        <p:spPr>
          <a:xfrm>
            <a:off x="756000" y="5112000"/>
            <a:ext cx="828792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Example of an elongated campfire observed by both AIA (bottom) and EUI (top).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ustomShape 1"/>
          <p:cNvSpPr/>
          <p:nvPr/>
        </p:nvSpPr>
        <p:spPr>
          <a:xfrm>
            <a:off x="146160" y="539640"/>
            <a:ext cx="9930600" cy="65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latin typeface="Arial"/>
              </a:rPr>
              <a:t>Extreme-UV quiet Sun brightenings observed by the Solar Orbiter/EUI  </a:t>
            </a:r>
            <a:r>
              <a:rPr b="0" lang="en-US" sz="1800" spc="-1" strike="noStrike">
                <a:latin typeface="Arial"/>
              </a:rPr>
              <a:t>Berghmans et al., A&amp;A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32" name="CustomShape 2"/>
          <p:cNvSpPr/>
          <p:nvPr/>
        </p:nvSpPr>
        <p:spPr>
          <a:xfrm>
            <a:off x="3979440" y="1171080"/>
            <a:ext cx="2878200" cy="394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Subsample of 16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campfires also observed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with SDO/AIA allows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triangulation.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1000 – 5000 km above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photosphere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i.e., located above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chromospheric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network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433" name="" descr=""/>
          <p:cNvPicPr/>
          <p:nvPr/>
        </p:nvPicPr>
        <p:blipFill>
          <a:blip r:embed="rId1"/>
          <a:stretch/>
        </p:blipFill>
        <p:spPr>
          <a:xfrm>
            <a:off x="144000" y="1141200"/>
            <a:ext cx="3826440" cy="3682440"/>
          </a:xfrm>
          <a:prstGeom prst="rect">
            <a:avLst/>
          </a:prstGeom>
          <a:ln>
            <a:noFill/>
          </a:ln>
        </p:spPr>
      </p:pic>
      <p:sp>
        <p:nvSpPr>
          <p:cNvPr id="434" name="Line 3"/>
          <p:cNvSpPr/>
          <p:nvPr/>
        </p:nvSpPr>
        <p:spPr>
          <a:xfrm flipH="1" flipV="1">
            <a:off x="1152000" y="4248000"/>
            <a:ext cx="768240" cy="576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CustomShape 4"/>
          <p:cNvSpPr/>
          <p:nvPr/>
        </p:nvSpPr>
        <p:spPr>
          <a:xfrm>
            <a:off x="583560" y="4797720"/>
            <a:ext cx="337608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Expected for semi-circular loop.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Loops are elongated in height.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436" name="" descr=""/>
          <p:cNvPicPr/>
          <p:nvPr/>
        </p:nvPicPr>
        <p:blipFill>
          <a:blip r:embed="rId2"/>
          <a:stretch/>
        </p:blipFill>
        <p:spPr>
          <a:xfrm>
            <a:off x="6924960" y="864360"/>
            <a:ext cx="2922120" cy="4556880"/>
          </a:xfrm>
          <a:prstGeom prst="rect">
            <a:avLst/>
          </a:prstGeom>
          <a:ln>
            <a:noFill/>
          </a:ln>
        </p:spPr>
      </p:pic>
      <p:sp>
        <p:nvSpPr>
          <p:cNvPr id="437" name="Line 5"/>
          <p:cNvSpPr/>
          <p:nvPr/>
        </p:nvSpPr>
        <p:spPr>
          <a:xfrm flipV="1">
            <a:off x="5760000" y="3096000"/>
            <a:ext cx="576000" cy="720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CustomShape 1"/>
          <p:cNvSpPr/>
          <p:nvPr/>
        </p:nvSpPr>
        <p:spPr>
          <a:xfrm>
            <a:off x="146160" y="539640"/>
            <a:ext cx="9711720" cy="7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latin typeface="Arial"/>
              </a:rPr>
              <a:t>Extreme-UV quiet Sun brightenings observed by the Solar Orbiter/EUI  </a:t>
            </a:r>
            <a:r>
              <a:rPr b="0" lang="en-US" sz="1800" spc="-1" strike="noStrike">
                <a:latin typeface="Arial"/>
              </a:rPr>
              <a:t>Berghmans et al., A&amp;A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439" name="" descr=""/>
          <p:cNvPicPr/>
          <p:nvPr/>
        </p:nvPicPr>
        <p:blipFill>
          <a:blip r:embed="rId1"/>
          <a:stretch/>
        </p:blipFill>
        <p:spPr>
          <a:xfrm>
            <a:off x="-9360" y="1152360"/>
            <a:ext cx="10079280" cy="3312000"/>
          </a:xfrm>
          <a:prstGeom prst="rect">
            <a:avLst/>
          </a:prstGeom>
          <a:ln>
            <a:noFill/>
          </a:ln>
        </p:spPr>
      </p:pic>
      <p:sp>
        <p:nvSpPr>
          <p:cNvPr id="440" name="Line 2"/>
          <p:cNvSpPr/>
          <p:nvPr/>
        </p:nvSpPr>
        <p:spPr>
          <a:xfrm flipV="1">
            <a:off x="576000" y="4068000"/>
            <a:ext cx="0" cy="360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CustomShape 3"/>
          <p:cNvSpPr/>
          <p:nvPr/>
        </p:nvSpPr>
        <p:spPr>
          <a:xfrm>
            <a:off x="360000" y="4428000"/>
            <a:ext cx="292968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One single pixel (excluded)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42" name="Line 4"/>
          <p:cNvSpPr/>
          <p:nvPr/>
        </p:nvSpPr>
        <p:spPr>
          <a:xfrm flipV="1">
            <a:off x="3907440" y="4068360"/>
            <a:ext cx="0" cy="360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5"/>
          <p:cNvSpPr/>
          <p:nvPr/>
        </p:nvSpPr>
        <p:spPr>
          <a:xfrm>
            <a:off x="3691440" y="4428360"/>
            <a:ext cx="294192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Single exposure (excluded)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44" name="Line 6"/>
          <p:cNvSpPr/>
          <p:nvPr/>
        </p:nvSpPr>
        <p:spPr>
          <a:xfrm>
            <a:off x="7668000" y="1908000"/>
            <a:ext cx="2232000" cy="216000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445" name="" descr=""/>
          <p:cNvPicPr/>
          <p:nvPr/>
        </p:nvPicPr>
        <p:blipFill>
          <a:blip r:embed="rId2"/>
          <a:stretch/>
        </p:blipFill>
        <p:spPr>
          <a:xfrm>
            <a:off x="6748200" y="4464720"/>
            <a:ext cx="3218400" cy="914040"/>
          </a:xfrm>
          <a:prstGeom prst="rect">
            <a:avLst/>
          </a:prstGeom>
          <a:ln>
            <a:noFill/>
          </a:ln>
        </p:spPr>
      </p:pic>
      <p:grpSp>
        <p:nvGrpSpPr>
          <p:cNvPr id="446" name="Group 7"/>
          <p:cNvGrpSpPr/>
          <p:nvPr/>
        </p:nvGrpSpPr>
        <p:grpSpPr>
          <a:xfrm>
            <a:off x="7092000" y="5255640"/>
            <a:ext cx="360000" cy="360000"/>
            <a:chOff x="7092000" y="5255640"/>
            <a:chExt cx="360000" cy="360000"/>
          </a:xfrm>
        </p:grpSpPr>
        <p:sp>
          <p:nvSpPr>
            <p:cNvPr id="447" name="Line 8"/>
            <p:cNvSpPr/>
            <p:nvPr/>
          </p:nvSpPr>
          <p:spPr>
            <a:xfrm flipV="1">
              <a:off x="7092000" y="5255640"/>
              <a:ext cx="360000" cy="360000"/>
            </a:xfrm>
            <a:prstGeom prst="line">
              <a:avLst/>
            </a:prstGeom>
            <a:ln w="36000">
              <a:solidFill>
                <a:srgbClr val="ef292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8" name="Line 9"/>
            <p:cNvSpPr/>
            <p:nvPr/>
          </p:nvSpPr>
          <p:spPr>
            <a:xfrm>
              <a:off x="7092000" y="5255640"/>
              <a:ext cx="360000" cy="360000"/>
            </a:xfrm>
            <a:prstGeom prst="line">
              <a:avLst/>
            </a:prstGeom>
            <a:ln w="36000">
              <a:solidFill>
                <a:srgbClr val="ef292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49" name="Group 10"/>
          <p:cNvGrpSpPr/>
          <p:nvPr/>
        </p:nvGrpSpPr>
        <p:grpSpPr>
          <a:xfrm>
            <a:off x="7740000" y="5255640"/>
            <a:ext cx="360000" cy="360000"/>
            <a:chOff x="7740000" y="5255640"/>
            <a:chExt cx="360000" cy="360000"/>
          </a:xfrm>
        </p:grpSpPr>
        <p:sp>
          <p:nvSpPr>
            <p:cNvPr id="450" name="Line 11"/>
            <p:cNvSpPr/>
            <p:nvPr/>
          </p:nvSpPr>
          <p:spPr>
            <a:xfrm flipV="1">
              <a:off x="7740000" y="5255640"/>
              <a:ext cx="360000" cy="360000"/>
            </a:xfrm>
            <a:prstGeom prst="line">
              <a:avLst/>
            </a:prstGeom>
            <a:ln w="36000">
              <a:solidFill>
                <a:srgbClr val="ef292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1" name="Line 12"/>
            <p:cNvSpPr/>
            <p:nvPr/>
          </p:nvSpPr>
          <p:spPr>
            <a:xfrm>
              <a:off x="7740000" y="5255640"/>
              <a:ext cx="360000" cy="360000"/>
            </a:xfrm>
            <a:prstGeom prst="line">
              <a:avLst/>
            </a:prstGeom>
            <a:ln w="36000">
              <a:solidFill>
                <a:srgbClr val="ef292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"/>
          <p:cNvSpPr/>
          <p:nvPr/>
        </p:nvSpPr>
        <p:spPr>
          <a:xfrm>
            <a:off x="146160" y="539640"/>
            <a:ext cx="9711720" cy="7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latin typeface="Arial"/>
              </a:rPr>
              <a:t>Extreme-UV quiet Sun brightenings observed by the Solar Orbiter/EUI  </a:t>
            </a:r>
            <a:r>
              <a:rPr b="0" lang="en-US" sz="1800" spc="-1" strike="noStrike">
                <a:latin typeface="Arial"/>
              </a:rPr>
              <a:t>Berghmans et al., A&amp;A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453" name="" descr=""/>
          <p:cNvPicPr/>
          <p:nvPr/>
        </p:nvPicPr>
        <p:blipFill>
          <a:blip r:embed="rId1"/>
          <a:stretch/>
        </p:blipFill>
        <p:spPr>
          <a:xfrm>
            <a:off x="57960" y="1324800"/>
            <a:ext cx="5577480" cy="4023000"/>
          </a:xfrm>
          <a:prstGeom prst="rect">
            <a:avLst/>
          </a:prstGeom>
          <a:ln>
            <a:noFill/>
          </a:ln>
        </p:spPr>
      </p:pic>
      <p:sp>
        <p:nvSpPr>
          <p:cNvPr id="454" name="CustomShape 2"/>
          <p:cNvSpPr/>
          <p:nvPr/>
        </p:nvSpPr>
        <p:spPr>
          <a:xfrm>
            <a:off x="6336360" y="1476360"/>
            <a:ext cx="3280320" cy="348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9800 campfire pixels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1.1 x 10</a:t>
            </a:r>
            <a:r>
              <a:rPr b="0" lang="en-US" sz="2400" spc="-1" strike="noStrike" baseline="33000">
                <a:latin typeface="Arial"/>
              </a:rPr>
              <a:t>8</a:t>
            </a:r>
            <a:r>
              <a:rPr b="0" lang="en-US" sz="2400" spc="-1" strike="noStrike">
                <a:latin typeface="Arial"/>
              </a:rPr>
              <a:t> pixels total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1000 – 5000 km above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photosphere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Located above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chromospheric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network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" descr=""/>
          <p:cNvPicPr/>
          <p:nvPr/>
        </p:nvPicPr>
        <p:blipFill>
          <a:blip r:embed="rId1"/>
          <a:stretch/>
        </p:blipFill>
        <p:spPr>
          <a:xfrm>
            <a:off x="-28800" y="-26280"/>
            <a:ext cx="10151640" cy="5709240"/>
          </a:xfrm>
          <a:prstGeom prst="rect">
            <a:avLst/>
          </a:prstGeom>
          <a:ln>
            <a:noFill/>
          </a:ln>
        </p:spPr>
      </p:pic>
      <p:sp>
        <p:nvSpPr>
          <p:cNvPr id="456" name="CustomShape 1"/>
          <p:cNvSpPr/>
          <p:nvPr/>
        </p:nvSpPr>
        <p:spPr>
          <a:xfrm>
            <a:off x="-28800" y="-26280"/>
            <a:ext cx="10178280" cy="57866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CustomShape 2"/>
          <p:cNvSpPr/>
          <p:nvPr/>
        </p:nvSpPr>
        <p:spPr>
          <a:xfrm>
            <a:off x="146160" y="539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Summary &amp; Conclusions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TextShape 3"/>
          <p:cNvSpPr txBox="1"/>
          <p:nvPr/>
        </p:nvSpPr>
        <p:spPr>
          <a:xfrm>
            <a:off x="58320" y="1188720"/>
            <a:ext cx="9908640" cy="4089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We’ve </a:t>
            </a:r>
            <a:r>
              <a:rPr b="0" lang="en-US" sz="2400" spc="-1" strike="noStrike">
                <a:latin typeface="Arial"/>
              </a:rPr>
              <a:t>launched!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Science </a:t>
            </a:r>
            <a:r>
              <a:rPr b="0" lang="en-US" sz="2400" spc="-1" strike="noStrike">
                <a:latin typeface="Arial"/>
              </a:rPr>
              <a:t>starting to </a:t>
            </a:r>
            <a:r>
              <a:rPr b="0" lang="en-US" sz="2400" spc="-1" strike="noStrike">
                <a:latin typeface="Arial"/>
              </a:rPr>
              <a:t>pour out </a:t>
            </a:r>
            <a:endParaRPr b="0" lang="en-US" sz="2400" spc="-1" strike="noStrike">
              <a:latin typeface="Arial"/>
            </a:endParaRPr>
          </a:p>
          <a:p>
            <a:pPr lvl="2" marL="648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deadline </a:t>
            </a:r>
            <a:r>
              <a:rPr b="0" lang="en-US" sz="2400" spc="-1" strike="noStrike">
                <a:latin typeface="Arial"/>
              </a:rPr>
              <a:t>for next </a:t>
            </a:r>
            <a:r>
              <a:rPr b="0" lang="en-US" sz="2400" spc="-1" strike="noStrike">
                <a:latin typeface="Arial"/>
              </a:rPr>
              <a:t>A&amp;A </a:t>
            </a:r>
            <a:r>
              <a:rPr b="0" lang="en-US" sz="2400" spc="-1" strike="noStrike">
                <a:latin typeface="Arial"/>
              </a:rPr>
              <a:t>special </a:t>
            </a:r>
            <a:r>
              <a:rPr b="0" lang="en-US" sz="2400" spc="-1" strike="noStrike">
                <a:latin typeface="Arial"/>
              </a:rPr>
              <a:t>issue: Dec </a:t>
            </a:r>
            <a:r>
              <a:rPr b="0" lang="en-US" sz="2400" spc="-1" strike="noStrike">
                <a:latin typeface="Arial"/>
              </a:rPr>
              <a:t>1, 2022!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Data freely </a:t>
            </a:r>
            <a:r>
              <a:rPr b="0" lang="en-US" sz="2400" spc="-1" strike="noStrike">
                <a:latin typeface="Arial"/>
              </a:rPr>
              <a:t>available 90 </a:t>
            </a:r>
            <a:r>
              <a:rPr b="0" lang="en-US" sz="2400" spc="-1" strike="noStrike">
                <a:latin typeface="Arial"/>
              </a:rPr>
              <a:t>days after </a:t>
            </a:r>
            <a:r>
              <a:rPr b="0" lang="en-US" sz="2400" spc="-1" strike="noStrike">
                <a:latin typeface="Arial"/>
              </a:rPr>
              <a:t>receipt on the </a:t>
            </a:r>
            <a:r>
              <a:rPr b="0" lang="en-US" sz="2400" spc="-1" strike="noStrike">
                <a:latin typeface="Arial"/>
              </a:rPr>
              <a:t>ground (or </a:t>
            </a:r>
            <a:r>
              <a:rPr b="0" lang="en-US" sz="2400" spc="-1" strike="noStrike">
                <a:latin typeface="Arial"/>
              </a:rPr>
              <a:t>quicker)</a:t>
            </a:r>
            <a:endParaRPr b="0" lang="en-US" sz="2400" spc="-1" strike="noStrike">
              <a:latin typeface="Arial"/>
            </a:endParaRPr>
          </a:p>
          <a:p>
            <a:pPr lvl="2" marL="648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See </a:t>
            </a:r>
            <a:r>
              <a:rPr b="0" lang="en-US" sz="2400" spc="-1" strike="noStrike">
                <a:latin typeface="Arial"/>
              </a:rPr>
              <a:t>SOAR: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hlinkClick r:id="rId2"/>
              </a:rPr>
              <a:t>https://soar.esac.esa.int/soar/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The future is </a:t>
            </a:r>
            <a:r>
              <a:rPr b="0" lang="en-US" sz="2400" spc="-1" strike="noStrike">
                <a:latin typeface="Arial"/>
              </a:rPr>
              <a:t>multi-point </a:t>
            </a:r>
            <a:r>
              <a:rPr b="0" lang="en-US" sz="2400" spc="-1" strike="noStrike">
                <a:latin typeface="Arial"/>
              </a:rPr>
              <a:t>with the </a:t>
            </a:r>
            <a:r>
              <a:rPr b="0" lang="en-US" sz="2400" spc="-1" strike="noStrike">
                <a:latin typeface="Arial"/>
              </a:rPr>
              <a:t>“Grand </a:t>
            </a:r>
            <a:r>
              <a:rPr b="0" lang="en-US" sz="2400" spc="-1" strike="noStrike">
                <a:latin typeface="Arial"/>
              </a:rPr>
              <a:t>Heliospheric </a:t>
            </a:r>
            <a:r>
              <a:rPr b="0" lang="en-US" sz="2400" spc="-1" strike="noStrike">
                <a:latin typeface="Arial"/>
              </a:rPr>
              <a:t>Observatory”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The inner </a:t>
            </a:r>
            <a:r>
              <a:rPr b="0" lang="en-US" sz="2400" spc="-1" strike="noStrike">
                <a:latin typeface="Arial"/>
              </a:rPr>
              <a:t>heliosphere is </a:t>
            </a:r>
            <a:r>
              <a:rPr b="0" lang="en-US" sz="2400" spc="-1" strike="noStrike">
                <a:latin typeface="Arial"/>
              </a:rPr>
              <a:t>exciting: </a:t>
            </a:r>
            <a:endParaRPr b="0" lang="en-US" sz="2400" spc="-1" strike="noStrike">
              <a:latin typeface="Arial"/>
            </a:endParaRPr>
          </a:p>
          <a:p>
            <a:pPr lvl="2" marL="648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seed </a:t>
            </a:r>
            <a:r>
              <a:rPr b="0" lang="en-US" sz="2400" spc="-1" strike="noStrike">
                <a:latin typeface="Arial"/>
              </a:rPr>
              <a:t>population, </a:t>
            </a:r>
            <a:r>
              <a:rPr b="0" lang="en-US" sz="2400" spc="-1" strike="noStrike">
                <a:latin typeface="Arial"/>
              </a:rPr>
              <a:t>injection, </a:t>
            </a:r>
            <a:r>
              <a:rPr b="0" lang="en-US" sz="2400" spc="-1" strike="noStrike">
                <a:latin typeface="Arial"/>
              </a:rPr>
              <a:t>acceleratio</a:t>
            </a:r>
            <a:r>
              <a:rPr b="0" lang="en-US" sz="2400" spc="-1" strike="noStrike">
                <a:latin typeface="Arial"/>
              </a:rPr>
              <a:t>n, and </a:t>
            </a:r>
            <a:r>
              <a:rPr b="0" lang="en-US" sz="2400" spc="-1" strike="noStrike">
                <a:latin typeface="Arial"/>
              </a:rPr>
              <a:t>transport </a:t>
            </a:r>
            <a:r>
              <a:rPr b="0" lang="en-US" sz="2400" spc="-1" strike="noStrike">
                <a:latin typeface="Arial"/>
              </a:rPr>
              <a:t>all in </a:t>
            </a:r>
            <a:r>
              <a:rPr b="0" lang="en-US" sz="2400" spc="-1" strike="noStrike">
                <a:latin typeface="Arial"/>
              </a:rPr>
              <a:t>action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459" name="" descr=""/>
          <p:cNvPicPr/>
          <p:nvPr/>
        </p:nvPicPr>
        <p:blipFill>
          <a:blip r:embed="rId3"/>
          <a:stretch/>
        </p:blipFill>
        <p:spPr>
          <a:xfrm>
            <a:off x="-12600" y="-23760"/>
            <a:ext cx="10102680" cy="51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EPD SOAR: </a:t>
            </a:r>
            <a:r>
              <a:rPr b="1" lang="de-DE" sz="2400" spc="-1" strike="noStrike">
                <a:solidFill>
                  <a:srgbClr val="0000ff"/>
                </a:solidFill>
                <a:latin typeface="Calibri"/>
                <a:ea typeface="ＭＳ Ｐゴシック"/>
                <a:hlinkClick r:id="rId1"/>
              </a:rPr>
              <a:t>http://soar.esac.esa.int/soar/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461" name="Imagen 5" descr=""/>
          <p:cNvPicPr/>
          <p:nvPr/>
        </p:nvPicPr>
        <p:blipFill>
          <a:blip r:embed="rId2"/>
          <a:srcRect l="0" t="0" r="886" b="0"/>
          <a:stretch/>
        </p:blipFill>
        <p:spPr>
          <a:xfrm>
            <a:off x="126720" y="922680"/>
            <a:ext cx="6805800" cy="4325760"/>
          </a:xfrm>
          <a:prstGeom prst="rect">
            <a:avLst/>
          </a:prstGeom>
          <a:ln>
            <a:noFill/>
          </a:ln>
        </p:spPr>
      </p:pic>
      <p:sp>
        <p:nvSpPr>
          <p:cNvPr id="462" name="CustomShape 2"/>
          <p:cNvSpPr/>
          <p:nvPr/>
        </p:nvSpPr>
        <p:spPr>
          <a:xfrm>
            <a:off x="7006320" y="4585680"/>
            <a:ext cx="2333880" cy="30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3CEEEC59-3576-47F0-9B6D-EE2CDC11598B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pic>
        <p:nvPicPr>
          <p:cNvPr id="463" name="" descr=""/>
          <p:cNvPicPr/>
          <p:nvPr/>
        </p:nvPicPr>
        <p:blipFill>
          <a:blip r:embed="rId3"/>
          <a:stretch/>
        </p:blipFill>
        <p:spPr>
          <a:xfrm>
            <a:off x="8907120" y="3587040"/>
            <a:ext cx="1065960" cy="879840"/>
          </a:xfrm>
          <a:prstGeom prst="rect">
            <a:avLst/>
          </a:prstGeom>
          <a:ln>
            <a:noFill/>
          </a:ln>
        </p:spPr>
      </p:pic>
      <p:pic>
        <p:nvPicPr>
          <p:cNvPr id="464" name="" descr=""/>
          <p:cNvPicPr/>
          <p:nvPr/>
        </p:nvPicPr>
        <p:blipFill>
          <a:blip r:embed="rId4"/>
          <a:stretch/>
        </p:blipFill>
        <p:spPr>
          <a:xfrm>
            <a:off x="7583400" y="3954960"/>
            <a:ext cx="1151640" cy="453240"/>
          </a:xfrm>
          <a:prstGeom prst="rect">
            <a:avLst/>
          </a:prstGeom>
          <a:ln>
            <a:noFill/>
          </a:ln>
        </p:spPr>
      </p:pic>
      <p:pic>
        <p:nvPicPr>
          <p:cNvPr id="465" name="" descr=""/>
          <p:cNvPicPr/>
          <p:nvPr/>
        </p:nvPicPr>
        <p:blipFill>
          <a:blip r:embed="rId5"/>
          <a:stretch/>
        </p:blipFill>
        <p:spPr>
          <a:xfrm>
            <a:off x="6602400" y="3934800"/>
            <a:ext cx="1045080" cy="510120"/>
          </a:xfrm>
          <a:prstGeom prst="rect">
            <a:avLst/>
          </a:prstGeom>
          <a:ln>
            <a:noFill/>
          </a:ln>
        </p:spPr>
      </p:pic>
      <p:pic>
        <p:nvPicPr>
          <p:cNvPr id="466" name="" descr=""/>
          <p:cNvPicPr/>
          <p:nvPr/>
        </p:nvPicPr>
        <p:blipFill>
          <a:blip r:embed="rId6"/>
          <a:stretch/>
        </p:blipFill>
        <p:spPr>
          <a:xfrm>
            <a:off x="6826320" y="4537440"/>
            <a:ext cx="3220560" cy="673920"/>
          </a:xfrm>
          <a:prstGeom prst="rect">
            <a:avLst/>
          </a:prstGeom>
          <a:ln>
            <a:noFill/>
          </a:ln>
        </p:spPr>
      </p:pic>
      <p:sp>
        <p:nvSpPr>
          <p:cNvPr id="467" name="CustomShape 3"/>
          <p:cNvSpPr/>
          <p:nvPr/>
        </p:nvSpPr>
        <p:spPr>
          <a:xfrm>
            <a:off x="6786360" y="3345840"/>
            <a:ext cx="1534320" cy="29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Thanks: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68" name="CustomShape 4"/>
          <p:cNvSpPr/>
          <p:nvPr/>
        </p:nvSpPr>
        <p:spPr>
          <a:xfrm>
            <a:off x="6932880" y="1022400"/>
            <a:ext cx="3108600" cy="227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EPD data at the SOAR: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Arial"/>
              </a:rPr>
              <a:t>From launch up to 90 days after receipt on ground</a:t>
            </a:r>
            <a:endParaRPr b="0" lang="en-US" sz="2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Arial"/>
              </a:rPr>
              <a:t>Monthly updates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CustomShape 1"/>
          <p:cNvSpPr/>
          <p:nvPr/>
        </p:nvSpPr>
        <p:spPr>
          <a:xfrm>
            <a:off x="0" y="0"/>
            <a:ext cx="10079640" cy="57603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0" name="CustomShape 2"/>
          <p:cNvSpPr/>
          <p:nvPr/>
        </p:nvSpPr>
        <p:spPr>
          <a:xfrm>
            <a:off x="3078360" y="4274280"/>
            <a:ext cx="364680" cy="712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1" name="" descr=""/>
          <p:cNvPicPr/>
          <p:nvPr/>
        </p:nvPicPr>
        <p:blipFill>
          <a:blip r:embed="rId1"/>
          <a:stretch/>
        </p:blipFill>
        <p:spPr>
          <a:xfrm>
            <a:off x="1306800" y="-720"/>
            <a:ext cx="7598520" cy="5698800"/>
          </a:xfrm>
          <a:prstGeom prst="rect">
            <a:avLst/>
          </a:prstGeom>
          <a:ln>
            <a:noFill/>
          </a:ln>
        </p:spPr>
      </p:pic>
      <p:sp>
        <p:nvSpPr>
          <p:cNvPr id="472" name="CustomShape 3"/>
          <p:cNvSpPr/>
          <p:nvPr/>
        </p:nvSpPr>
        <p:spPr>
          <a:xfrm>
            <a:off x="2127960" y="98640"/>
            <a:ext cx="7411680" cy="57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00"/>
                </a:solidFill>
                <a:latin typeface="Arial"/>
                <a:ea typeface="DejaVu Sans"/>
              </a:rPr>
              <a:t>Particle Populations in the Heliosphere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91440" y="548640"/>
            <a:ext cx="9600840" cy="76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0000"/>
                </a:solidFill>
                <a:latin typeface="Arial"/>
              </a:rPr>
              <a:t>How do solar eruptions produce energetic particle radiation that fills the heliosphere?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4063680" y="6417720"/>
            <a:ext cx="80604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44" name="Imagen 6_1" descr="Imagen que contiene luz, oscuro, pequeño, colgando&#10;&#10;Descripción generada automáticamente"/>
          <p:cNvPicPr/>
          <p:nvPr/>
        </p:nvPicPr>
        <p:blipFill>
          <a:blip r:embed="rId1"/>
          <a:stretch/>
        </p:blipFill>
        <p:spPr>
          <a:xfrm>
            <a:off x="3749040" y="1522440"/>
            <a:ext cx="6258600" cy="3513600"/>
          </a:xfrm>
          <a:prstGeom prst="rect">
            <a:avLst/>
          </a:prstGeom>
          <a:ln>
            <a:noFill/>
          </a:ln>
        </p:spPr>
      </p:pic>
      <p:sp>
        <p:nvSpPr>
          <p:cNvPr id="145" name="CustomShape 3"/>
          <p:cNvSpPr/>
          <p:nvPr/>
        </p:nvSpPr>
        <p:spPr>
          <a:xfrm>
            <a:off x="8610480" y="6356160"/>
            <a:ext cx="274140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3F7427E-DCBE-49F1-BAAC-1F8CCB0653A6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146" name="CustomShape 4"/>
          <p:cNvSpPr/>
          <p:nvPr/>
        </p:nvSpPr>
        <p:spPr>
          <a:xfrm>
            <a:off x="221760" y="1463040"/>
            <a:ext cx="3382920" cy="329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This can be broken down into three topics:</a:t>
            </a:r>
            <a:endParaRPr b="0" lang="en-US" sz="2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720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en-US" sz="2200" spc="-1" strike="noStrike">
                <a:latin typeface="Arial"/>
              </a:rPr>
              <a:t> </a:t>
            </a:r>
            <a:r>
              <a:rPr b="0" lang="en-US" sz="2200" spc="-1" strike="noStrike">
                <a:latin typeface="Arial"/>
              </a:rPr>
              <a:t>SEP seed populations</a:t>
            </a:r>
            <a:endParaRPr b="0" lang="en-US" sz="2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720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en-US" sz="2200" spc="-1" strike="noStrike">
                <a:latin typeface="Arial"/>
              </a:rPr>
              <a:t> </a:t>
            </a:r>
            <a:r>
              <a:rPr b="0" lang="en-US" sz="2200" spc="-1" strike="noStrike">
                <a:latin typeface="Arial"/>
              </a:rPr>
              <a:t>Injection, acceleration, and release processes of SEPs</a:t>
            </a:r>
            <a:endParaRPr b="0" lang="en-US" sz="2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720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en-US" sz="2200" spc="-1" strike="noStrike">
                <a:latin typeface="Arial"/>
              </a:rPr>
              <a:t> </a:t>
            </a:r>
            <a:r>
              <a:rPr b="0" lang="en-US" sz="2200" spc="-1" strike="noStrike">
                <a:latin typeface="Arial"/>
              </a:rPr>
              <a:t>SEP transport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0" y="0"/>
            <a:ext cx="10079640" cy="57603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2"/>
          <p:cNvSpPr/>
          <p:nvPr/>
        </p:nvSpPr>
        <p:spPr>
          <a:xfrm>
            <a:off x="3078360" y="4274280"/>
            <a:ext cx="364680" cy="712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1306800" y="-720"/>
            <a:ext cx="7598520" cy="5698800"/>
          </a:xfrm>
          <a:prstGeom prst="rect">
            <a:avLst/>
          </a:prstGeom>
          <a:ln>
            <a:noFill/>
          </a:ln>
        </p:spPr>
      </p:pic>
      <p:sp>
        <p:nvSpPr>
          <p:cNvPr id="150" name="CustomShape 3"/>
          <p:cNvSpPr/>
          <p:nvPr/>
        </p:nvSpPr>
        <p:spPr>
          <a:xfrm>
            <a:off x="2127960" y="98640"/>
            <a:ext cx="7411680" cy="57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00"/>
                </a:solidFill>
                <a:latin typeface="Arial"/>
                <a:ea typeface="DejaVu Sans"/>
              </a:rPr>
              <a:t>Particle Populations in the Heliosphere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0" y="0"/>
            <a:ext cx="10079640" cy="57603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2"/>
          <p:cNvSpPr/>
          <p:nvPr/>
        </p:nvSpPr>
        <p:spPr>
          <a:xfrm>
            <a:off x="3078360" y="4274280"/>
            <a:ext cx="364680" cy="712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3" name="" descr=""/>
          <p:cNvPicPr/>
          <p:nvPr/>
        </p:nvPicPr>
        <p:blipFill>
          <a:blip r:embed="rId1"/>
          <a:stretch/>
        </p:blipFill>
        <p:spPr>
          <a:xfrm>
            <a:off x="1306800" y="-720"/>
            <a:ext cx="7598520" cy="5698800"/>
          </a:xfrm>
          <a:prstGeom prst="rect">
            <a:avLst/>
          </a:prstGeom>
          <a:ln>
            <a:noFill/>
          </a:ln>
        </p:spPr>
      </p:pic>
      <p:sp>
        <p:nvSpPr>
          <p:cNvPr id="154" name="CustomShape 3"/>
          <p:cNvSpPr/>
          <p:nvPr/>
        </p:nvSpPr>
        <p:spPr>
          <a:xfrm>
            <a:off x="2127960" y="98640"/>
            <a:ext cx="7411680" cy="57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00"/>
                </a:solidFill>
                <a:latin typeface="Arial"/>
                <a:ea typeface="DejaVu Sans"/>
              </a:rPr>
              <a:t>Particle Populations in the Heliosphere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2"/>
          <a:stretch/>
        </p:blipFill>
        <p:spPr>
          <a:xfrm>
            <a:off x="1974960" y="713160"/>
            <a:ext cx="6089400" cy="4571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0" y="0"/>
            <a:ext cx="10079280" cy="576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2"/>
          <p:cNvSpPr/>
          <p:nvPr/>
        </p:nvSpPr>
        <p:spPr>
          <a:xfrm>
            <a:off x="3078360" y="4274280"/>
            <a:ext cx="364320" cy="71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8" name="Imagen 126_1" descr=""/>
          <p:cNvPicPr/>
          <p:nvPr/>
        </p:nvPicPr>
        <p:blipFill>
          <a:blip r:embed="rId1"/>
          <a:stretch/>
        </p:blipFill>
        <p:spPr>
          <a:xfrm>
            <a:off x="1306800" y="-720"/>
            <a:ext cx="7598160" cy="5698440"/>
          </a:xfrm>
          <a:prstGeom prst="rect">
            <a:avLst/>
          </a:prstGeom>
          <a:ln>
            <a:noFill/>
          </a:ln>
        </p:spPr>
      </p:pic>
      <p:sp>
        <p:nvSpPr>
          <p:cNvPr id="159" name="CustomShape 3"/>
          <p:cNvSpPr/>
          <p:nvPr/>
        </p:nvSpPr>
        <p:spPr>
          <a:xfrm>
            <a:off x="2127960" y="98640"/>
            <a:ext cx="741132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00"/>
                </a:solidFill>
                <a:latin typeface="Arial"/>
                <a:ea typeface="DejaVu Sans"/>
              </a:rPr>
              <a:t>Particle Populations in the Heliosphere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60" name="Picture 1" descr="ACE_movie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1258560" y="572760"/>
            <a:ext cx="7245360" cy="4830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54834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stCondLst>
                  <p:cond delay="0" evt="onClick">
                    <p:tgtEl>
                      <p:spTgt spid="160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160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6287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2022-07-12T15:28:35Z</dcterms:created>
  <dc:creator>Robert Wimmer</dc:creator>
  <dc:description/>
  <dc:language>en-US</dc:language>
  <cp:lastModifiedBy>Robert Wimmer</cp:lastModifiedBy>
  <dcterms:modified xsi:type="dcterms:W3CDTF">2022-07-29T08:44:23Z</dcterms:modified>
  <cp:revision>88</cp:revision>
  <dc:subject/>
  <dc:title/>
</cp:coreProperties>
</file>