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_rels/notesSlide50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0.xml" ContentType="application/vnd.openxmlformats-officedocument.presentationml.notesSlide+xml"/>
  <Override PartName="/ppt/_rels/presentation.xml.rels" ContentType="application/vnd.openxmlformats-package.relationships+xml"/>
  <Override PartName="/ppt/media/image59.jpeg" ContentType="image/jpeg"/>
  <Override PartName="/ppt/media/image83.png" ContentType="image/png"/>
  <Override PartName="/ppt/media/image58.jpeg" ContentType="image/jpeg"/>
  <Override PartName="/ppt/media/image57.jpeg" ContentType="image/jpeg"/>
  <Override PartName="/ppt/media/image20.wmf" ContentType="image/x-wmf"/>
  <Override PartName="/ppt/media/image55.jpeg" ContentType="image/jpeg"/>
  <Override PartName="/ppt/media/image54.jpeg" ContentType="image/jpeg"/>
  <Override PartName="/ppt/media/image53.jpeg" ContentType="image/jpeg"/>
  <Override PartName="/ppt/media/image50.jpeg" ContentType="image/jpeg"/>
  <Override PartName="/ppt/media/image47.jpeg" ContentType="image/jpeg"/>
  <Override PartName="/ppt/media/image48.emf" ContentType="image/x-emf"/>
  <Override PartName="/ppt/media/image60.jpeg" ContentType="image/jpeg"/>
  <Override PartName="/ppt/media/image77.jpeg" ContentType="image/jpeg"/>
  <Override PartName="/ppt/media/image46.png" ContentType="image/png"/>
  <Override PartName="/ppt/media/image45.jpeg" ContentType="image/jpeg"/>
  <Override PartName="/ppt/media/image44.jpeg" ContentType="image/jpeg"/>
  <Override PartName="/ppt/media/image43.jpeg" ContentType="image/jpeg"/>
  <Override PartName="/ppt/media/image41.png" ContentType="image/png"/>
  <Override PartName="/ppt/media/image39.jpeg" ContentType="image/jpeg"/>
  <Override PartName="/ppt/media/image37.jpeg" ContentType="image/jpeg"/>
  <Override PartName="/ppt/media/image31.jpeg" ContentType="image/jpeg"/>
  <Override PartName="/ppt/media/image30.jpeg" ContentType="image/jpeg"/>
  <Override PartName="/ppt/media/image40.jpeg" ContentType="image/jpeg"/>
  <Override PartName="/ppt/media/image13.jpeg" ContentType="image/jpeg"/>
  <Override PartName="/ppt/media/image9.jpeg" ContentType="image/jpeg"/>
  <Override PartName="/ppt/media/image11.jpeg" ContentType="image/jpeg"/>
  <Override PartName="/ppt/media/image28.jpeg" ContentType="image/jpeg"/>
  <Override PartName="/ppt/media/image24.jpeg" ContentType="image/jpeg"/>
  <Override PartName="/ppt/media/image21.jpeg" ContentType="image/jpeg"/>
  <Override PartName="/ppt/media/image80.jpeg" ContentType="image/jpeg"/>
  <Override PartName="/ppt/media/image27.png" ContentType="image/png"/>
  <Override PartName="/ppt/media/image33.jpeg" ContentType="image/jpeg"/>
  <Override PartName="/ppt/media/image52.jpeg" ContentType="image/jpeg"/>
  <Override PartName="/ppt/media/image4.jpeg" ContentType="image/jpeg"/>
  <Override PartName="/ppt/media/image61.jpeg" ContentType="image/jpeg"/>
  <Override PartName="/ppt/media/image74.png" ContentType="image/png"/>
  <Override PartName="/ppt/media/image78.jpeg" ContentType="image/jpeg"/>
  <Override PartName="/ppt/media/image18.jpeg" ContentType="image/jpeg"/>
  <Override PartName="/ppt/media/image5.jpeg" ContentType="image/jpeg"/>
  <Override PartName="/ppt/media/image76.jpeg" ContentType="image/jpeg"/>
  <Override PartName="/ppt/media/image22.jpeg" ContentType="image/jpeg"/>
  <Override PartName="/ppt/media/image81.jpeg" ContentType="image/jpeg"/>
  <Override PartName="/ppt/media/image75.jpeg" ContentType="image/jpeg"/>
  <Override PartName="/ppt/media/image73.jpeg" ContentType="image/jpeg"/>
  <Override PartName="/ppt/media/image68.jpeg" ContentType="image/jpeg"/>
  <Override PartName="/ppt/media/image71.jpeg" ContentType="image/jpeg"/>
  <Override PartName="/ppt/media/image66.jpeg" ContentType="image/jpeg"/>
  <Override PartName="/ppt/media/image70.jpeg" ContentType="image/jpeg"/>
  <Override PartName="/ppt/media/image69.jpeg" ContentType="image/jpeg"/>
  <Override PartName="/ppt/media/image72.jpeg" ContentType="image/jpeg"/>
  <Override PartName="/ppt/media/image14.png" ContentType="image/png"/>
  <Override PartName="/ppt/media/image86.png" ContentType="image/png"/>
  <Override PartName="/ppt/media/image67.jpeg" ContentType="image/jpeg"/>
  <Override PartName="/ppt/media/image64.jpeg" ContentType="image/jpeg"/>
  <Override PartName="/ppt/media/image16.png" ContentType="image/png"/>
  <Override PartName="/ppt/media/image7.jpeg" ContentType="image/jpeg"/>
  <Override PartName="/ppt/media/image38.jpeg" ContentType="image/jpeg"/>
  <Override PartName="/ppt/media/image19.jpeg" ContentType="image/jpeg"/>
  <Override PartName="/ppt/media/image63.jpeg" ContentType="image/jpeg"/>
  <Override PartName="/ppt/media/image6.jpeg" ContentType="image/jpeg"/>
  <Override PartName="/ppt/media/image62.jpeg" ContentType="image/jpeg"/>
  <Override PartName="/ppt/media/image79.jpeg" ContentType="image/jpeg"/>
  <Override PartName="/ppt/media/image1.jpeg" ContentType="image/jpeg"/>
  <Override PartName="/ppt/media/image35.jpeg" ContentType="image/jpeg"/>
  <Override PartName="/ppt/media/image15.png" ContentType="image/png"/>
  <Override PartName="/ppt/media/image3.png" ContentType="image/png"/>
  <Override PartName="/ppt/media/image56.jpeg" ContentType="image/jpeg"/>
  <Override PartName="/ppt/media/image82.jpeg" ContentType="image/jpeg"/>
  <Override PartName="/ppt/media/image23.jpeg" ContentType="image/jpeg"/>
  <Override PartName="/ppt/media/image49.png" ContentType="image/png"/>
  <Override PartName="/ppt/media/image65.jpeg" ContentType="image/jpeg"/>
  <Override PartName="/ppt/media/image2.jpeg" ContentType="image/jpeg"/>
  <Override PartName="/ppt/media/image10.png" ContentType="image/png"/>
  <Override PartName="/ppt/media/image36.jpeg" ContentType="image/jpeg"/>
  <Override PartName="/ppt/media/image17.jpeg" ContentType="image/jpeg"/>
  <Override PartName="/ppt/media/image84.jpeg" ContentType="image/jpeg"/>
  <Override PartName="/ppt/media/image25.jpeg" ContentType="image/jpeg"/>
  <Override PartName="/ppt/media/image34.emf" ContentType="image/x-emf"/>
  <Override PartName="/ppt/media/image8.gif" ContentType="image/gif"/>
  <Override PartName="/ppt/media/image85.jpeg" ContentType="image/jpeg"/>
  <Override PartName="/ppt/media/image26.jpeg" ContentType="image/jpeg"/>
  <Override PartName="/ppt/media/image42.png" ContentType="image/png"/>
  <Override PartName="/ppt/media/image32.jpeg" ContentType="image/jpeg"/>
  <Override PartName="/ppt/media/image51.jpeg" ContentType="image/jpeg"/>
  <Override PartName="/ppt/media/image29.jpeg" ContentType="image/jpeg"/>
  <Override PartName="/ppt/media/image1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4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40.xml.rels" ContentType="application/vnd.openxmlformats-package.relationships+xml"/>
  <Override PartName="/ppt/slides/_rels/slide5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Click to move the slide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2000" spc="-1" strike="noStrike">
                <a:latin typeface="Arial"/>
              </a:rPr>
              <a:t>Click to edit the notes format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400" spc="-1" strike="noStrike">
                <a:latin typeface="Times New Roman"/>
              </a:rPr>
              <a:t>&lt;header&gt;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de-DE" sz="1400" spc="-1" strike="noStrike">
                <a:latin typeface="Times New Roman"/>
              </a:rPr>
              <a:t>&lt;date/time&gt;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de-DE" sz="1400" spc="-1" strike="noStrike">
                <a:latin typeface="Times New Roman"/>
              </a:rPr>
              <a:t>&lt;footer&gt;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51ADA42-1153-416B-8E72-227ADF96B2DB}" type="slidenum">
              <a:rPr b="0" lang="de-DE" sz="1400" spc="-1" strike="noStrike">
                <a:latin typeface="Times New Roman"/>
              </a:rPr>
              <a:t>&lt;number&gt;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2000" spc="-1" strike="noStrike">
                <a:latin typeface="Arial"/>
              </a:rPr>
              <a:t>Dose rates are in near-earth interplanetary space, i.e., </a:t>
            </a:r>
            <a:r>
              <a:rPr b="1" lang="de-DE" sz="2000" spc="-1" strike="noStrike">
                <a:latin typeface="Arial"/>
              </a:rPr>
              <a:t>not</a:t>
            </a:r>
            <a:r>
              <a:rPr b="0" lang="de-DE" sz="2000" spc="-1" strike="noStrike">
                <a:latin typeface="Arial"/>
              </a:rPr>
              <a:t> for the ISS.</a:t>
            </a:r>
            <a:endParaRPr b="0" lang="de-DE" sz="2000" spc="-1" strike="noStrike">
              <a:latin typeface="Arial"/>
            </a:endParaRPr>
          </a:p>
          <a:p>
            <a:r>
              <a:rPr b="0" lang="de-DE" sz="2000" spc="-1" strike="noStrike">
                <a:latin typeface="Arial"/>
              </a:rPr>
              <a:t>Adapted from How Galactic Cosmic Ray models affect the estimation of radiation exposure in space, Mrigakhshi et al., Adv. Space Research, 51 (2013) 825–834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56667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2000" spc="-1" strike="noStrike">
                <a:latin typeface="Arial"/>
              </a:rPr>
              <a:t>There are many tales about Chang'e, including a well-known story that is given as the origin of the Mid-Autumn Moon Festival.[1] In a very distant past, ten suns had risen together into the skies and scorched the earth, thus causing hardship for the people.[1] The archer Yi shot down nine of them, leaving just one sun, and was given the elixir of immortality as a reward.[1] He did not consume it straight away, but let Chang'e keep it with her, as he did not want to gain immortality without his beloved wife Chang'e.[1] However, while Yi went out hunting, his apprentice Fengmeng broke into his house and tried to force Chang'e to give him the elixir; she refused and to prevent him from getting it, drank it.[1] Chang'e then flew upward toward the heavens, choosing the Moon as residence, as she loved her husband and hoped to live nearby him.[1] Yi discovered what had transpired and felt sad, so he displayed the fruits and cakes that Chang'e had liked, and gave sacrifices to her.[1]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10120" cy="3753000"/>
          </a:xfrm>
          <a:prstGeom prst="rect">
            <a:avLst/>
          </a:prstGeom>
        </p:spPr>
      </p:sp>
      <p:sp>
        <p:nvSpPr>
          <p:cNvPr id="479" name="CustomShape 2"/>
          <p:cNvSpPr/>
          <p:nvPr/>
        </p:nvSpPr>
        <p:spPr>
          <a:xfrm>
            <a:off x="777960" y="4776840"/>
            <a:ext cx="6199200" cy="450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512000" y="1769040"/>
            <a:ext cx="82800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512000" y="4059360"/>
            <a:ext cx="82800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512000" y="176904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754600" y="176904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512000" y="405936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754600" y="405936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512000" y="1769040"/>
            <a:ext cx="26658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1360" y="1769040"/>
            <a:ext cx="26658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7111080" y="1769040"/>
            <a:ext cx="26658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1512000" y="4059360"/>
            <a:ext cx="26658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1360" y="4059360"/>
            <a:ext cx="26658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7111080" y="4059360"/>
            <a:ext cx="26658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512000" y="1769040"/>
            <a:ext cx="828000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512000" y="1769040"/>
            <a:ext cx="828000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512000" y="1769040"/>
            <a:ext cx="4040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754600" y="1769040"/>
            <a:ext cx="4040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476000" y="517320"/>
            <a:ext cx="8316000" cy="4611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512000" y="176904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754600" y="1769040"/>
            <a:ext cx="4040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1512000" y="405936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512000" y="1769040"/>
            <a:ext cx="4040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754600" y="176904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754600" y="405936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512000" y="176904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754600" y="1769040"/>
            <a:ext cx="4040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1512000" y="4059360"/>
            <a:ext cx="82800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476000" y="517320"/>
            <a:ext cx="8316000" cy="994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Click to edit the title text format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512000" y="1769040"/>
            <a:ext cx="828000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Click to edit the outline text format</a:t>
            </a:r>
            <a:endParaRPr b="0" lang="de-DE" sz="24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400" spc="-1" strike="noStrike">
                <a:latin typeface="Arial"/>
              </a:rPr>
              <a:t>Second Outline Level</a:t>
            </a:r>
            <a:endParaRPr b="0" lang="de-DE" sz="24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1296000" y="7283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400" spc="-1" strike="noStrike">
                <a:solidFill>
                  <a:srgbClr val="999999"/>
                </a:solidFill>
                <a:latin typeface="Arial"/>
              </a:rPr>
              <a:t>13.11.2021</a:t>
            </a:r>
            <a:endParaRPr b="0" lang="de-DE" sz="1400" spc="-1" strike="noStrike">
              <a:solidFill>
                <a:srgbClr val="999999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59360" y="7283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de-DE" sz="1400" spc="-1" strike="noStrike">
                <a:solidFill>
                  <a:srgbClr val="999999"/>
                </a:solidFill>
                <a:latin typeface="Arial"/>
              </a:rPr>
              <a:t>Saturday Morning Physics</a:t>
            </a:r>
            <a:endParaRPr b="0" lang="de-DE" sz="1400" spc="-1" strike="noStrike">
              <a:solidFill>
                <a:srgbClr val="999999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659360" y="7283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C4A727E3-F9EC-48C3-B2E4-C202D3C79481}" type="slidenum">
              <a:rPr b="0" lang="de-DE" sz="1400" spc="-1" strike="noStrike">
                <a:solidFill>
                  <a:srgbClr val="999999"/>
                </a:solidFill>
                <a:latin typeface="Arial"/>
              </a:rPr>
              <a:t>&lt;number&gt;</a:t>
            </a:fld>
            <a:endParaRPr b="0" lang="de-DE" sz="1400" spc="-1" strike="noStrike">
              <a:latin typeface="Times New Roman"/>
            </a:endParaRPr>
          </a:p>
        </p:txBody>
      </p:sp>
      <p:pic>
        <p:nvPicPr>
          <p:cNvPr id="5" name="" descr=""/>
          <p:cNvPicPr/>
          <p:nvPr/>
        </p:nvPicPr>
        <p:blipFill>
          <a:blip r:embed="rId2"/>
          <a:stretch/>
        </p:blipFill>
        <p:spPr>
          <a:xfrm>
            <a:off x="-12960" y="-24120"/>
            <a:ext cx="10104480" cy="520560"/>
          </a:xfrm>
          <a:prstGeom prst="rect">
            <a:avLst/>
          </a:prstGeom>
          <a:ln>
            <a:noFill/>
          </a:ln>
        </p:spPr>
      </p:pic>
      <p:pic>
        <p:nvPicPr>
          <p:cNvPr id="6" name="" descr=""/>
          <p:cNvPicPr/>
          <p:nvPr/>
        </p:nvPicPr>
        <p:blipFill>
          <a:blip r:embed="rId3"/>
          <a:srcRect l="46974" t="0" r="42895" b="0"/>
          <a:stretch/>
        </p:blipFill>
        <p:spPr>
          <a:xfrm>
            <a:off x="0" y="488160"/>
            <a:ext cx="1223640" cy="707184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wmf"/><Relationship Id="rId4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8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gif"/><Relationship Id="rId3" Type="http://schemas.openxmlformats.org/officeDocument/2006/relationships/slideLayout" Target="../slideLayouts/slideLayout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png"/><Relationship Id="rId8" Type="http://schemas.openxmlformats.org/officeDocument/2006/relationships/image" Target="../media/image84.jpeg"/><Relationship Id="rId9" Type="http://schemas.openxmlformats.org/officeDocument/2006/relationships/image" Target="../media/image85.jpeg"/><Relationship Id="rId10" Type="http://schemas.openxmlformats.org/officeDocument/2006/relationships/image" Target="../media/image86.png"/><Relationship Id="rId11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1476000" y="661320"/>
            <a:ext cx="8460000" cy="239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Ctr="1">
            <a:normAutofit/>
          </a:bodyPr>
          <a:p>
            <a:pPr algn="ctr"/>
            <a:r>
              <a:rPr b="1" lang="de-DE" sz="4000" spc="-1" strike="noStrike">
                <a:latin typeface="Arial"/>
              </a:rPr>
              <a:t>Kiel ist hinter dem Mond </a:t>
            </a:r>
            <a:br/>
            <a:r>
              <a:rPr b="1" lang="de-DE" sz="4000" spc="-1" strike="noStrike">
                <a:latin typeface="Arial"/>
                <a:ea typeface="Arial"/>
              </a:rPr>
              <a:t>—</a:t>
            </a:r>
            <a:br/>
            <a:r>
              <a:rPr b="1" lang="de-DE" sz="4000" spc="-1" strike="noStrike">
                <a:latin typeface="Arial"/>
              </a:rPr>
              <a:t>mit der chinesischen Mondmission Chang'E 4</a:t>
            </a:r>
            <a:endParaRPr b="1" lang="de-DE" sz="4000" spc="-1" strike="noStrike"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1566000" y="1769040"/>
            <a:ext cx="8280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  <a:p>
            <a:pPr algn="ctr"/>
            <a:endParaRPr b="0" lang="de-DE" sz="3200" spc="-1" strike="noStrike">
              <a:latin typeface="Arial"/>
            </a:endParaRPr>
          </a:p>
        </p:txBody>
      </p:sp>
      <p:sp>
        <p:nvSpPr>
          <p:cNvPr id="51" name="TextShape 3"/>
          <p:cNvSpPr txBox="1"/>
          <p:nvPr/>
        </p:nvSpPr>
        <p:spPr>
          <a:xfrm>
            <a:off x="1332000" y="6480000"/>
            <a:ext cx="8640000" cy="79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Ctr="1">
            <a:noAutofit/>
          </a:bodyPr>
          <a:p>
            <a:pPr algn="ctr"/>
            <a:r>
              <a:rPr b="0" lang="de-DE" sz="2200" spc="-1" strike="noStrike">
                <a:latin typeface="Arial"/>
              </a:rPr>
              <a:t>Robert F. Wimmer-Schweingruber für das Chang‘E 4 Team</a:t>
            </a:r>
            <a:endParaRPr b="0" lang="de-DE" sz="2200" spc="-1" strike="noStrike">
              <a:latin typeface="Arial"/>
            </a:endParaRPr>
          </a:p>
          <a:p>
            <a:pPr algn="ctr"/>
            <a:r>
              <a:rPr b="0" lang="de-DE" sz="2200" spc="-1" strike="noStrike">
                <a:latin typeface="Arial"/>
              </a:rPr>
              <a:t>IEAP, Christian-Albrechts-Universität zu Kiel</a:t>
            </a:r>
            <a:endParaRPr b="0" lang="de-DE" sz="2200" spc="-1" strike="noStrike"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3978000" y="3060000"/>
            <a:ext cx="3456000" cy="345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Wirkung von Strahlung auf den Menschen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2829240" y="1008000"/>
            <a:ext cx="5335560" cy="654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1476000" y="517320"/>
            <a:ext cx="8532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Wirkung der geladenen (ionisierenden) Strahlung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3260880" y="4961520"/>
            <a:ext cx="210348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2298960" y="1764000"/>
            <a:ext cx="6629040" cy="4571640"/>
          </a:xfrm>
          <a:prstGeom prst="rect">
            <a:avLst/>
          </a:prstGeom>
          <a:ln>
            <a:noFill/>
          </a:ln>
        </p:spPr>
      </p:pic>
      <p:sp>
        <p:nvSpPr>
          <p:cNvPr id="98" name="Line 3"/>
          <p:cNvSpPr/>
          <p:nvPr/>
        </p:nvSpPr>
        <p:spPr>
          <a:xfrm flipV="1">
            <a:off x="4824000" y="6048000"/>
            <a:ext cx="1584000" cy="360000"/>
          </a:xfrm>
          <a:prstGeom prst="line">
            <a:avLst/>
          </a:prstGeom>
          <a:ln cap="sq"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TextShape 4"/>
          <p:cNvSpPr txBox="1"/>
          <p:nvPr/>
        </p:nvSpPr>
        <p:spPr>
          <a:xfrm>
            <a:off x="3060000" y="1224000"/>
            <a:ext cx="50400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Strahlung ionisiert → freie Radikale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0" name="Line 5"/>
          <p:cNvSpPr/>
          <p:nvPr/>
        </p:nvSpPr>
        <p:spPr>
          <a:xfrm flipH="1">
            <a:off x="5652000" y="1620000"/>
            <a:ext cx="1476000" cy="1044000"/>
          </a:xfrm>
          <a:prstGeom prst="line">
            <a:avLst/>
          </a:prstGeom>
          <a:ln cap="sq"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TextShape 6"/>
          <p:cNvSpPr txBox="1"/>
          <p:nvPr/>
        </p:nvSpPr>
        <p:spPr>
          <a:xfrm>
            <a:off x="2772000" y="6480000"/>
            <a:ext cx="576756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Strahlung „knackt“ molekulare Bindungen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Strahlung im Weltraum als Gesundheitsrisiko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1305000" y="1186920"/>
            <a:ext cx="2519640" cy="251964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1305000" y="3536640"/>
            <a:ext cx="2519640" cy="177480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3"/>
          <a:stretch/>
        </p:blipFill>
        <p:spPr>
          <a:xfrm>
            <a:off x="1305000" y="5270040"/>
            <a:ext cx="2519640" cy="1857600"/>
          </a:xfrm>
          <a:prstGeom prst="rect">
            <a:avLst/>
          </a:prstGeom>
          <a:ln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3895920" y="1368000"/>
            <a:ext cx="5968080" cy="153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/>
            <a:r>
              <a:rPr b="1" lang="de-DE" sz="2800" spc="-1" strike="noStrike">
                <a:latin typeface="Arial"/>
              </a:rPr>
              <a:t>Galaktische kosmische Strahlung:</a:t>
            </a:r>
            <a:endParaRPr b="0" lang="de-DE" sz="28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Sehr hohe Energien, H bis U</a:t>
            </a:r>
            <a:endParaRPr b="0" lang="de-DE" sz="24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Stark penetrierend</a:t>
            </a:r>
            <a:endParaRPr b="0" lang="de-DE" sz="24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Solare Modulation, voraussagbar</a:t>
            </a:r>
            <a:endParaRPr b="0" lang="de-DE" sz="2400" spc="-1" strike="noStrike">
              <a:latin typeface="Arial"/>
            </a:endParaRPr>
          </a:p>
          <a:p>
            <a:pPr/>
            <a:endParaRPr b="0" lang="de-DE" sz="2400" spc="-1" strike="noStrike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3895920" y="3312720"/>
            <a:ext cx="5896080" cy="187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/>
            <a:r>
              <a:rPr b="1" lang="de-DE" sz="2800" spc="-1" strike="noStrike">
                <a:latin typeface="Arial"/>
              </a:rPr>
              <a:t>Solare energiereiche Strahlung:</a:t>
            </a:r>
            <a:endParaRPr b="0" lang="de-DE" sz="28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Hohe Energien</a:t>
            </a:r>
            <a:endParaRPr b="0" lang="de-DE" sz="24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Abschirmung möglich</a:t>
            </a:r>
            <a:endParaRPr b="0" lang="de-DE" sz="24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Große Variabilität der Dosisrate (~10.000)</a:t>
            </a:r>
            <a:endParaRPr b="0" lang="de-DE" sz="24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Solare Aktivität, nicht voraussagbar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8" name="CustomShape 4"/>
          <p:cNvSpPr/>
          <p:nvPr/>
        </p:nvSpPr>
        <p:spPr>
          <a:xfrm>
            <a:off x="3895920" y="5471640"/>
            <a:ext cx="5905440" cy="153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/>
            <a:r>
              <a:rPr b="1" lang="de-DE" sz="2800" spc="-1" strike="noStrike">
                <a:latin typeface="Arial"/>
              </a:rPr>
              <a:t>Irdische Strahlungsgürtel:</a:t>
            </a:r>
            <a:endParaRPr b="0" lang="de-DE" sz="28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Sehr hohe Enerien, Protonen, Elektronen</a:t>
            </a:r>
            <a:endParaRPr b="0" lang="de-DE" sz="24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Stark penetrierend</a:t>
            </a:r>
            <a:endParaRPr b="0" lang="de-DE" sz="2400" spc="-1" strike="noStrike">
              <a:latin typeface="Arial"/>
            </a:endParaRPr>
          </a:p>
          <a:p>
            <a:pPr/>
            <a:r>
              <a:rPr b="0" lang="de-DE" sz="2400" spc="-1" strike="noStrike">
                <a:latin typeface="Arial"/>
              </a:rPr>
              <a:t>Sehr hohe Dosisrate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1476000" y="517320"/>
            <a:ext cx="867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Modelle geben sehr unterschiedliche Voraussagen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1365480" y="1108800"/>
            <a:ext cx="8498520" cy="5881320"/>
          </a:xfrm>
          <a:prstGeom prst="rect">
            <a:avLst/>
          </a:prstGeom>
          <a:ln>
            <a:noFill/>
          </a:ln>
        </p:spPr>
      </p:pic>
      <p:grpSp>
        <p:nvGrpSpPr>
          <p:cNvPr id="111" name="Group 2"/>
          <p:cNvGrpSpPr/>
          <p:nvPr/>
        </p:nvGrpSpPr>
        <p:grpSpPr>
          <a:xfrm>
            <a:off x="3732480" y="1297440"/>
            <a:ext cx="5518440" cy="2903040"/>
            <a:chOff x="3732480" y="1297440"/>
            <a:chExt cx="5518440" cy="2903040"/>
          </a:xfrm>
        </p:grpSpPr>
        <p:sp>
          <p:nvSpPr>
            <p:cNvPr id="112" name="Line 3"/>
            <p:cNvSpPr/>
            <p:nvPr/>
          </p:nvSpPr>
          <p:spPr>
            <a:xfrm>
              <a:off x="3732480" y="1999800"/>
              <a:ext cx="0" cy="2001960"/>
            </a:xfrm>
            <a:prstGeom prst="line">
              <a:avLst/>
            </a:prstGeom>
            <a:ln w="31680">
              <a:solidFill>
                <a:srgbClr val="ff0000"/>
              </a:solidFill>
              <a:round/>
              <a:headEnd len="lg" type="stealth" w="lg"/>
              <a:tailEnd len="lg" type="stealth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Line 4"/>
            <p:cNvSpPr/>
            <p:nvPr/>
          </p:nvSpPr>
          <p:spPr>
            <a:xfrm>
              <a:off x="9250920" y="1297440"/>
              <a:ext cx="0" cy="998280"/>
            </a:xfrm>
            <a:prstGeom prst="line">
              <a:avLst/>
            </a:prstGeom>
            <a:ln w="31680">
              <a:solidFill>
                <a:srgbClr val="009900"/>
              </a:solidFill>
              <a:round/>
              <a:headEnd len="lg" type="stealth" w="lg"/>
              <a:tailEnd len="lg" type="stealth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" name="Line 5"/>
            <p:cNvSpPr/>
            <p:nvPr/>
          </p:nvSpPr>
          <p:spPr>
            <a:xfrm flipH="1">
              <a:off x="5856840" y="2952720"/>
              <a:ext cx="30240" cy="1247760"/>
            </a:xfrm>
            <a:prstGeom prst="line">
              <a:avLst/>
            </a:prstGeom>
            <a:ln w="31680">
              <a:solidFill>
                <a:srgbClr val="0000ff"/>
              </a:solidFill>
              <a:round/>
              <a:headEnd len="lg" type="stealth" w="lg"/>
              <a:tailEnd len="lg" type="stealth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" name="CustomShape 6"/>
            <p:cNvSpPr/>
            <p:nvPr/>
          </p:nvSpPr>
          <p:spPr>
            <a:xfrm>
              <a:off x="3740400" y="1680840"/>
              <a:ext cx="743040" cy="241200"/>
            </a:xfrm>
            <a:custGeom>
              <a:avLst/>
              <a:gdLst/>
              <a:ahLst/>
              <a:rect l="l" t="t" r="r" b="b"/>
              <a:pathLst>
                <a:path w="2097" h="700">
                  <a:moveTo>
                    <a:pt x="0" y="0"/>
                  </a:moveTo>
                  <a:lnTo>
                    <a:pt x="2097" y="0"/>
                  </a:lnTo>
                  <a:lnTo>
                    <a:pt x="2097" y="700"/>
                  </a:lnTo>
                  <a:lnTo>
                    <a:pt x="0" y="70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ctr">
              <a:noAutofit/>
            </a:bodyPr>
            <a:p>
              <a:pPr algn="ctr">
                <a:lnSpc>
                  <a:spcPts val="2563"/>
                </a:lnSpc>
              </a:pPr>
              <a:r>
                <a:rPr b="1" lang="en-US" sz="1600" spc="-1" strike="noStrike">
                  <a:solidFill>
                    <a:srgbClr val="ff0000"/>
                  </a:solidFill>
                  <a:latin typeface="Arial"/>
                  <a:ea typeface="ヒラギノ角ゴ Pro W3"/>
                </a:rPr>
                <a:t>+100%</a:t>
              </a:r>
              <a:endParaRPr b="0" lang="de-DE" sz="1600" spc="-1" strike="noStrike">
                <a:latin typeface="Arial"/>
              </a:endParaRPr>
            </a:p>
          </p:txBody>
        </p:sp>
        <p:sp>
          <p:nvSpPr>
            <p:cNvPr id="116" name="CustomShape 7"/>
            <p:cNvSpPr/>
            <p:nvPr/>
          </p:nvSpPr>
          <p:spPr>
            <a:xfrm>
              <a:off x="5442480" y="2561400"/>
              <a:ext cx="743040" cy="241560"/>
            </a:xfrm>
            <a:custGeom>
              <a:avLst/>
              <a:gdLst/>
              <a:ahLst/>
              <a:rect l="l" t="t" r="r" b="b"/>
              <a:pathLst>
                <a:path w="2097" h="701">
                  <a:moveTo>
                    <a:pt x="0" y="0"/>
                  </a:moveTo>
                  <a:lnTo>
                    <a:pt x="2097" y="0"/>
                  </a:lnTo>
                  <a:lnTo>
                    <a:pt x="2097" y="701"/>
                  </a:lnTo>
                  <a:lnTo>
                    <a:pt x="0" y="70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ctr">
              <a:noAutofit/>
            </a:bodyPr>
            <a:p>
              <a:pPr algn="ctr">
                <a:lnSpc>
                  <a:spcPts val="2563"/>
                </a:lnSpc>
              </a:pPr>
              <a:r>
                <a:rPr b="1" lang="en-US" sz="1600" spc="-1" strike="noStrike">
                  <a:solidFill>
                    <a:srgbClr val="0000ff"/>
                  </a:solidFill>
                  <a:latin typeface="Arial"/>
                  <a:ea typeface="ヒラギノ角ゴ Pro W3"/>
                </a:rPr>
                <a:t>+55%</a:t>
              </a:r>
              <a:endParaRPr b="0" lang="de-DE" sz="1600" spc="-1" strike="noStrike">
                <a:latin typeface="Arial"/>
              </a:endParaRPr>
            </a:p>
          </p:txBody>
        </p:sp>
        <p:sp>
          <p:nvSpPr>
            <p:cNvPr id="117" name="CustomShape 8"/>
            <p:cNvSpPr/>
            <p:nvPr/>
          </p:nvSpPr>
          <p:spPr>
            <a:xfrm>
              <a:off x="7945560" y="1425240"/>
              <a:ext cx="743040" cy="241200"/>
            </a:xfrm>
            <a:custGeom>
              <a:avLst/>
              <a:gdLst/>
              <a:ahLst/>
              <a:rect l="l" t="t" r="r" b="b"/>
              <a:pathLst>
                <a:path w="2097" h="701">
                  <a:moveTo>
                    <a:pt x="0" y="0"/>
                  </a:moveTo>
                  <a:lnTo>
                    <a:pt x="2097" y="0"/>
                  </a:lnTo>
                  <a:lnTo>
                    <a:pt x="2097" y="701"/>
                  </a:lnTo>
                  <a:lnTo>
                    <a:pt x="0" y="70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91440" anchor="ctr">
              <a:noAutofit/>
            </a:bodyPr>
            <a:p>
              <a:pPr algn="ctr">
                <a:lnSpc>
                  <a:spcPts val="2563"/>
                </a:lnSpc>
              </a:pPr>
              <a:r>
                <a:rPr b="1" lang="en-US" sz="1600" spc="-1" strike="noStrike">
                  <a:solidFill>
                    <a:srgbClr val="009900"/>
                  </a:solidFill>
                  <a:latin typeface="Arial"/>
                  <a:ea typeface="ヒラギノ角ゴ Pro W3"/>
                </a:rPr>
                <a:t>-25%</a:t>
              </a:r>
              <a:endParaRPr b="0" lang="de-DE" sz="1600" spc="-1" strike="noStrike">
                <a:latin typeface="Arial"/>
              </a:endParaRPr>
            </a:p>
          </p:txBody>
        </p:sp>
      </p:grpSp>
      <p:sp>
        <p:nvSpPr>
          <p:cNvPr id="118" name="TextShape 9"/>
          <p:cNvSpPr txBox="1"/>
          <p:nvPr/>
        </p:nvSpPr>
        <p:spPr>
          <a:xfrm>
            <a:off x="7992000" y="6732000"/>
            <a:ext cx="187992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400" spc="-1" strike="noStrike">
                <a:latin typeface="Arial"/>
              </a:rPr>
              <a:t>Mrigakshi et al., 2013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Messungen der Strahlung auf dem Mond?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1440000" y="929520"/>
            <a:ext cx="8399520" cy="630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Messungen der Strahlung auf dem Mond?</a:t>
            </a:r>
            <a:endParaRPr b="1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Messungen der Strahlung auf dem Mond?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4536000" y="3613680"/>
            <a:ext cx="1730520" cy="65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4000" spc="-1" strike="noStrike">
                <a:latin typeface="Arial"/>
              </a:rPr>
              <a:t>Keine!</a:t>
            </a:r>
            <a:endParaRPr b="0" lang="de-DE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Bedeutung der Strahlung für Astronauten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1436400" y="1080000"/>
            <a:ext cx="2091600" cy="211680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1436400" y="5101200"/>
            <a:ext cx="2091600" cy="2098800"/>
          </a:xfrm>
          <a:prstGeom prst="rect">
            <a:avLst/>
          </a:prstGeom>
          <a:ln>
            <a:noFill/>
          </a:ln>
        </p:spPr>
      </p:pic>
      <p:sp>
        <p:nvSpPr>
          <p:cNvPr id="127" name="TextShape 2"/>
          <p:cNvSpPr txBox="1"/>
          <p:nvPr/>
        </p:nvSpPr>
        <p:spPr>
          <a:xfrm>
            <a:off x="3591720" y="1152000"/>
            <a:ext cx="634428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Apollo 16: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16. April 1972, 17:54 Start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21. April 1972, 02:23 Landung auf dem Mond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592080" y="6192360"/>
            <a:ext cx="634428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Apollo 17: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7. Dez. 1972, 05:33 Start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11. Dez 1972, 19:55 Landung auf dem Mond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9" name="TextShape 4"/>
          <p:cNvSpPr txBox="1"/>
          <p:nvPr/>
        </p:nvSpPr>
        <p:spPr>
          <a:xfrm>
            <a:off x="1368000" y="3312360"/>
            <a:ext cx="2336400" cy="178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Dazwischen: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Eine enorme solare Teilchen-explosion!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Bedeutung der Strahlung für Astronauten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1436400" y="1080000"/>
            <a:ext cx="2091600" cy="2116800"/>
          </a:xfrm>
          <a:prstGeom prst="rect">
            <a:avLst/>
          </a:prstGeom>
          <a:ln>
            <a:noFill/>
          </a:ln>
        </p:spPr>
      </p:pic>
      <p:pic>
        <p:nvPicPr>
          <p:cNvPr id="132" name="" descr=""/>
          <p:cNvPicPr/>
          <p:nvPr/>
        </p:nvPicPr>
        <p:blipFill>
          <a:blip r:embed="rId2"/>
          <a:stretch/>
        </p:blipFill>
        <p:spPr>
          <a:xfrm>
            <a:off x="1436400" y="5101200"/>
            <a:ext cx="2091600" cy="2098800"/>
          </a:xfrm>
          <a:prstGeom prst="rect">
            <a:avLst/>
          </a:prstGeom>
          <a:ln>
            <a:noFill/>
          </a:ln>
        </p:spPr>
      </p:pic>
      <p:sp>
        <p:nvSpPr>
          <p:cNvPr id="133" name="TextShape 2"/>
          <p:cNvSpPr txBox="1"/>
          <p:nvPr/>
        </p:nvSpPr>
        <p:spPr>
          <a:xfrm>
            <a:off x="3591720" y="1152000"/>
            <a:ext cx="634428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Apollo 16: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16. April 1972, 17:54 Start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21. April 1972, 02:23 Landung auf dem Mond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34" name="TextShape 3"/>
          <p:cNvSpPr txBox="1"/>
          <p:nvPr/>
        </p:nvSpPr>
        <p:spPr>
          <a:xfrm>
            <a:off x="3592080" y="6192360"/>
            <a:ext cx="634428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Apollo 17: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7. Dez. 1972, 05:33 Start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11. Dez 1972, 19:55 Landung auf dem Mond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3"/>
          <a:stretch/>
        </p:blipFill>
        <p:spPr>
          <a:xfrm>
            <a:off x="3704400" y="2214000"/>
            <a:ext cx="6051600" cy="4068360"/>
          </a:xfrm>
          <a:prstGeom prst="rect">
            <a:avLst/>
          </a:prstGeom>
          <a:ln>
            <a:noFill/>
          </a:ln>
        </p:spPr>
      </p:pic>
      <p:sp>
        <p:nvSpPr>
          <p:cNvPr id="136" name="TextShape 4"/>
          <p:cNvSpPr txBox="1"/>
          <p:nvPr/>
        </p:nvSpPr>
        <p:spPr>
          <a:xfrm>
            <a:off x="7380000" y="5940000"/>
            <a:ext cx="242568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400" spc="-1" strike="noStrike">
                <a:latin typeface="Arial"/>
              </a:rPr>
              <a:t>Lockwood &amp; Hapgood, 2007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37" name="CustomShape 5"/>
          <p:cNvSpPr/>
          <p:nvPr/>
        </p:nvSpPr>
        <p:spPr>
          <a:xfrm>
            <a:off x="6732000" y="2376000"/>
            <a:ext cx="1872000" cy="5760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TextShape 6"/>
          <p:cNvSpPr txBox="1"/>
          <p:nvPr/>
        </p:nvSpPr>
        <p:spPr>
          <a:xfrm>
            <a:off x="1368000" y="3312000"/>
            <a:ext cx="2336400" cy="178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Dazwischen: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Eine enorme solare Teilchen-explosion!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Messungen der Strahlung </a:t>
            </a:r>
            <a:r>
              <a:rPr b="1" lang="de-DE" sz="2800" spc="-1" strike="noStrike" u="sng">
                <a:solidFill>
                  <a:srgbClr val="ff0000"/>
                </a:solidFill>
                <a:uFillTx/>
                <a:latin typeface="Arial"/>
              </a:rPr>
              <a:t>hinter</a:t>
            </a:r>
            <a:r>
              <a:rPr b="1" lang="de-DE" sz="2800" spc="-1" strike="noStrike">
                <a:latin typeface="Arial"/>
              </a:rPr>
              <a:t> dem Mond!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1205640" y="1008000"/>
            <a:ext cx="8928000" cy="5229000"/>
          </a:xfrm>
          <a:prstGeom prst="rect">
            <a:avLst/>
          </a:prstGeom>
          <a:ln>
            <a:noFill/>
          </a:ln>
        </p:spPr>
      </p:pic>
      <p:sp>
        <p:nvSpPr>
          <p:cNvPr id="141" name="TextShape 2"/>
          <p:cNvSpPr txBox="1"/>
          <p:nvPr/>
        </p:nvSpPr>
        <p:spPr>
          <a:xfrm>
            <a:off x="1368000" y="6228000"/>
            <a:ext cx="8640000" cy="1109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Chinas Chang‘E 4 landete am 3. Januar 2019 auf der Rückseite des Mondes. Mit an Bord das in Kiel entwickelte Strahlungsmessgerät LND.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Inhalt: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54" name="TextShape 2"/>
          <p:cNvSpPr txBox="1"/>
          <p:nvPr/>
        </p:nvSpPr>
        <p:spPr>
          <a:xfrm>
            <a:off x="1512000" y="1769040"/>
            <a:ext cx="5400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Warum zum Mond?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Risiko Strahlung im Weltraum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Das Kieler Lunar Lander Neutron and Dosimetry (LND) Instrument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Kalibration von LND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Start und Landung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Erste Messungen und Resultate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6732000" y="607680"/>
            <a:ext cx="3312000" cy="6303960"/>
          </a:xfrm>
          <a:prstGeom prst="rect">
            <a:avLst/>
          </a:prstGeom>
          <a:ln>
            <a:noFill/>
          </a:ln>
        </p:spPr>
      </p:pic>
      <p:sp>
        <p:nvSpPr>
          <p:cNvPr id="56" name="TextShape 3"/>
          <p:cNvSpPr txBox="1"/>
          <p:nvPr/>
        </p:nvSpPr>
        <p:spPr>
          <a:xfrm>
            <a:off x="6624000" y="6840000"/>
            <a:ext cx="134676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Chang‘E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Messungen der Strahlung hinter dem Mond!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1217520" y="1010520"/>
            <a:ext cx="10079640" cy="344448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2"/>
          <a:stretch/>
        </p:blipFill>
        <p:spPr>
          <a:xfrm flipH="1">
            <a:off x="1396080" y="4557600"/>
            <a:ext cx="3895560" cy="2606400"/>
          </a:xfrm>
          <a:prstGeom prst="rect">
            <a:avLst/>
          </a:prstGeom>
          <a:ln>
            <a:noFill/>
          </a:ln>
        </p:spPr>
      </p:pic>
      <p:pic>
        <p:nvPicPr>
          <p:cNvPr id="145" name="" descr=""/>
          <p:cNvPicPr/>
          <p:nvPr/>
        </p:nvPicPr>
        <p:blipFill>
          <a:blip r:embed="rId3"/>
          <a:stretch/>
        </p:blipFill>
        <p:spPr>
          <a:xfrm>
            <a:off x="5616000" y="4557600"/>
            <a:ext cx="2851200" cy="2606400"/>
          </a:xfrm>
          <a:prstGeom prst="rect">
            <a:avLst/>
          </a:prstGeom>
          <a:ln>
            <a:noFill/>
          </a:ln>
        </p:spPr>
      </p:pic>
      <p:sp>
        <p:nvSpPr>
          <p:cNvPr id="146" name="Line 2"/>
          <p:cNvSpPr/>
          <p:nvPr/>
        </p:nvSpPr>
        <p:spPr>
          <a:xfrm flipH="1">
            <a:off x="4032000" y="3744000"/>
            <a:ext cx="2664000" cy="2376000"/>
          </a:xfrm>
          <a:prstGeom prst="line">
            <a:avLst/>
          </a:prstGeom>
          <a:ln w="3600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Line 3"/>
          <p:cNvSpPr/>
          <p:nvPr/>
        </p:nvSpPr>
        <p:spPr>
          <a:xfrm flipH="1">
            <a:off x="2664000" y="3096000"/>
            <a:ext cx="3528000" cy="2304000"/>
          </a:xfrm>
          <a:prstGeom prst="line">
            <a:avLst/>
          </a:prstGeom>
          <a:ln w="3600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Line 4"/>
          <p:cNvSpPr/>
          <p:nvPr/>
        </p:nvSpPr>
        <p:spPr>
          <a:xfrm flipH="1">
            <a:off x="3924000" y="6084000"/>
            <a:ext cx="2520000" cy="432000"/>
          </a:xfrm>
          <a:prstGeom prst="line">
            <a:avLst/>
          </a:prstGeom>
          <a:ln w="3600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rcRect l="0" t="9752" r="0" b="31625"/>
          <a:stretch/>
        </p:blipFill>
        <p:spPr>
          <a:xfrm rot="16200000">
            <a:off x="3801240" y="913680"/>
            <a:ext cx="2476800" cy="1007964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-72000" y="3168000"/>
            <a:ext cx="10368000" cy="18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TextShape 2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Konzeption des Lunar Lander Neutrons and Dosimetry (LND) Experimentes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152" name="TextShape 3"/>
          <p:cNvSpPr txBox="1"/>
          <p:nvPr/>
        </p:nvSpPr>
        <p:spPr>
          <a:xfrm>
            <a:off x="1512000" y="1409040"/>
            <a:ext cx="8136000" cy="535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ff0000"/>
                </a:solidFill>
                <a:latin typeface="Arial"/>
              </a:rPr>
              <a:t>Messung der geladenen und der neutralen Strahlung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Zeitreihen mit bis zu einer Minute Auflösung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Messung von thermischen Neutronen zum Nachweis von Wasser auf dem Mond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53" name="Line 4"/>
          <p:cNvSpPr/>
          <p:nvPr/>
        </p:nvSpPr>
        <p:spPr>
          <a:xfrm flipH="1">
            <a:off x="6192000" y="3420000"/>
            <a:ext cx="1944000" cy="230400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TextShape 5"/>
          <p:cNvSpPr txBox="1"/>
          <p:nvPr/>
        </p:nvSpPr>
        <p:spPr>
          <a:xfrm>
            <a:off x="792000" y="3600000"/>
            <a:ext cx="148392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ffff00"/>
                </a:solidFill>
                <a:latin typeface="Arial"/>
              </a:rPr>
              <a:t>Primäre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solidFill>
                  <a:srgbClr val="ffff00"/>
                </a:solidFill>
                <a:latin typeface="Arial"/>
              </a:rPr>
              <a:t>Strahlung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55" name="Line 6"/>
          <p:cNvSpPr/>
          <p:nvPr/>
        </p:nvSpPr>
        <p:spPr>
          <a:xfrm>
            <a:off x="2160000" y="3384000"/>
            <a:ext cx="1224000" cy="338400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Line 7"/>
          <p:cNvSpPr/>
          <p:nvPr/>
        </p:nvSpPr>
        <p:spPr>
          <a:xfrm>
            <a:off x="6215760" y="5724000"/>
            <a:ext cx="768240" cy="540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Line 8"/>
          <p:cNvSpPr/>
          <p:nvPr/>
        </p:nvSpPr>
        <p:spPr>
          <a:xfrm>
            <a:off x="6228000" y="5724000"/>
            <a:ext cx="504000" cy="79200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Line 9"/>
          <p:cNvSpPr/>
          <p:nvPr/>
        </p:nvSpPr>
        <p:spPr>
          <a:xfrm flipH="1">
            <a:off x="6156000" y="5715000"/>
            <a:ext cx="63000" cy="72900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Line 10"/>
          <p:cNvSpPr/>
          <p:nvPr/>
        </p:nvSpPr>
        <p:spPr>
          <a:xfrm flipH="1">
            <a:off x="5724000" y="5706360"/>
            <a:ext cx="491760" cy="73764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Line 11"/>
          <p:cNvSpPr/>
          <p:nvPr/>
        </p:nvSpPr>
        <p:spPr>
          <a:xfrm flipH="1">
            <a:off x="5450760" y="5715000"/>
            <a:ext cx="768240" cy="540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TextShape 12"/>
          <p:cNvSpPr txBox="1"/>
          <p:nvPr/>
        </p:nvSpPr>
        <p:spPr>
          <a:xfrm>
            <a:off x="6588000" y="5184000"/>
            <a:ext cx="3456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Geladene/</a:t>
            </a:r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neutrale</a:t>
            </a:r>
            <a:r>
              <a:rPr b="0" lang="de-DE" sz="24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Sekundärstrahlung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Konzeption des Lunar Lander Neutrons and Dosimetry (LND) Experimentes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1512000" y="1409040"/>
            <a:ext cx="8136000" cy="535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Messung der geladenen und der neutralen Strahlung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ff0000"/>
                </a:solidFill>
                <a:latin typeface="Arial"/>
              </a:rPr>
              <a:t>Zeitreihen mit bis zu einer Minute Auflösung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Messung von thermischen Neutronen zum Nachweis von Wasser auf dem Mond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" descr=""/>
          <p:cNvPicPr/>
          <p:nvPr/>
        </p:nvPicPr>
        <p:blipFill>
          <a:blip r:embed="rId1"/>
          <a:srcRect l="0" t="9752" r="0" b="31625"/>
          <a:stretch/>
        </p:blipFill>
        <p:spPr>
          <a:xfrm rot="16200000">
            <a:off x="3801240" y="914040"/>
            <a:ext cx="2476800" cy="10079640"/>
          </a:xfrm>
          <a:prstGeom prst="rect">
            <a:avLst/>
          </a:prstGeom>
          <a:ln>
            <a:noFill/>
          </a:ln>
        </p:spPr>
      </p:pic>
      <p:sp>
        <p:nvSpPr>
          <p:cNvPr id="165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Konzeption des Lunar Lander Neutrons and Dosimetry (LND) Experimentes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1512000" y="1409040"/>
            <a:ext cx="8136000" cy="535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Messung der geladenen und der neutralen Strahlung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Zeitreihen mit bis zu einer Minute Auflösung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ff0000"/>
                </a:solidFill>
                <a:latin typeface="Arial"/>
              </a:rPr>
              <a:t>Messung von thermischen </a:t>
            </a:r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Neutronen</a:t>
            </a:r>
            <a:r>
              <a:rPr b="0" lang="de-DE" sz="2400" spc="-1" strike="noStrike">
                <a:solidFill>
                  <a:srgbClr val="ff0000"/>
                </a:solidFill>
                <a:latin typeface="Arial"/>
              </a:rPr>
              <a:t> zum Nachweis von Wasser auf dem Mond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-72000" y="3168000"/>
            <a:ext cx="10368000" cy="18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Line 4"/>
          <p:cNvSpPr/>
          <p:nvPr/>
        </p:nvSpPr>
        <p:spPr>
          <a:xfrm flipH="1">
            <a:off x="6192000" y="3420000"/>
            <a:ext cx="1944000" cy="230400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TextShape 5"/>
          <p:cNvSpPr txBox="1"/>
          <p:nvPr/>
        </p:nvSpPr>
        <p:spPr>
          <a:xfrm>
            <a:off x="792000" y="3600000"/>
            <a:ext cx="148392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ffff00"/>
                </a:solidFill>
                <a:latin typeface="Arial"/>
              </a:rPr>
              <a:t>Primäre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solidFill>
                  <a:srgbClr val="ffff00"/>
                </a:solidFill>
                <a:latin typeface="Arial"/>
              </a:rPr>
              <a:t>Strahlung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70" name="Line 6"/>
          <p:cNvSpPr/>
          <p:nvPr/>
        </p:nvSpPr>
        <p:spPr>
          <a:xfrm>
            <a:off x="2160000" y="3384000"/>
            <a:ext cx="1224000" cy="338400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Line 7"/>
          <p:cNvSpPr/>
          <p:nvPr/>
        </p:nvSpPr>
        <p:spPr>
          <a:xfrm flipH="1" flipV="1">
            <a:off x="5328000" y="5832000"/>
            <a:ext cx="171360" cy="39744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Line 8"/>
          <p:cNvSpPr/>
          <p:nvPr/>
        </p:nvSpPr>
        <p:spPr>
          <a:xfrm flipH="1">
            <a:off x="4932000" y="5868000"/>
            <a:ext cx="405000" cy="144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9"/>
          <p:cNvSpPr/>
          <p:nvPr/>
        </p:nvSpPr>
        <p:spPr>
          <a:xfrm>
            <a:off x="3050640" y="338688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Line 10"/>
          <p:cNvSpPr/>
          <p:nvPr/>
        </p:nvSpPr>
        <p:spPr>
          <a:xfrm>
            <a:off x="3375720" y="3564720"/>
            <a:ext cx="100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TextShape 11"/>
          <p:cNvSpPr txBox="1"/>
          <p:nvPr/>
        </p:nvSpPr>
        <p:spPr>
          <a:xfrm>
            <a:off x="2710080" y="335016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76" name="CustomShape 12"/>
          <p:cNvSpPr/>
          <p:nvPr/>
        </p:nvSpPr>
        <p:spPr>
          <a:xfrm>
            <a:off x="4311360" y="327960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13"/>
          <p:cNvSpPr/>
          <p:nvPr/>
        </p:nvSpPr>
        <p:spPr>
          <a:xfrm>
            <a:off x="4365000" y="385524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14"/>
          <p:cNvSpPr/>
          <p:nvPr/>
        </p:nvSpPr>
        <p:spPr>
          <a:xfrm>
            <a:off x="4671720" y="367596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Line 15"/>
          <p:cNvSpPr/>
          <p:nvPr/>
        </p:nvSpPr>
        <p:spPr>
          <a:xfrm flipV="1">
            <a:off x="4995720" y="3429000"/>
            <a:ext cx="521280" cy="32472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Line 16"/>
          <p:cNvSpPr/>
          <p:nvPr/>
        </p:nvSpPr>
        <p:spPr>
          <a:xfrm>
            <a:off x="4689720" y="4104720"/>
            <a:ext cx="458280" cy="28728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TextShape 17"/>
          <p:cNvSpPr txBox="1"/>
          <p:nvPr/>
        </p:nvSpPr>
        <p:spPr>
          <a:xfrm>
            <a:off x="4654080" y="317052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p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82" name="CustomShape 18"/>
          <p:cNvSpPr/>
          <p:nvPr/>
        </p:nvSpPr>
        <p:spPr>
          <a:xfrm>
            <a:off x="2736000" y="3168000"/>
            <a:ext cx="2952000" cy="1368000"/>
          </a:xfrm>
          <a:prstGeom prst="rect">
            <a:avLst/>
          </a:prstGeom>
          <a:noFill/>
          <a:ln w="3600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Line 19"/>
          <p:cNvSpPr/>
          <p:nvPr/>
        </p:nvSpPr>
        <p:spPr>
          <a:xfrm flipH="1" flipV="1">
            <a:off x="2736000" y="4536000"/>
            <a:ext cx="2520000" cy="1296000"/>
          </a:xfrm>
          <a:prstGeom prst="line">
            <a:avLst/>
          </a:prstGeom>
          <a:ln w="3600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Line 20"/>
          <p:cNvSpPr/>
          <p:nvPr/>
        </p:nvSpPr>
        <p:spPr>
          <a:xfrm flipV="1">
            <a:off x="5256000" y="4536000"/>
            <a:ext cx="432000" cy="1296000"/>
          </a:xfrm>
          <a:prstGeom prst="line">
            <a:avLst/>
          </a:prstGeom>
          <a:ln w="3600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Line 21"/>
          <p:cNvSpPr/>
          <p:nvPr/>
        </p:nvSpPr>
        <p:spPr>
          <a:xfrm>
            <a:off x="6216120" y="5724000"/>
            <a:ext cx="768240" cy="540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Line 22"/>
          <p:cNvSpPr/>
          <p:nvPr/>
        </p:nvSpPr>
        <p:spPr>
          <a:xfrm>
            <a:off x="6228360" y="5724000"/>
            <a:ext cx="504000" cy="79200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Line 23"/>
          <p:cNvSpPr/>
          <p:nvPr/>
        </p:nvSpPr>
        <p:spPr>
          <a:xfrm flipH="1">
            <a:off x="6156360" y="5715000"/>
            <a:ext cx="63000" cy="72900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Line 24"/>
          <p:cNvSpPr/>
          <p:nvPr/>
        </p:nvSpPr>
        <p:spPr>
          <a:xfrm flipH="1">
            <a:off x="5724360" y="5706360"/>
            <a:ext cx="491760" cy="73764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Line 25"/>
          <p:cNvSpPr/>
          <p:nvPr/>
        </p:nvSpPr>
        <p:spPr>
          <a:xfrm flipH="1">
            <a:off x="5451120" y="5715000"/>
            <a:ext cx="768240" cy="540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TextShape 26"/>
          <p:cNvSpPr txBox="1"/>
          <p:nvPr/>
        </p:nvSpPr>
        <p:spPr>
          <a:xfrm>
            <a:off x="6588360" y="5184000"/>
            <a:ext cx="3456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Geladene/</a:t>
            </a:r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neutrale</a:t>
            </a:r>
            <a:r>
              <a:rPr b="0" lang="de-DE" sz="24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Sekundärstrahlung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4859640" y="1655640"/>
            <a:ext cx="2880000" cy="5083200"/>
          </a:xfrm>
          <a:prstGeom prst="rect">
            <a:avLst/>
          </a:prstGeom>
          <a:ln>
            <a:noFill/>
          </a:ln>
        </p:spPr>
      </p:pic>
      <p:sp>
        <p:nvSpPr>
          <p:cNvPr id="192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Das Lunar Lander Neutron &amp; Dosimetry (LND) Instrument – made in Kiel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2"/>
          <a:stretch/>
        </p:blipFill>
        <p:spPr>
          <a:xfrm>
            <a:off x="1492560" y="4361040"/>
            <a:ext cx="3600000" cy="2700000"/>
          </a:xfrm>
          <a:prstGeom prst="rect">
            <a:avLst/>
          </a:prstGeom>
          <a:ln>
            <a:noFill/>
          </a:ln>
        </p:spPr>
      </p:pic>
      <p:pic>
        <p:nvPicPr>
          <p:cNvPr id="194" name="" descr=""/>
          <p:cNvPicPr/>
          <p:nvPr/>
        </p:nvPicPr>
        <p:blipFill>
          <a:blip r:embed="rId3"/>
          <a:stretch/>
        </p:blipFill>
        <p:spPr>
          <a:xfrm>
            <a:off x="1483200" y="1584000"/>
            <a:ext cx="3600000" cy="2700000"/>
          </a:xfrm>
          <a:prstGeom prst="rect">
            <a:avLst/>
          </a:prstGeom>
          <a:ln>
            <a:noFill/>
          </a:ln>
        </p:spPr>
      </p:pic>
      <p:sp>
        <p:nvSpPr>
          <p:cNvPr id="195" name="TextShape 2"/>
          <p:cNvSpPr txBox="1"/>
          <p:nvPr/>
        </p:nvSpPr>
        <p:spPr>
          <a:xfrm>
            <a:off x="7560000" y="2016000"/>
            <a:ext cx="2376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ff0000"/>
                </a:solidFill>
                <a:latin typeface="Arial"/>
              </a:rPr>
              <a:t>Geladene Ionen und Elektronen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96" name="TextShape 3"/>
          <p:cNvSpPr txBox="1"/>
          <p:nvPr/>
        </p:nvSpPr>
        <p:spPr>
          <a:xfrm>
            <a:off x="7560000" y="3600360"/>
            <a:ext cx="237600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Neutrale: Gamma- und  Neutronen-strahlung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97" name="TextShape 4"/>
          <p:cNvSpPr txBox="1"/>
          <p:nvPr/>
        </p:nvSpPr>
        <p:spPr>
          <a:xfrm>
            <a:off x="7560000" y="5508360"/>
            <a:ext cx="2376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Thermische Neutronen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98" name="Line 5"/>
          <p:cNvSpPr/>
          <p:nvPr/>
        </p:nvSpPr>
        <p:spPr>
          <a:xfrm>
            <a:off x="7344000" y="2160000"/>
            <a:ext cx="0" cy="417600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Line 6"/>
          <p:cNvSpPr/>
          <p:nvPr/>
        </p:nvSpPr>
        <p:spPr>
          <a:xfrm flipH="1">
            <a:off x="6192000" y="4320000"/>
            <a:ext cx="1440000" cy="1008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Line 7"/>
          <p:cNvSpPr/>
          <p:nvPr/>
        </p:nvSpPr>
        <p:spPr>
          <a:xfrm flipH="1" flipV="1">
            <a:off x="6201000" y="5499000"/>
            <a:ext cx="1359000" cy="261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Line 8"/>
          <p:cNvSpPr/>
          <p:nvPr/>
        </p:nvSpPr>
        <p:spPr>
          <a:xfrm flipH="1">
            <a:off x="6192000" y="5746680"/>
            <a:ext cx="1377360" cy="22932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Das Lunar Lander Neutron &amp; Dosimetry (LND) Instrument – made in Kiel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1"/>
          <a:srcRect l="9894" t="11992" r="10930" b="6440"/>
          <a:stretch/>
        </p:blipFill>
        <p:spPr>
          <a:xfrm>
            <a:off x="3672360" y="1728360"/>
            <a:ext cx="3167640" cy="2447640"/>
          </a:xfrm>
          <a:prstGeom prst="rect">
            <a:avLst/>
          </a:prstGeom>
          <a:ln>
            <a:noFill/>
          </a:ln>
        </p:spPr>
      </p:pic>
      <p:pic>
        <p:nvPicPr>
          <p:cNvPr id="204" name="" descr=""/>
          <p:cNvPicPr/>
          <p:nvPr/>
        </p:nvPicPr>
        <p:blipFill>
          <a:blip r:embed="rId2"/>
          <a:stretch/>
        </p:blipFill>
        <p:spPr>
          <a:xfrm>
            <a:off x="1446840" y="1544760"/>
            <a:ext cx="1973160" cy="263124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3"/>
          <a:srcRect l="0" t="7967" r="0" b="24523"/>
          <a:stretch/>
        </p:blipFill>
        <p:spPr>
          <a:xfrm>
            <a:off x="1440000" y="4428360"/>
            <a:ext cx="5400000" cy="245988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4"/>
          <a:stretch/>
        </p:blipFill>
        <p:spPr>
          <a:xfrm rot="5400000">
            <a:off x="5981040" y="3045240"/>
            <a:ext cx="4917960" cy="276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Neutronenstrahlung 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1512000" y="1409040"/>
            <a:ext cx="3744000" cy="543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Neutron fast gleich schwer wie ein Proton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Neutron wechselwirkt nur mit dem </a:t>
            </a:r>
            <a:r>
              <a:rPr b="1" lang="de-DE" sz="2400" spc="-1" strike="noStrike">
                <a:latin typeface="Arial"/>
              </a:rPr>
              <a:t>Kern</a:t>
            </a:r>
            <a:r>
              <a:rPr b="0" lang="de-DE" sz="2400" spc="-1" strike="noStrike">
                <a:latin typeface="Arial"/>
              </a:rPr>
              <a:t> eines Atoms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Beim Stoß mit einem Proton verliert ein Neutron im Mittel die Hälfte seiner Energie.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5544360" y="133560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4"/>
          <p:cNvSpPr/>
          <p:nvPr/>
        </p:nvSpPr>
        <p:spPr>
          <a:xfrm>
            <a:off x="5869440" y="1513440"/>
            <a:ext cx="100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TextShape 5"/>
          <p:cNvSpPr txBox="1"/>
          <p:nvPr/>
        </p:nvSpPr>
        <p:spPr>
          <a:xfrm>
            <a:off x="5203800" y="129888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12" name="CustomShape 6"/>
          <p:cNvSpPr/>
          <p:nvPr/>
        </p:nvSpPr>
        <p:spPr>
          <a:xfrm>
            <a:off x="6805080" y="122832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7"/>
          <p:cNvSpPr/>
          <p:nvPr/>
        </p:nvSpPr>
        <p:spPr>
          <a:xfrm>
            <a:off x="7794720" y="133596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8"/>
          <p:cNvSpPr/>
          <p:nvPr/>
        </p:nvSpPr>
        <p:spPr>
          <a:xfrm>
            <a:off x="8101440" y="115668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9"/>
          <p:cNvSpPr/>
          <p:nvPr/>
        </p:nvSpPr>
        <p:spPr>
          <a:xfrm flipV="1">
            <a:off x="8425440" y="909720"/>
            <a:ext cx="521280" cy="32472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Line 10"/>
          <p:cNvSpPr/>
          <p:nvPr/>
        </p:nvSpPr>
        <p:spPr>
          <a:xfrm>
            <a:off x="8119440" y="1585440"/>
            <a:ext cx="458280" cy="28728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TextShape 11"/>
          <p:cNvSpPr txBox="1"/>
          <p:nvPr/>
        </p:nvSpPr>
        <p:spPr>
          <a:xfrm>
            <a:off x="7147800" y="111924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p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18" name="TextShape 12"/>
          <p:cNvSpPr txBox="1"/>
          <p:nvPr/>
        </p:nvSpPr>
        <p:spPr>
          <a:xfrm>
            <a:off x="9144000" y="1224000"/>
            <a:ext cx="6044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1/2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19" name="TextShape 13"/>
          <p:cNvSpPr txBox="1"/>
          <p:nvPr/>
        </p:nvSpPr>
        <p:spPr>
          <a:xfrm>
            <a:off x="5328000" y="3021480"/>
            <a:ext cx="4536000" cy="2090520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</a:ln>
        </p:spPr>
        <p:txBody>
          <a:bodyPr lIns="18000" rIns="18000" tIns="18000" bIns="18000">
            <a:normAutofit/>
          </a:bodyPr>
          <a:p>
            <a:r>
              <a:rPr b="0" lang="de-DE" sz="2400" spc="-1" strike="noStrike">
                <a:latin typeface="Arial"/>
              </a:rPr>
              <a:t>Das Proton hat nun die halbe kinetische Energie des Neutrons: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→ </a:t>
            </a:r>
            <a:r>
              <a:rPr b="0" lang="de-DE" sz="2400" spc="-1" strike="noStrike">
                <a:latin typeface="Arial"/>
              </a:rPr>
              <a:t>ionisierende Strahlung!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→ </a:t>
            </a:r>
            <a:r>
              <a:rPr b="0" lang="de-DE" sz="2400" spc="-1" strike="noStrike">
                <a:latin typeface="Arial"/>
              </a:rPr>
              <a:t>wechselwirkt mit Atom!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400" spc="-1" strike="noStrike">
                <a:latin typeface="Arial"/>
                <a:ea typeface="Noto Sans CJK SC Regular"/>
              </a:rPr>
              <a:t>→ </a:t>
            </a:r>
            <a:r>
              <a:rPr b="0" lang="de-DE" sz="2400" spc="-1" strike="noStrike">
                <a:latin typeface="Arial"/>
              </a:rPr>
              <a:t>Atom : Kern = 1 km : 1 cm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→ </a:t>
            </a:r>
            <a:r>
              <a:rPr b="0" lang="de-DE" sz="2400" spc="-1" strike="noStrike">
                <a:latin typeface="Arial"/>
              </a:rPr>
              <a:t>Fläche:  10.000.000.000 : 1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Aufbau eines Atoms: Kern und Elektronen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1294200" y="1698840"/>
            <a:ext cx="8589600" cy="4925160"/>
          </a:xfrm>
          <a:prstGeom prst="rect">
            <a:avLst/>
          </a:prstGeom>
          <a:ln>
            <a:noFill/>
          </a:ln>
        </p:spPr>
      </p:pic>
      <p:sp>
        <p:nvSpPr>
          <p:cNvPr id="222" name="Line 2"/>
          <p:cNvSpPr/>
          <p:nvPr/>
        </p:nvSpPr>
        <p:spPr>
          <a:xfrm flipV="1">
            <a:off x="2376000" y="4248000"/>
            <a:ext cx="2232000" cy="21600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TextShape 3"/>
          <p:cNvSpPr txBox="1"/>
          <p:nvPr/>
        </p:nvSpPr>
        <p:spPr>
          <a:xfrm>
            <a:off x="1440000" y="6336000"/>
            <a:ext cx="20005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You are here!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Bedeutung der Neutronenstrahlung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1512000" y="1769040"/>
            <a:ext cx="3456000" cy="528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Neutron fast gleich schwer wie ein Proton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Neutron wechselwirkt nur mit dem </a:t>
            </a:r>
            <a:r>
              <a:rPr b="1" lang="de-DE" sz="2400" spc="-1" strike="noStrike">
                <a:latin typeface="Arial"/>
              </a:rPr>
              <a:t>Kern</a:t>
            </a:r>
            <a:r>
              <a:rPr b="0" lang="de-DE" sz="2400" spc="-1" strike="noStrike">
                <a:latin typeface="Arial"/>
              </a:rPr>
              <a:t> eines Atoms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Neutronenstrahlung dringt tief in den Körper ein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… </a:t>
            </a:r>
            <a:r>
              <a:rPr b="0" lang="de-DE" sz="2400" spc="-1" strike="noStrike">
                <a:latin typeface="Arial"/>
              </a:rPr>
              <a:t>und kann dort viele Schäden anrichten!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5543640" y="241488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Line 4"/>
          <p:cNvSpPr/>
          <p:nvPr/>
        </p:nvSpPr>
        <p:spPr>
          <a:xfrm>
            <a:off x="5868720" y="2592720"/>
            <a:ext cx="100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TextShape 5"/>
          <p:cNvSpPr txBox="1"/>
          <p:nvPr/>
        </p:nvSpPr>
        <p:spPr>
          <a:xfrm>
            <a:off x="5203080" y="237816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29" name="CustomShape 6"/>
          <p:cNvSpPr/>
          <p:nvPr/>
        </p:nvSpPr>
        <p:spPr>
          <a:xfrm>
            <a:off x="6876360" y="241560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7"/>
          <p:cNvSpPr/>
          <p:nvPr/>
        </p:nvSpPr>
        <p:spPr>
          <a:xfrm>
            <a:off x="7830000" y="241524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8"/>
          <p:cNvSpPr/>
          <p:nvPr/>
        </p:nvSpPr>
        <p:spPr>
          <a:xfrm>
            <a:off x="8316720" y="241596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9"/>
          <p:cNvSpPr/>
          <p:nvPr/>
        </p:nvSpPr>
        <p:spPr>
          <a:xfrm>
            <a:off x="8640000" y="2591640"/>
            <a:ext cx="1151640" cy="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TextShape 10"/>
          <p:cNvSpPr txBox="1"/>
          <p:nvPr/>
        </p:nvSpPr>
        <p:spPr>
          <a:xfrm>
            <a:off x="7219080" y="230652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p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34" name="CustomShape 11"/>
          <p:cNvSpPr/>
          <p:nvPr/>
        </p:nvSpPr>
        <p:spPr>
          <a:xfrm>
            <a:off x="5544000" y="403524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Line 12"/>
          <p:cNvSpPr/>
          <p:nvPr/>
        </p:nvSpPr>
        <p:spPr>
          <a:xfrm>
            <a:off x="5869080" y="4213080"/>
            <a:ext cx="100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TextShape 13"/>
          <p:cNvSpPr txBox="1"/>
          <p:nvPr/>
        </p:nvSpPr>
        <p:spPr>
          <a:xfrm>
            <a:off x="5203440" y="399852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37" name="CustomShape 14"/>
          <p:cNvSpPr/>
          <p:nvPr/>
        </p:nvSpPr>
        <p:spPr>
          <a:xfrm>
            <a:off x="6804720" y="392796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15"/>
          <p:cNvSpPr/>
          <p:nvPr/>
        </p:nvSpPr>
        <p:spPr>
          <a:xfrm>
            <a:off x="7794360" y="403560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16"/>
          <p:cNvSpPr/>
          <p:nvPr/>
        </p:nvSpPr>
        <p:spPr>
          <a:xfrm>
            <a:off x="8101080" y="385632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Line 17"/>
          <p:cNvSpPr/>
          <p:nvPr/>
        </p:nvSpPr>
        <p:spPr>
          <a:xfrm flipV="1">
            <a:off x="8425080" y="3609360"/>
            <a:ext cx="521280" cy="32472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Line 18"/>
          <p:cNvSpPr/>
          <p:nvPr/>
        </p:nvSpPr>
        <p:spPr>
          <a:xfrm>
            <a:off x="8119080" y="4285080"/>
            <a:ext cx="458280" cy="28728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TextShape 19"/>
          <p:cNvSpPr txBox="1"/>
          <p:nvPr/>
        </p:nvSpPr>
        <p:spPr>
          <a:xfrm>
            <a:off x="7147440" y="381888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p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5256000" y="4679640"/>
            <a:ext cx="4464000" cy="2559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Kalibration mit schnellen Neutronen: Tianjin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1512000" y="1769040"/>
            <a:ext cx="8280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2880" y="976320"/>
            <a:ext cx="10079640" cy="5673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Warum zum Mond?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58" name="CustomShape 2"/>
          <p:cNvSpPr/>
          <p:nvPr/>
        </p:nvSpPr>
        <p:spPr>
          <a:xfrm>
            <a:off x="1206360" y="495360"/>
            <a:ext cx="8928000" cy="720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2434320" y="1602360"/>
            <a:ext cx="6174000" cy="6174000"/>
          </a:xfrm>
          <a:prstGeom prst="rect">
            <a:avLst/>
          </a:prstGeom>
          <a:ln>
            <a:noFill/>
          </a:ln>
        </p:spPr>
      </p:pic>
      <p:sp>
        <p:nvSpPr>
          <p:cNvPr id="60" name="CustomShape 3"/>
          <p:cNvSpPr/>
          <p:nvPr/>
        </p:nvSpPr>
        <p:spPr>
          <a:xfrm>
            <a:off x="5301360" y="666036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Line 4"/>
          <p:cNvSpPr/>
          <p:nvPr/>
        </p:nvSpPr>
        <p:spPr>
          <a:xfrm>
            <a:off x="648000" y="4680000"/>
            <a:ext cx="4725360" cy="205236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TextShape 5"/>
          <p:cNvSpPr txBox="1"/>
          <p:nvPr/>
        </p:nvSpPr>
        <p:spPr>
          <a:xfrm>
            <a:off x="1440000" y="51768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solidFill>
                  <a:srgbClr val="ffff00"/>
                </a:solidFill>
                <a:latin typeface="Arial"/>
              </a:rPr>
              <a:t>Warum zum Mond?</a:t>
            </a:r>
            <a:endParaRPr b="1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Kalibration mit schnellen Neutronen: Tianjin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1224000" y="936000"/>
            <a:ext cx="8892000" cy="5929200"/>
          </a:xfrm>
          <a:prstGeom prst="rect">
            <a:avLst/>
          </a:prstGeom>
          <a:ln>
            <a:noFill/>
          </a:ln>
        </p:spPr>
      </p:pic>
      <p:sp>
        <p:nvSpPr>
          <p:cNvPr id="249" name="TextShape 2"/>
          <p:cNvSpPr txBox="1"/>
          <p:nvPr/>
        </p:nvSpPr>
        <p:spPr>
          <a:xfrm>
            <a:off x="1260000" y="6840360"/>
            <a:ext cx="476676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18</a:t>
            </a:r>
            <a:r>
              <a:rPr b="0" lang="de-DE" sz="2400" spc="-1" strike="noStrike" baseline="33000">
                <a:latin typeface="Arial"/>
              </a:rPr>
              <a:t>th</a:t>
            </a:r>
            <a:r>
              <a:rPr b="0" lang="de-DE" sz="2400" spc="-1" strike="noStrike">
                <a:latin typeface="Arial"/>
              </a:rPr>
              <a:t> Institute, Tianjin, 10. Juli 2018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" descr=""/>
          <p:cNvPicPr/>
          <p:nvPr/>
        </p:nvPicPr>
        <p:blipFill>
          <a:blip r:embed="rId1"/>
          <a:stretch/>
        </p:blipFill>
        <p:spPr>
          <a:xfrm>
            <a:off x="2520" y="975960"/>
            <a:ext cx="10079640" cy="5673240"/>
          </a:xfrm>
          <a:prstGeom prst="rect">
            <a:avLst/>
          </a:prstGeom>
          <a:ln>
            <a:noFill/>
          </a:ln>
        </p:spPr>
      </p:pic>
      <p:sp>
        <p:nvSpPr>
          <p:cNvPr id="251" name="TextShape 1"/>
          <p:cNvSpPr txBox="1"/>
          <p:nvPr/>
        </p:nvSpPr>
        <p:spPr>
          <a:xfrm>
            <a:off x="1476000" y="51768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Kalibration mit schnellen Neutronen: Tianjin</a:t>
            </a:r>
            <a:endParaRPr b="1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Tianjin? Eine Stadt mit 15 Mio Einwohnern...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2052000" y="972000"/>
            <a:ext cx="7920000" cy="5745600"/>
          </a:xfrm>
          <a:prstGeom prst="rect">
            <a:avLst/>
          </a:prstGeom>
          <a:ln>
            <a:noFill/>
          </a:ln>
        </p:spPr>
      </p:pic>
      <p:sp>
        <p:nvSpPr>
          <p:cNvPr id="254" name="CustomShape 2"/>
          <p:cNvSpPr/>
          <p:nvPr/>
        </p:nvSpPr>
        <p:spPr>
          <a:xfrm>
            <a:off x="1692000" y="1350000"/>
            <a:ext cx="8352000" cy="7200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5" name="" descr=""/>
          <p:cNvPicPr/>
          <p:nvPr/>
        </p:nvPicPr>
        <p:blipFill>
          <a:blip r:embed="rId2"/>
          <a:stretch/>
        </p:blipFill>
        <p:spPr>
          <a:xfrm>
            <a:off x="1404000" y="3374280"/>
            <a:ext cx="4679640" cy="3897360"/>
          </a:xfrm>
          <a:prstGeom prst="rect">
            <a:avLst/>
          </a:prstGeom>
          <a:ln>
            <a:noFill/>
          </a:ln>
        </p:spPr>
      </p:pic>
      <p:sp>
        <p:nvSpPr>
          <p:cNvPr id="256" name="Line 3"/>
          <p:cNvSpPr/>
          <p:nvPr/>
        </p:nvSpPr>
        <p:spPr>
          <a:xfrm flipV="1">
            <a:off x="8136000" y="1656000"/>
            <a:ext cx="432000" cy="72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TextShape 4"/>
          <p:cNvSpPr txBox="1"/>
          <p:nvPr/>
        </p:nvSpPr>
        <p:spPr>
          <a:xfrm>
            <a:off x="8496000" y="1656000"/>
            <a:ext cx="6865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ff0000"/>
                </a:solidFill>
                <a:latin typeface="Arial"/>
              </a:rPr>
              <a:t>2019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58" name="Line 5"/>
          <p:cNvSpPr/>
          <p:nvPr/>
        </p:nvSpPr>
        <p:spPr>
          <a:xfrm flipV="1">
            <a:off x="8640000" y="1755360"/>
            <a:ext cx="432000" cy="72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TextShape 6"/>
          <p:cNvSpPr txBox="1"/>
          <p:nvPr/>
        </p:nvSpPr>
        <p:spPr>
          <a:xfrm>
            <a:off x="8460000" y="1440000"/>
            <a:ext cx="6865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ff0000"/>
                </a:solidFill>
                <a:latin typeface="Arial"/>
              </a:rPr>
              <a:t>2022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60" name="TextShape 7"/>
          <p:cNvSpPr txBox="1"/>
          <p:nvPr/>
        </p:nvSpPr>
        <p:spPr>
          <a:xfrm>
            <a:off x="6084000" y="6660000"/>
            <a:ext cx="107244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400" spc="-1" strike="noStrike">
                <a:latin typeface="Arial"/>
              </a:rPr>
              <a:t>(Wikipedia)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Neutronenstrahlung und Wasser auf dem Mond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1512000" y="1409040"/>
            <a:ext cx="3744000" cy="543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Neutron fast gleich schwer wie ein Proton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Neutron wechselwirkt nur mit dem </a:t>
            </a:r>
            <a:r>
              <a:rPr b="1" lang="de-DE" sz="2400" spc="-1" strike="noStrike">
                <a:latin typeface="Arial"/>
              </a:rPr>
              <a:t>Kern</a:t>
            </a:r>
            <a:r>
              <a:rPr b="0" lang="de-DE" sz="2400" spc="-1" strike="noStrike">
                <a:latin typeface="Arial"/>
              </a:rPr>
              <a:t> eines Atoms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Beim Stoß mit einem Proton verliert ein Neutron im Mittel die Hälfte seiner Energie.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Viele Stöße → wenig Energie → thermische Neutronen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Wasser: H</a:t>
            </a:r>
            <a:r>
              <a:rPr b="0" lang="de-DE" sz="2400" spc="-1" strike="noStrike" baseline="-33000">
                <a:latin typeface="Arial"/>
              </a:rPr>
              <a:t>2</a:t>
            </a:r>
            <a:r>
              <a:rPr b="0" lang="de-DE" sz="2400" spc="-1" strike="noStrike">
                <a:latin typeface="Arial"/>
              </a:rPr>
              <a:t>O, 2 Protonen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5544000" y="248724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Line 4"/>
          <p:cNvSpPr/>
          <p:nvPr/>
        </p:nvSpPr>
        <p:spPr>
          <a:xfrm>
            <a:off x="5869080" y="2665080"/>
            <a:ext cx="100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TextShape 5"/>
          <p:cNvSpPr txBox="1"/>
          <p:nvPr/>
        </p:nvSpPr>
        <p:spPr>
          <a:xfrm>
            <a:off x="5203440" y="245052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66" name="CustomShape 6"/>
          <p:cNvSpPr/>
          <p:nvPr/>
        </p:nvSpPr>
        <p:spPr>
          <a:xfrm>
            <a:off x="6804720" y="237996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7"/>
          <p:cNvSpPr/>
          <p:nvPr/>
        </p:nvSpPr>
        <p:spPr>
          <a:xfrm>
            <a:off x="7794360" y="248760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8"/>
          <p:cNvSpPr/>
          <p:nvPr/>
        </p:nvSpPr>
        <p:spPr>
          <a:xfrm>
            <a:off x="8101080" y="230832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Line 9"/>
          <p:cNvSpPr/>
          <p:nvPr/>
        </p:nvSpPr>
        <p:spPr>
          <a:xfrm flipV="1">
            <a:off x="8425080" y="2061360"/>
            <a:ext cx="521280" cy="32472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Line 10"/>
          <p:cNvSpPr/>
          <p:nvPr/>
        </p:nvSpPr>
        <p:spPr>
          <a:xfrm>
            <a:off x="8119080" y="2737080"/>
            <a:ext cx="458280" cy="28728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TextShape 11"/>
          <p:cNvSpPr txBox="1"/>
          <p:nvPr/>
        </p:nvSpPr>
        <p:spPr>
          <a:xfrm>
            <a:off x="7147440" y="227088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p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72" name="CustomShape 12"/>
          <p:cNvSpPr/>
          <p:nvPr/>
        </p:nvSpPr>
        <p:spPr>
          <a:xfrm>
            <a:off x="5544360" y="367560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Line 13"/>
          <p:cNvSpPr/>
          <p:nvPr/>
        </p:nvSpPr>
        <p:spPr>
          <a:xfrm>
            <a:off x="5869440" y="3853440"/>
            <a:ext cx="100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TextShape 14"/>
          <p:cNvSpPr txBox="1"/>
          <p:nvPr/>
        </p:nvSpPr>
        <p:spPr>
          <a:xfrm>
            <a:off x="5203800" y="363888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75" name="CustomShape 15"/>
          <p:cNvSpPr/>
          <p:nvPr/>
        </p:nvSpPr>
        <p:spPr>
          <a:xfrm>
            <a:off x="6805080" y="356832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16"/>
          <p:cNvSpPr/>
          <p:nvPr/>
        </p:nvSpPr>
        <p:spPr>
          <a:xfrm>
            <a:off x="7794720" y="367596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17"/>
          <p:cNvSpPr/>
          <p:nvPr/>
        </p:nvSpPr>
        <p:spPr>
          <a:xfrm>
            <a:off x="8101440" y="349668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Line 18"/>
          <p:cNvSpPr/>
          <p:nvPr/>
        </p:nvSpPr>
        <p:spPr>
          <a:xfrm flipV="1">
            <a:off x="8425440" y="3249720"/>
            <a:ext cx="521280" cy="32472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Line 19"/>
          <p:cNvSpPr/>
          <p:nvPr/>
        </p:nvSpPr>
        <p:spPr>
          <a:xfrm>
            <a:off x="8119440" y="3925440"/>
            <a:ext cx="458280" cy="28728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TextShape 20"/>
          <p:cNvSpPr txBox="1"/>
          <p:nvPr/>
        </p:nvSpPr>
        <p:spPr>
          <a:xfrm>
            <a:off x="7147800" y="345924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p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81" name="CustomShape 21"/>
          <p:cNvSpPr/>
          <p:nvPr/>
        </p:nvSpPr>
        <p:spPr>
          <a:xfrm>
            <a:off x="5544360" y="133560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Line 22"/>
          <p:cNvSpPr/>
          <p:nvPr/>
        </p:nvSpPr>
        <p:spPr>
          <a:xfrm>
            <a:off x="5869440" y="1513440"/>
            <a:ext cx="100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TextShape 23"/>
          <p:cNvSpPr txBox="1"/>
          <p:nvPr/>
        </p:nvSpPr>
        <p:spPr>
          <a:xfrm>
            <a:off x="5203800" y="129888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84" name="CustomShape 24"/>
          <p:cNvSpPr/>
          <p:nvPr/>
        </p:nvSpPr>
        <p:spPr>
          <a:xfrm>
            <a:off x="6805080" y="122832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25"/>
          <p:cNvSpPr/>
          <p:nvPr/>
        </p:nvSpPr>
        <p:spPr>
          <a:xfrm>
            <a:off x="7794720" y="133596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26"/>
          <p:cNvSpPr/>
          <p:nvPr/>
        </p:nvSpPr>
        <p:spPr>
          <a:xfrm>
            <a:off x="8101440" y="115668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Line 27"/>
          <p:cNvSpPr/>
          <p:nvPr/>
        </p:nvSpPr>
        <p:spPr>
          <a:xfrm flipV="1">
            <a:off x="8425440" y="909720"/>
            <a:ext cx="521280" cy="32472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Line 28"/>
          <p:cNvSpPr/>
          <p:nvPr/>
        </p:nvSpPr>
        <p:spPr>
          <a:xfrm>
            <a:off x="8119440" y="1585440"/>
            <a:ext cx="458280" cy="28728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TextShape 29"/>
          <p:cNvSpPr txBox="1"/>
          <p:nvPr/>
        </p:nvSpPr>
        <p:spPr>
          <a:xfrm>
            <a:off x="7147800" y="111924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p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90" name="TextShape 30"/>
          <p:cNvSpPr txBox="1"/>
          <p:nvPr/>
        </p:nvSpPr>
        <p:spPr>
          <a:xfrm>
            <a:off x="6336000" y="4392000"/>
            <a:ext cx="100800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 </a:t>
            </a:r>
            <a:endParaRPr b="0" lang="de-DE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 </a:t>
            </a:r>
            <a:endParaRPr b="0" lang="de-DE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 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91" name="CustomShape 31"/>
          <p:cNvSpPr/>
          <p:nvPr/>
        </p:nvSpPr>
        <p:spPr>
          <a:xfrm>
            <a:off x="5544720" y="536796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Line 32"/>
          <p:cNvSpPr/>
          <p:nvPr/>
        </p:nvSpPr>
        <p:spPr>
          <a:xfrm>
            <a:off x="5869800" y="5545800"/>
            <a:ext cx="100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TextShape 33"/>
          <p:cNvSpPr txBox="1"/>
          <p:nvPr/>
        </p:nvSpPr>
        <p:spPr>
          <a:xfrm>
            <a:off x="5204160" y="533124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94" name="CustomShape 34"/>
          <p:cNvSpPr/>
          <p:nvPr/>
        </p:nvSpPr>
        <p:spPr>
          <a:xfrm>
            <a:off x="6805440" y="526068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35"/>
          <p:cNvSpPr/>
          <p:nvPr/>
        </p:nvSpPr>
        <p:spPr>
          <a:xfrm>
            <a:off x="7795080" y="5368320"/>
            <a:ext cx="360000" cy="36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36"/>
          <p:cNvSpPr/>
          <p:nvPr/>
        </p:nvSpPr>
        <p:spPr>
          <a:xfrm>
            <a:off x="8101800" y="5189040"/>
            <a:ext cx="360000" cy="360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Line 37"/>
          <p:cNvSpPr/>
          <p:nvPr/>
        </p:nvSpPr>
        <p:spPr>
          <a:xfrm flipV="1">
            <a:off x="8425800" y="4942080"/>
            <a:ext cx="521280" cy="324720"/>
          </a:xfrm>
          <a:prstGeom prst="line">
            <a:avLst/>
          </a:prstGeom>
          <a:ln w="36000">
            <a:solidFill>
              <a:srgbClr val="00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Line 38"/>
          <p:cNvSpPr/>
          <p:nvPr/>
        </p:nvSpPr>
        <p:spPr>
          <a:xfrm>
            <a:off x="8119800" y="5617800"/>
            <a:ext cx="458280" cy="28728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TextShape 39"/>
          <p:cNvSpPr txBox="1"/>
          <p:nvPr/>
        </p:nvSpPr>
        <p:spPr>
          <a:xfrm>
            <a:off x="7148160" y="5151600"/>
            <a:ext cx="34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ff00"/>
                </a:solidFill>
                <a:latin typeface="Arial"/>
              </a:rPr>
              <a:t>p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00" name="TextShape 40"/>
          <p:cNvSpPr txBox="1"/>
          <p:nvPr/>
        </p:nvSpPr>
        <p:spPr>
          <a:xfrm>
            <a:off x="5580000" y="6048000"/>
            <a:ext cx="41400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2</a:t>
            </a:r>
            <a:r>
              <a:rPr b="0" lang="de-DE" sz="2400" spc="-1" strike="noStrike" baseline="33000">
                <a:latin typeface="Arial"/>
              </a:rPr>
              <a:t>10</a:t>
            </a:r>
            <a:r>
              <a:rPr b="0" lang="de-DE" sz="2400" spc="-1" strike="noStrike">
                <a:latin typeface="Arial"/>
              </a:rPr>
              <a:t> = 1024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01" name="TextShape 41"/>
          <p:cNvSpPr txBox="1"/>
          <p:nvPr/>
        </p:nvSpPr>
        <p:spPr>
          <a:xfrm>
            <a:off x="1224000" y="6696000"/>
            <a:ext cx="884628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Je mehr Wasser, desto mehr langsame (thermische) Neutronen.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02" name="TextShape 42"/>
          <p:cNvSpPr txBox="1"/>
          <p:nvPr/>
        </p:nvSpPr>
        <p:spPr>
          <a:xfrm>
            <a:off x="9144000" y="1224000"/>
            <a:ext cx="6044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1/2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03" name="TextShape 43"/>
          <p:cNvSpPr txBox="1"/>
          <p:nvPr/>
        </p:nvSpPr>
        <p:spPr>
          <a:xfrm>
            <a:off x="9144360" y="2412360"/>
            <a:ext cx="6044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1/2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04" name="TextShape 44"/>
          <p:cNvSpPr txBox="1"/>
          <p:nvPr/>
        </p:nvSpPr>
        <p:spPr>
          <a:xfrm>
            <a:off x="9144720" y="3600720"/>
            <a:ext cx="6044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1/2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05" name="TextShape 45"/>
          <p:cNvSpPr txBox="1"/>
          <p:nvPr/>
        </p:nvSpPr>
        <p:spPr>
          <a:xfrm>
            <a:off x="9145080" y="5257080"/>
            <a:ext cx="6044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1/2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Konzeption des Lunar Lander Neutrons and Dosimetry (LND) Experimentes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307" name="TextShape 2"/>
          <p:cNvSpPr txBox="1"/>
          <p:nvPr/>
        </p:nvSpPr>
        <p:spPr>
          <a:xfrm>
            <a:off x="1512000" y="1409040"/>
            <a:ext cx="6120000" cy="2622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Messung der geladenen und der neutralen Strahlung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Zeitreihen mit bis zu einer Minute Auflösung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Messung von thermischen Neutronen zum Nachweis von Wasser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08" name="" descr=""/>
          <p:cNvPicPr/>
          <p:nvPr/>
        </p:nvPicPr>
        <p:blipFill>
          <a:blip r:embed="rId1"/>
          <a:stretch/>
        </p:blipFill>
        <p:spPr>
          <a:xfrm>
            <a:off x="7092000" y="936000"/>
            <a:ext cx="2880000" cy="5083200"/>
          </a:xfrm>
          <a:prstGeom prst="rect">
            <a:avLst/>
          </a:prstGeom>
          <a:ln>
            <a:noFill/>
          </a:ln>
        </p:spPr>
      </p:pic>
      <p:pic>
        <p:nvPicPr>
          <p:cNvPr id="309" name="" descr=""/>
          <p:cNvPicPr/>
          <p:nvPr/>
        </p:nvPicPr>
        <p:blipFill>
          <a:blip r:embed="rId2"/>
          <a:stretch/>
        </p:blipFill>
        <p:spPr>
          <a:xfrm>
            <a:off x="7565040" y="5703480"/>
            <a:ext cx="1800000" cy="1357200"/>
          </a:xfrm>
          <a:prstGeom prst="rect">
            <a:avLst/>
          </a:prstGeom>
          <a:ln>
            <a:noFill/>
          </a:ln>
        </p:spPr>
      </p:pic>
      <p:sp>
        <p:nvSpPr>
          <p:cNvPr id="310" name="CustomShape 3"/>
          <p:cNvSpPr/>
          <p:nvPr/>
        </p:nvSpPr>
        <p:spPr>
          <a:xfrm>
            <a:off x="1474560" y="5796720"/>
            <a:ext cx="2560320" cy="91440"/>
          </a:xfrm>
          <a:prstGeom prst="rect">
            <a:avLst/>
          </a:prstGeom>
          <a:solidFill>
            <a:srgbClr val="729fcf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4"/>
          <p:cNvSpPr/>
          <p:nvPr/>
        </p:nvSpPr>
        <p:spPr>
          <a:xfrm>
            <a:off x="1474560" y="5940720"/>
            <a:ext cx="2560320" cy="91440"/>
          </a:xfrm>
          <a:prstGeom prst="rect">
            <a:avLst/>
          </a:prstGeom>
          <a:solidFill>
            <a:srgbClr val="729fcf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5"/>
          <p:cNvSpPr/>
          <p:nvPr/>
        </p:nvSpPr>
        <p:spPr>
          <a:xfrm>
            <a:off x="1474560" y="6084720"/>
            <a:ext cx="2560320" cy="91440"/>
          </a:xfrm>
          <a:prstGeom prst="rect">
            <a:avLst/>
          </a:prstGeom>
          <a:solidFill>
            <a:srgbClr val="729fcf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Line 6"/>
          <p:cNvSpPr/>
          <p:nvPr/>
        </p:nvSpPr>
        <p:spPr>
          <a:xfrm>
            <a:off x="1931760" y="579672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Line 7"/>
          <p:cNvSpPr/>
          <p:nvPr/>
        </p:nvSpPr>
        <p:spPr>
          <a:xfrm>
            <a:off x="1931760" y="593100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Line 8"/>
          <p:cNvSpPr/>
          <p:nvPr/>
        </p:nvSpPr>
        <p:spPr>
          <a:xfrm>
            <a:off x="1931760" y="607896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Line 9"/>
          <p:cNvSpPr/>
          <p:nvPr/>
        </p:nvSpPr>
        <p:spPr>
          <a:xfrm>
            <a:off x="3587760" y="578988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Line 10"/>
          <p:cNvSpPr/>
          <p:nvPr/>
        </p:nvSpPr>
        <p:spPr>
          <a:xfrm>
            <a:off x="3587760" y="592416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Line 11"/>
          <p:cNvSpPr/>
          <p:nvPr/>
        </p:nvSpPr>
        <p:spPr>
          <a:xfrm>
            <a:off x="3587760" y="607212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TextShape 12"/>
          <p:cNvSpPr txBox="1"/>
          <p:nvPr/>
        </p:nvSpPr>
        <p:spPr>
          <a:xfrm>
            <a:off x="4012560" y="5525280"/>
            <a:ext cx="36648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200" spc="-1" strike="noStrike">
                <a:latin typeface="Arial"/>
              </a:rPr>
              <a:t>B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20" name="TextShape 13"/>
          <p:cNvSpPr txBox="1"/>
          <p:nvPr/>
        </p:nvSpPr>
        <p:spPr>
          <a:xfrm>
            <a:off x="4012560" y="5813640"/>
            <a:ext cx="38196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200" spc="-1" strike="noStrike">
                <a:latin typeface="Arial"/>
              </a:rPr>
              <a:t>C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21" name="TextShape 14"/>
          <p:cNvSpPr txBox="1"/>
          <p:nvPr/>
        </p:nvSpPr>
        <p:spPr>
          <a:xfrm>
            <a:off x="4012560" y="6102000"/>
            <a:ext cx="38196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200" spc="-1" strike="noStrike">
                <a:latin typeface="Arial"/>
              </a:rPr>
              <a:t>D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22" name="Line 15"/>
          <p:cNvSpPr/>
          <p:nvPr/>
        </p:nvSpPr>
        <p:spPr>
          <a:xfrm flipV="1">
            <a:off x="1554480" y="5949360"/>
            <a:ext cx="822960" cy="82296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TextShape 16"/>
          <p:cNvSpPr txBox="1"/>
          <p:nvPr/>
        </p:nvSpPr>
        <p:spPr>
          <a:xfrm>
            <a:off x="1393920" y="6691680"/>
            <a:ext cx="730080" cy="45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200" spc="-1" strike="noStrike">
                <a:solidFill>
                  <a:srgbClr val="0000ff"/>
                </a:solidFill>
                <a:latin typeface="Arial"/>
              </a:rPr>
              <a:t>n,</a:t>
            </a:r>
            <a:r>
              <a:rPr b="0" lang="de-DE" sz="2200" spc="-1" strike="noStrike">
                <a:solidFill>
                  <a:srgbClr val="0000ff"/>
                </a:solidFill>
                <a:latin typeface="Standard Symbols L"/>
              </a:rPr>
              <a:t>g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24" name="Line 17"/>
          <p:cNvSpPr/>
          <p:nvPr/>
        </p:nvSpPr>
        <p:spPr>
          <a:xfrm>
            <a:off x="2502000" y="5042880"/>
            <a:ext cx="1188720" cy="1645920"/>
          </a:xfrm>
          <a:prstGeom prst="line">
            <a:avLst/>
          </a:prstGeom>
          <a:ln w="360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TextShape 18"/>
          <p:cNvSpPr txBox="1"/>
          <p:nvPr/>
        </p:nvSpPr>
        <p:spPr>
          <a:xfrm>
            <a:off x="1548000" y="4680000"/>
            <a:ext cx="2664000" cy="43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just"/>
            <a:r>
              <a:rPr b="0" lang="de-DE" sz="2200" spc="-1" strike="noStrike">
                <a:solidFill>
                  <a:srgbClr val="008000"/>
                </a:solidFill>
                <a:latin typeface="Arial"/>
                <a:ea typeface="Droid Sans Fallback"/>
              </a:rPr>
              <a:t>Geladene Teilchen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26" name="CustomShape 19"/>
          <p:cNvSpPr/>
          <p:nvPr/>
        </p:nvSpPr>
        <p:spPr>
          <a:xfrm flipH="1" flipV="1">
            <a:off x="3017520" y="5519520"/>
            <a:ext cx="274320" cy="365760"/>
          </a:xfrm>
          <a:custGeom>
            <a:avLst/>
            <a:gdLst/>
            <a:ah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ff00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20"/>
          <p:cNvSpPr/>
          <p:nvPr/>
        </p:nvSpPr>
        <p:spPr>
          <a:xfrm flipH="1" flipV="1">
            <a:off x="3233520" y="5807520"/>
            <a:ext cx="274320" cy="365760"/>
          </a:xfrm>
          <a:custGeom>
            <a:avLst/>
            <a:gdLst/>
            <a:ah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ff00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21"/>
          <p:cNvSpPr/>
          <p:nvPr/>
        </p:nvSpPr>
        <p:spPr>
          <a:xfrm flipH="1" flipV="1">
            <a:off x="3125520" y="5663520"/>
            <a:ext cx="274320" cy="365760"/>
          </a:xfrm>
          <a:custGeom>
            <a:avLst/>
            <a:gdLst/>
            <a:ah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ff00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22"/>
          <p:cNvSpPr/>
          <p:nvPr/>
        </p:nvSpPr>
        <p:spPr>
          <a:xfrm flipH="1" flipV="1">
            <a:off x="2189520" y="5663520"/>
            <a:ext cx="274320" cy="365760"/>
          </a:xfrm>
          <a:custGeom>
            <a:avLst/>
            <a:gdLst/>
            <a:ah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ff00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23"/>
          <p:cNvSpPr/>
          <p:nvPr/>
        </p:nvSpPr>
        <p:spPr>
          <a:xfrm>
            <a:off x="4538160" y="5797080"/>
            <a:ext cx="2560320" cy="91440"/>
          </a:xfrm>
          <a:prstGeom prst="rect">
            <a:avLst/>
          </a:prstGeom>
          <a:solidFill>
            <a:srgbClr val="729fcf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24"/>
          <p:cNvSpPr/>
          <p:nvPr/>
        </p:nvSpPr>
        <p:spPr>
          <a:xfrm>
            <a:off x="4538160" y="6049080"/>
            <a:ext cx="2560320" cy="91440"/>
          </a:xfrm>
          <a:prstGeom prst="rect">
            <a:avLst/>
          </a:prstGeom>
          <a:solidFill>
            <a:srgbClr val="729fcf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Line 25"/>
          <p:cNvSpPr/>
          <p:nvPr/>
        </p:nvSpPr>
        <p:spPr>
          <a:xfrm>
            <a:off x="4995360" y="579708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Line 26"/>
          <p:cNvSpPr/>
          <p:nvPr/>
        </p:nvSpPr>
        <p:spPr>
          <a:xfrm>
            <a:off x="4995360" y="603936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Line 27"/>
          <p:cNvSpPr/>
          <p:nvPr/>
        </p:nvSpPr>
        <p:spPr>
          <a:xfrm>
            <a:off x="6651360" y="579024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Line 28"/>
          <p:cNvSpPr/>
          <p:nvPr/>
        </p:nvSpPr>
        <p:spPr>
          <a:xfrm>
            <a:off x="6651360" y="6032520"/>
            <a:ext cx="0" cy="9144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TextShape 29"/>
          <p:cNvSpPr txBox="1"/>
          <p:nvPr/>
        </p:nvSpPr>
        <p:spPr>
          <a:xfrm>
            <a:off x="7076160" y="5525640"/>
            <a:ext cx="36648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200" spc="-1" strike="noStrike">
                <a:latin typeface="Arial"/>
              </a:rPr>
              <a:t>E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37" name="TextShape 30"/>
          <p:cNvSpPr txBox="1"/>
          <p:nvPr/>
        </p:nvSpPr>
        <p:spPr>
          <a:xfrm>
            <a:off x="7076160" y="5814000"/>
            <a:ext cx="55260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200" spc="-1" strike="noStrike">
                <a:solidFill>
                  <a:srgbClr val="ff0000"/>
                </a:solidFill>
                <a:latin typeface="Arial"/>
              </a:rPr>
              <a:t>Gd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38" name="TextShape 31"/>
          <p:cNvSpPr txBox="1"/>
          <p:nvPr/>
        </p:nvSpPr>
        <p:spPr>
          <a:xfrm>
            <a:off x="7076160" y="6102360"/>
            <a:ext cx="38196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200" spc="-1" strike="noStrike">
                <a:latin typeface="Arial"/>
              </a:rPr>
              <a:t>F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39" name="Line 32"/>
          <p:cNvSpPr/>
          <p:nvPr/>
        </p:nvSpPr>
        <p:spPr>
          <a:xfrm>
            <a:off x="4680000" y="3888000"/>
            <a:ext cx="761040" cy="209772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TextShape 33"/>
          <p:cNvSpPr txBox="1"/>
          <p:nvPr/>
        </p:nvSpPr>
        <p:spPr>
          <a:xfrm>
            <a:off x="4885920" y="3960000"/>
            <a:ext cx="73008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200" spc="-1" strike="noStrike">
                <a:solidFill>
                  <a:srgbClr val="0000ff"/>
                </a:solidFill>
                <a:latin typeface="Arial"/>
              </a:rPr>
              <a:t>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41" name="CustomShape 34"/>
          <p:cNvSpPr/>
          <p:nvPr/>
        </p:nvSpPr>
        <p:spPr>
          <a:xfrm flipH="1" flipV="1">
            <a:off x="5721120" y="5483880"/>
            <a:ext cx="274320" cy="365760"/>
          </a:xfrm>
          <a:custGeom>
            <a:avLst/>
            <a:gdLst/>
            <a:ah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ff00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Line 35"/>
          <p:cNvSpPr/>
          <p:nvPr/>
        </p:nvSpPr>
        <p:spPr>
          <a:xfrm>
            <a:off x="4536000" y="5976000"/>
            <a:ext cx="2540160" cy="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Line 36"/>
          <p:cNvSpPr/>
          <p:nvPr/>
        </p:nvSpPr>
        <p:spPr>
          <a:xfrm flipV="1">
            <a:off x="5400000" y="5832000"/>
            <a:ext cx="432000" cy="144000"/>
          </a:xfrm>
          <a:prstGeom prst="line">
            <a:avLst/>
          </a:prstGeom>
          <a:ln w="360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37"/>
          <p:cNvSpPr/>
          <p:nvPr/>
        </p:nvSpPr>
        <p:spPr>
          <a:xfrm flipH="1">
            <a:off x="5721120" y="6101280"/>
            <a:ext cx="254880" cy="522360"/>
          </a:xfrm>
          <a:custGeom>
            <a:avLst/>
            <a:gdLst/>
            <a:ah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ff00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45" name="Group 38"/>
          <p:cNvGrpSpPr/>
          <p:nvPr/>
        </p:nvGrpSpPr>
        <p:grpSpPr>
          <a:xfrm>
            <a:off x="5652000" y="6192000"/>
            <a:ext cx="360000" cy="288000"/>
            <a:chOff x="5652000" y="6192000"/>
            <a:chExt cx="360000" cy="288000"/>
          </a:xfrm>
        </p:grpSpPr>
        <p:sp>
          <p:nvSpPr>
            <p:cNvPr id="346" name="Line 39"/>
            <p:cNvSpPr/>
            <p:nvPr/>
          </p:nvSpPr>
          <p:spPr>
            <a:xfrm>
              <a:off x="5652000" y="6192000"/>
              <a:ext cx="360000" cy="288000"/>
            </a:xfrm>
            <a:prstGeom prst="line">
              <a:avLst/>
            </a:prstGeom>
            <a:ln w="360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Line 40"/>
            <p:cNvSpPr/>
            <p:nvPr/>
          </p:nvSpPr>
          <p:spPr>
            <a:xfrm flipV="1">
              <a:off x="5652000" y="6192000"/>
              <a:ext cx="360000" cy="288000"/>
            </a:xfrm>
            <a:prstGeom prst="line">
              <a:avLst/>
            </a:prstGeom>
            <a:ln w="360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48" name="TextShape 41"/>
          <p:cNvSpPr txBox="1"/>
          <p:nvPr/>
        </p:nvSpPr>
        <p:spPr>
          <a:xfrm>
            <a:off x="5220000" y="5400000"/>
            <a:ext cx="4093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8000"/>
                </a:solidFill>
                <a:latin typeface="Arial"/>
              </a:rPr>
              <a:t>e</a:t>
            </a:r>
            <a:r>
              <a:rPr b="0" lang="de-DE" sz="2400" spc="-1" strike="noStrike" baseline="33000">
                <a:solidFill>
                  <a:srgbClr val="008000"/>
                </a:solidFill>
                <a:latin typeface="Arial"/>
              </a:rPr>
              <a:t>-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49" name="Line 42"/>
          <p:cNvSpPr/>
          <p:nvPr/>
        </p:nvSpPr>
        <p:spPr>
          <a:xfrm>
            <a:off x="6912000" y="4826520"/>
            <a:ext cx="64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Line 43"/>
          <p:cNvSpPr/>
          <p:nvPr/>
        </p:nvSpPr>
        <p:spPr>
          <a:xfrm>
            <a:off x="6903000" y="5222520"/>
            <a:ext cx="648000" cy="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-36000" y="986400"/>
            <a:ext cx="3852000" cy="3654720"/>
          </a:xfrm>
          <a:prstGeom prst="rect">
            <a:avLst/>
          </a:prstGeom>
          <a:ln>
            <a:noFill/>
          </a:ln>
        </p:spPr>
      </p:pic>
      <p:pic>
        <p:nvPicPr>
          <p:cNvPr id="352" name="" descr=""/>
          <p:cNvPicPr/>
          <p:nvPr/>
        </p:nvPicPr>
        <p:blipFill>
          <a:blip r:embed="rId2"/>
          <a:stretch/>
        </p:blipFill>
        <p:spPr>
          <a:xfrm>
            <a:off x="3591000" y="972000"/>
            <a:ext cx="6633000" cy="3731040"/>
          </a:xfrm>
          <a:prstGeom prst="rect">
            <a:avLst/>
          </a:prstGeom>
          <a:ln>
            <a:noFill/>
          </a:ln>
        </p:spPr>
      </p:pic>
      <p:sp>
        <p:nvSpPr>
          <p:cNvPr id="353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Kalibration mit thermischen Neutronen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354" name="" descr=""/>
          <p:cNvPicPr/>
          <p:nvPr/>
        </p:nvPicPr>
        <p:blipFill>
          <a:blip r:embed="rId3"/>
          <a:stretch/>
        </p:blipFill>
        <p:spPr>
          <a:xfrm>
            <a:off x="12960" y="4590720"/>
            <a:ext cx="10080000" cy="2995200"/>
          </a:xfrm>
          <a:prstGeom prst="rect">
            <a:avLst/>
          </a:prstGeom>
          <a:ln>
            <a:noFill/>
          </a:ln>
        </p:spPr>
      </p:pic>
      <p:pic>
        <p:nvPicPr>
          <p:cNvPr id="355" name="" descr=""/>
          <p:cNvPicPr/>
          <p:nvPr/>
        </p:nvPicPr>
        <p:blipFill>
          <a:blip r:embed="rId4"/>
          <a:stretch/>
        </p:blipFill>
        <p:spPr>
          <a:xfrm>
            <a:off x="7560000" y="3708000"/>
            <a:ext cx="2664000" cy="1969200"/>
          </a:xfrm>
          <a:prstGeom prst="rect">
            <a:avLst/>
          </a:prstGeom>
          <a:ln>
            <a:noFill/>
          </a:ln>
        </p:spPr>
      </p:pic>
      <p:sp>
        <p:nvSpPr>
          <p:cNvPr id="356" name="Line 2"/>
          <p:cNvSpPr/>
          <p:nvPr/>
        </p:nvSpPr>
        <p:spPr>
          <a:xfrm flipH="1">
            <a:off x="5544000" y="4608000"/>
            <a:ext cx="3312000" cy="14400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Nachweis von thermischen Neutronen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358" name="" descr=""/>
          <p:cNvPicPr/>
          <p:nvPr/>
        </p:nvPicPr>
        <p:blipFill>
          <a:blip r:embed="rId1"/>
          <a:stretch/>
        </p:blipFill>
        <p:spPr>
          <a:xfrm>
            <a:off x="1332000" y="2023560"/>
            <a:ext cx="5480640" cy="4384440"/>
          </a:xfrm>
          <a:prstGeom prst="rect">
            <a:avLst/>
          </a:prstGeom>
          <a:ln>
            <a:noFill/>
          </a:ln>
        </p:spPr>
      </p:pic>
      <p:grpSp>
        <p:nvGrpSpPr>
          <p:cNvPr id="359" name="Group 2"/>
          <p:cNvGrpSpPr/>
          <p:nvPr/>
        </p:nvGrpSpPr>
        <p:grpSpPr>
          <a:xfrm>
            <a:off x="6867360" y="3204000"/>
            <a:ext cx="3092760" cy="1105200"/>
            <a:chOff x="6867360" y="3204000"/>
            <a:chExt cx="3092760" cy="1105200"/>
          </a:xfrm>
        </p:grpSpPr>
        <p:sp>
          <p:nvSpPr>
            <p:cNvPr id="360" name="CustomShape 3"/>
            <p:cNvSpPr/>
            <p:nvPr/>
          </p:nvSpPr>
          <p:spPr>
            <a:xfrm>
              <a:off x="6869520" y="3601080"/>
              <a:ext cx="2560320" cy="91440"/>
            </a:xfrm>
            <a:prstGeom prst="rect">
              <a:avLst/>
            </a:prstGeom>
            <a:solidFill>
              <a:srgbClr val="729fcf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1" name="CustomShape 4"/>
            <p:cNvSpPr/>
            <p:nvPr/>
          </p:nvSpPr>
          <p:spPr>
            <a:xfrm>
              <a:off x="6869520" y="3853080"/>
              <a:ext cx="2560320" cy="91440"/>
            </a:xfrm>
            <a:prstGeom prst="rect">
              <a:avLst/>
            </a:prstGeom>
            <a:solidFill>
              <a:srgbClr val="729fcf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2" name="Line 5"/>
            <p:cNvSpPr/>
            <p:nvPr/>
          </p:nvSpPr>
          <p:spPr>
            <a:xfrm>
              <a:off x="7326720" y="3601080"/>
              <a:ext cx="0" cy="9144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3" name="Line 6"/>
            <p:cNvSpPr/>
            <p:nvPr/>
          </p:nvSpPr>
          <p:spPr>
            <a:xfrm>
              <a:off x="7326720" y="3843360"/>
              <a:ext cx="0" cy="9144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4" name="Line 7"/>
            <p:cNvSpPr/>
            <p:nvPr/>
          </p:nvSpPr>
          <p:spPr>
            <a:xfrm>
              <a:off x="8982720" y="3594240"/>
              <a:ext cx="0" cy="9144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5" name="Line 8"/>
            <p:cNvSpPr/>
            <p:nvPr/>
          </p:nvSpPr>
          <p:spPr>
            <a:xfrm>
              <a:off x="8982720" y="3836520"/>
              <a:ext cx="0" cy="9144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6" name="TextShape 9"/>
            <p:cNvSpPr txBox="1"/>
            <p:nvPr/>
          </p:nvSpPr>
          <p:spPr>
            <a:xfrm>
              <a:off x="9407520" y="3329640"/>
              <a:ext cx="36648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200" spc="-1" strike="noStrike">
                  <a:latin typeface="Arial"/>
                </a:rPr>
                <a:t>E</a:t>
              </a:r>
              <a:endParaRPr b="0" lang="de-DE" sz="2200" spc="-1" strike="noStrike">
                <a:latin typeface="Arial"/>
              </a:endParaRPr>
            </a:p>
          </p:txBody>
        </p:sp>
        <p:sp>
          <p:nvSpPr>
            <p:cNvPr id="367" name="TextShape 10"/>
            <p:cNvSpPr txBox="1"/>
            <p:nvPr/>
          </p:nvSpPr>
          <p:spPr>
            <a:xfrm>
              <a:off x="9407520" y="3618000"/>
              <a:ext cx="552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200" spc="-1" strike="noStrike">
                  <a:solidFill>
                    <a:srgbClr val="ff0000"/>
                  </a:solidFill>
                  <a:latin typeface="Arial"/>
                </a:rPr>
                <a:t>Gd</a:t>
              </a:r>
              <a:endParaRPr b="0" lang="de-DE" sz="2200" spc="-1" strike="noStrike">
                <a:latin typeface="Arial"/>
              </a:endParaRPr>
            </a:p>
          </p:txBody>
        </p:sp>
        <p:sp>
          <p:nvSpPr>
            <p:cNvPr id="368" name="TextShape 11"/>
            <p:cNvSpPr txBox="1"/>
            <p:nvPr/>
          </p:nvSpPr>
          <p:spPr>
            <a:xfrm>
              <a:off x="9407520" y="3906360"/>
              <a:ext cx="38196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200" spc="-1" strike="noStrike">
                  <a:latin typeface="Arial"/>
                </a:rPr>
                <a:t>F</a:t>
              </a:r>
              <a:endParaRPr b="0" lang="de-DE" sz="2200" spc="-1" strike="noStrike">
                <a:latin typeface="Arial"/>
              </a:endParaRPr>
            </a:p>
          </p:txBody>
        </p:sp>
        <p:sp>
          <p:nvSpPr>
            <p:cNvPr id="369" name="CustomShape 12"/>
            <p:cNvSpPr/>
            <p:nvPr/>
          </p:nvSpPr>
          <p:spPr>
            <a:xfrm flipH="1" flipV="1">
              <a:off x="8052480" y="3287880"/>
              <a:ext cx="274320" cy="365760"/>
            </a:xfrm>
            <a:custGeom>
              <a:avLst/>
              <a:gdLst/>
              <a:ahLst/>
              <a:rect l="l" t="t" r="r" b="b"/>
              <a:pathLst>
                <a:path w="640" h="861">
                  <a:moveTo>
                    <a:pt x="640" y="233"/>
                  </a:moveTo>
                  <a:lnTo>
                    <a:pt x="221" y="293"/>
                  </a:lnTo>
                  <a:lnTo>
                    <a:pt x="506" y="12"/>
                  </a:lnTo>
                  <a:lnTo>
                    <a:pt x="367" y="0"/>
                  </a:lnTo>
                  <a:lnTo>
                    <a:pt x="29" y="406"/>
                  </a:lnTo>
                  <a:lnTo>
                    <a:pt x="431" y="347"/>
                  </a:lnTo>
                  <a:lnTo>
                    <a:pt x="145" y="645"/>
                  </a:lnTo>
                  <a:lnTo>
                    <a:pt x="99" y="520"/>
                  </a:lnTo>
                  <a:lnTo>
                    <a:pt x="0" y="861"/>
                  </a:lnTo>
                  <a:lnTo>
                    <a:pt x="326" y="765"/>
                  </a:lnTo>
                  <a:lnTo>
                    <a:pt x="209" y="711"/>
                  </a:lnTo>
                  <a:lnTo>
                    <a:pt x="640" y="233"/>
                  </a:lnTo>
                  <a:lnTo>
                    <a:pt x="640" y="233"/>
                  </a:lnTo>
                  <a:close/>
                </a:path>
              </a:pathLst>
            </a:custGeom>
            <a:solidFill>
              <a:srgbClr val="ffff0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0" name="Line 13"/>
            <p:cNvSpPr/>
            <p:nvPr/>
          </p:nvSpPr>
          <p:spPr>
            <a:xfrm>
              <a:off x="6867360" y="3780000"/>
              <a:ext cx="2540160" cy="0"/>
            </a:xfrm>
            <a:prstGeom prst="line">
              <a:avLst/>
            </a:prstGeom>
            <a:ln w="360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Line 14"/>
            <p:cNvSpPr/>
            <p:nvPr/>
          </p:nvSpPr>
          <p:spPr>
            <a:xfrm flipV="1">
              <a:off x="7731360" y="3636000"/>
              <a:ext cx="432000" cy="144000"/>
            </a:xfrm>
            <a:prstGeom prst="line">
              <a:avLst/>
            </a:prstGeom>
            <a:ln w="3600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2" name="TextShape 15"/>
            <p:cNvSpPr txBox="1"/>
            <p:nvPr/>
          </p:nvSpPr>
          <p:spPr>
            <a:xfrm>
              <a:off x="7551360" y="3204000"/>
              <a:ext cx="409320" cy="430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400" spc="-1" strike="noStrike">
                  <a:solidFill>
                    <a:srgbClr val="008000"/>
                  </a:solidFill>
                  <a:latin typeface="Arial"/>
                </a:rPr>
                <a:t>e</a:t>
              </a:r>
              <a:r>
                <a:rPr b="0" lang="de-DE" sz="2400" spc="-1" strike="noStrike" baseline="33000">
                  <a:solidFill>
                    <a:srgbClr val="008000"/>
                  </a:solidFill>
                  <a:latin typeface="Arial"/>
                </a:rPr>
                <a:t>-</a:t>
              </a:r>
              <a:endParaRPr b="0" lang="de-DE" sz="2400" spc="-1" strike="noStrike">
                <a:latin typeface="Arial"/>
              </a:endParaRPr>
            </a:p>
          </p:txBody>
        </p:sp>
      </p:grpSp>
      <p:sp>
        <p:nvSpPr>
          <p:cNvPr id="373" name="Line 16"/>
          <p:cNvSpPr/>
          <p:nvPr/>
        </p:nvSpPr>
        <p:spPr>
          <a:xfrm>
            <a:off x="7524000" y="1944000"/>
            <a:ext cx="0" cy="1296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Line 17"/>
          <p:cNvSpPr/>
          <p:nvPr/>
        </p:nvSpPr>
        <p:spPr>
          <a:xfrm>
            <a:off x="7884000" y="1944000"/>
            <a:ext cx="0" cy="1296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Line 18"/>
          <p:cNvSpPr/>
          <p:nvPr/>
        </p:nvSpPr>
        <p:spPr>
          <a:xfrm>
            <a:off x="8244000" y="1944000"/>
            <a:ext cx="0" cy="1296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Line 19"/>
          <p:cNvSpPr/>
          <p:nvPr/>
        </p:nvSpPr>
        <p:spPr>
          <a:xfrm>
            <a:off x="8604000" y="1944000"/>
            <a:ext cx="0" cy="1296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Line 20"/>
          <p:cNvSpPr/>
          <p:nvPr/>
        </p:nvSpPr>
        <p:spPr>
          <a:xfrm>
            <a:off x="8928000" y="1944000"/>
            <a:ext cx="0" cy="1296000"/>
          </a:xfrm>
          <a:prstGeom prst="line">
            <a:avLst/>
          </a:prstGeom>
          <a:ln w="3600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TextShape 21"/>
          <p:cNvSpPr txBox="1"/>
          <p:nvPr/>
        </p:nvSpPr>
        <p:spPr>
          <a:xfrm>
            <a:off x="7092000" y="1368000"/>
            <a:ext cx="2347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0000ff"/>
                </a:solidFill>
                <a:latin typeface="Arial"/>
              </a:rPr>
              <a:t>Neutronenstrahl</a:t>
            </a:r>
            <a:endParaRPr b="0" lang="de-DE" sz="2400" spc="-1" strike="noStrike">
              <a:latin typeface="Arial"/>
            </a:endParaRPr>
          </a:p>
        </p:txBody>
      </p:sp>
      <p:grpSp>
        <p:nvGrpSpPr>
          <p:cNvPr id="379" name="Group 22"/>
          <p:cNvGrpSpPr/>
          <p:nvPr/>
        </p:nvGrpSpPr>
        <p:grpSpPr>
          <a:xfrm>
            <a:off x="6858720" y="4301640"/>
            <a:ext cx="3092760" cy="979560"/>
            <a:chOff x="6858720" y="4301640"/>
            <a:chExt cx="3092760" cy="979560"/>
          </a:xfrm>
        </p:grpSpPr>
        <p:sp>
          <p:nvSpPr>
            <p:cNvPr id="380" name="CustomShape 23"/>
            <p:cNvSpPr/>
            <p:nvPr/>
          </p:nvSpPr>
          <p:spPr>
            <a:xfrm>
              <a:off x="6860880" y="4573080"/>
              <a:ext cx="2560320" cy="91440"/>
            </a:xfrm>
            <a:prstGeom prst="rect">
              <a:avLst/>
            </a:prstGeom>
            <a:solidFill>
              <a:srgbClr val="729fcf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1" name="CustomShape 24"/>
            <p:cNvSpPr/>
            <p:nvPr/>
          </p:nvSpPr>
          <p:spPr>
            <a:xfrm>
              <a:off x="6860880" y="4825080"/>
              <a:ext cx="2560320" cy="91440"/>
            </a:xfrm>
            <a:prstGeom prst="rect">
              <a:avLst/>
            </a:prstGeom>
            <a:solidFill>
              <a:srgbClr val="729fcf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2" name="Line 25"/>
            <p:cNvSpPr/>
            <p:nvPr/>
          </p:nvSpPr>
          <p:spPr>
            <a:xfrm>
              <a:off x="7318080" y="4573080"/>
              <a:ext cx="0" cy="9144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3" name="Line 26"/>
            <p:cNvSpPr/>
            <p:nvPr/>
          </p:nvSpPr>
          <p:spPr>
            <a:xfrm>
              <a:off x="7318080" y="4815360"/>
              <a:ext cx="0" cy="9144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4" name="Line 27"/>
            <p:cNvSpPr/>
            <p:nvPr/>
          </p:nvSpPr>
          <p:spPr>
            <a:xfrm>
              <a:off x="8974080" y="4566240"/>
              <a:ext cx="0" cy="9144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5" name="Line 28"/>
            <p:cNvSpPr/>
            <p:nvPr/>
          </p:nvSpPr>
          <p:spPr>
            <a:xfrm>
              <a:off x="8974080" y="4808520"/>
              <a:ext cx="0" cy="9144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6" name="TextShape 29"/>
            <p:cNvSpPr txBox="1"/>
            <p:nvPr/>
          </p:nvSpPr>
          <p:spPr>
            <a:xfrm>
              <a:off x="9398880" y="4301640"/>
              <a:ext cx="39708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200" spc="-1" strike="noStrike">
                  <a:latin typeface="Arial"/>
                </a:rPr>
                <a:t>G</a:t>
              </a:r>
              <a:endParaRPr b="0" lang="de-DE" sz="2200" spc="-1" strike="noStrike">
                <a:latin typeface="Arial"/>
              </a:endParaRPr>
            </a:p>
          </p:txBody>
        </p:sp>
        <p:sp>
          <p:nvSpPr>
            <p:cNvPr id="387" name="TextShape 30"/>
            <p:cNvSpPr txBox="1"/>
            <p:nvPr/>
          </p:nvSpPr>
          <p:spPr>
            <a:xfrm>
              <a:off x="9398880" y="4590000"/>
              <a:ext cx="5526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200" spc="-1" strike="noStrike">
                  <a:solidFill>
                    <a:srgbClr val="ff0000"/>
                  </a:solidFill>
                  <a:latin typeface="Arial"/>
                </a:rPr>
                <a:t>Gd</a:t>
              </a:r>
              <a:endParaRPr b="0" lang="de-DE" sz="2200" spc="-1" strike="noStrike">
                <a:latin typeface="Arial"/>
              </a:endParaRPr>
            </a:p>
          </p:txBody>
        </p:sp>
        <p:sp>
          <p:nvSpPr>
            <p:cNvPr id="388" name="TextShape 31"/>
            <p:cNvSpPr txBox="1"/>
            <p:nvPr/>
          </p:nvSpPr>
          <p:spPr>
            <a:xfrm>
              <a:off x="9398880" y="4878360"/>
              <a:ext cx="38196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de-DE" sz="2200" spc="-1" strike="noStrike">
                  <a:latin typeface="Arial"/>
                </a:rPr>
                <a:t>H</a:t>
              </a:r>
              <a:endParaRPr b="0" lang="de-DE" sz="2200" spc="-1" strike="noStrike">
                <a:latin typeface="Arial"/>
              </a:endParaRPr>
            </a:p>
          </p:txBody>
        </p:sp>
        <p:sp>
          <p:nvSpPr>
            <p:cNvPr id="389" name="Line 32"/>
            <p:cNvSpPr/>
            <p:nvPr/>
          </p:nvSpPr>
          <p:spPr>
            <a:xfrm>
              <a:off x="6858720" y="4752000"/>
              <a:ext cx="2540160" cy="0"/>
            </a:xfrm>
            <a:prstGeom prst="line">
              <a:avLst/>
            </a:prstGeom>
            <a:ln w="360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90" name="Group 33"/>
          <p:cNvGrpSpPr/>
          <p:nvPr/>
        </p:nvGrpSpPr>
        <p:grpSpPr>
          <a:xfrm>
            <a:off x="6850080" y="4069440"/>
            <a:ext cx="2562480" cy="343440"/>
            <a:chOff x="6850080" y="4069440"/>
            <a:chExt cx="2562480" cy="343440"/>
          </a:xfrm>
        </p:grpSpPr>
        <p:sp>
          <p:nvSpPr>
            <p:cNvPr id="391" name="CustomShape 34"/>
            <p:cNvSpPr/>
            <p:nvPr/>
          </p:nvSpPr>
          <p:spPr>
            <a:xfrm>
              <a:off x="6852240" y="4069440"/>
              <a:ext cx="2560320" cy="91440"/>
            </a:xfrm>
            <a:prstGeom prst="rect">
              <a:avLst/>
            </a:prstGeom>
            <a:solidFill>
              <a:srgbClr val="cfe7f5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2" name="CustomShape 35"/>
            <p:cNvSpPr/>
            <p:nvPr/>
          </p:nvSpPr>
          <p:spPr>
            <a:xfrm>
              <a:off x="6852240" y="4321440"/>
              <a:ext cx="2560320" cy="91440"/>
            </a:xfrm>
            <a:prstGeom prst="rect">
              <a:avLst/>
            </a:prstGeom>
            <a:solidFill>
              <a:srgbClr val="cfe7f5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3" name="Line 36"/>
            <p:cNvSpPr/>
            <p:nvPr/>
          </p:nvSpPr>
          <p:spPr>
            <a:xfrm>
              <a:off x="6850080" y="4239360"/>
              <a:ext cx="2540160" cy="0"/>
            </a:xfrm>
            <a:prstGeom prst="line">
              <a:avLst/>
            </a:prstGeom>
            <a:ln w="1080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94" name="TextShape 37"/>
          <p:cNvSpPr txBox="1"/>
          <p:nvPr/>
        </p:nvSpPr>
        <p:spPr>
          <a:xfrm>
            <a:off x="1692000" y="6228000"/>
            <a:ext cx="5328000" cy="43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400" spc="-1" strike="noStrike">
                <a:latin typeface="Arial"/>
              </a:rPr>
              <a:t>(Wimmer-Schweingruber et al., Space Sci. Rev., </a:t>
            </a:r>
            <a:r>
              <a:rPr b="1" lang="de-DE" sz="1400" spc="-1" strike="noStrike">
                <a:latin typeface="Arial"/>
              </a:rPr>
              <a:t>216</a:t>
            </a:r>
            <a:r>
              <a:rPr b="0" lang="de-DE" sz="1400" spc="-1" strike="noStrike">
                <a:latin typeface="Arial"/>
              </a:rPr>
              <a:t>, 104, 2020)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7. Dezember 2018: Start von Chang‘E 4 </a:t>
            </a:r>
            <a:br/>
            <a:r>
              <a:rPr b="1" lang="de-DE" sz="2800" spc="-1" strike="noStrike">
                <a:latin typeface="Arial"/>
              </a:rPr>
              <a:t>in Xichang (&lt; ½ Mio Einwohner)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396" name="" descr=""/>
          <p:cNvPicPr/>
          <p:nvPr/>
        </p:nvPicPr>
        <p:blipFill>
          <a:blip r:embed="rId1"/>
          <a:stretch/>
        </p:blipFill>
        <p:spPr>
          <a:xfrm>
            <a:off x="2520" y="1515960"/>
            <a:ext cx="10079640" cy="5673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Xichang Weltraum-“Bahnhof“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1218960" y="1117440"/>
            <a:ext cx="9158040" cy="5142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Wie funktioniert eine Rakete?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400" name="" descr=""/>
          <p:cNvPicPr/>
          <p:nvPr/>
        </p:nvPicPr>
        <p:blipFill>
          <a:blip r:embed="rId1"/>
          <a:stretch/>
        </p:blipFill>
        <p:spPr>
          <a:xfrm>
            <a:off x="2890800" y="1452240"/>
            <a:ext cx="5486400" cy="516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Warum zum Mond?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-6480" y="1005480"/>
            <a:ext cx="10116000" cy="4262400"/>
          </a:xfrm>
          <a:prstGeom prst="rect">
            <a:avLst/>
          </a:prstGeom>
          <a:ln>
            <a:noFill/>
          </a:ln>
        </p:spPr>
      </p:pic>
      <p:sp>
        <p:nvSpPr>
          <p:cNvPr id="65" name="TextShape 2"/>
          <p:cNvSpPr txBox="1"/>
          <p:nvPr/>
        </p:nvSpPr>
        <p:spPr>
          <a:xfrm>
            <a:off x="1512000" y="5292360"/>
            <a:ext cx="8352000" cy="190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83000"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Erforschung des Sonnensystems durch viele Nationen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Mond wurde besucht durch USA, UdSSR, China, Japan, Indien, Europa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Mond seit dem neuen Jahrtausend sehr populär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Privatisierung der Weltraumwirtschaft: SpaceX, Blue Origin,...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Wie funktioniert eine Rakete?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402" name="" descr=""/>
          <p:cNvPicPr/>
          <p:nvPr/>
        </p:nvPicPr>
        <p:blipFill>
          <a:blip r:embed="rId1"/>
          <a:stretch/>
        </p:blipFill>
        <p:spPr>
          <a:xfrm>
            <a:off x="7367040" y="2593440"/>
            <a:ext cx="2608920" cy="2341440"/>
          </a:xfrm>
          <a:prstGeom prst="rect">
            <a:avLst/>
          </a:prstGeom>
          <a:ln>
            <a:noFill/>
          </a:ln>
        </p:spPr>
      </p:pic>
      <p:sp>
        <p:nvSpPr>
          <p:cNvPr id="403" name="CustomShape 2"/>
          <p:cNvSpPr/>
          <p:nvPr/>
        </p:nvSpPr>
        <p:spPr>
          <a:xfrm>
            <a:off x="3453480" y="5182920"/>
            <a:ext cx="5480280" cy="51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latin typeface="Arial"/>
              </a:rPr>
              <a:t>… </a:t>
            </a:r>
            <a:r>
              <a:rPr b="1" lang="en-US" sz="2800" spc="-1" strike="noStrike">
                <a:latin typeface="Arial"/>
              </a:rPr>
              <a:t>auch weil sie immer leichter wird!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404" name="" descr=""/>
          <p:cNvPicPr/>
          <p:nvPr/>
        </p:nvPicPr>
        <p:blipFill>
          <a:blip r:embed="rId2"/>
          <a:stretch/>
        </p:blipFill>
        <p:spPr>
          <a:xfrm>
            <a:off x="4419000" y="2593440"/>
            <a:ext cx="2608560" cy="2436120"/>
          </a:xfrm>
          <a:prstGeom prst="rect">
            <a:avLst/>
          </a:prstGeom>
          <a:ln>
            <a:noFill/>
          </a:ln>
        </p:spPr>
      </p:pic>
      <p:pic>
        <p:nvPicPr>
          <p:cNvPr id="405" name="" descr=""/>
          <p:cNvPicPr/>
          <p:nvPr/>
        </p:nvPicPr>
        <p:blipFill>
          <a:blip r:embed="rId3"/>
          <a:stretch/>
        </p:blipFill>
        <p:spPr>
          <a:xfrm>
            <a:off x="1440000" y="2592000"/>
            <a:ext cx="2608920" cy="2435760"/>
          </a:xfrm>
          <a:prstGeom prst="rect">
            <a:avLst/>
          </a:prstGeom>
          <a:ln>
            <a:noFill/>
          </a:ln>
        </p:spPr>
      </p:pic>
      <p:sp>
        <p:nvSpPr>
          <p:cNvPr id="406" name="CustomShape 3"/>
          <p:cNvSpPr/>
          <p:nvPr/>
        </p:nvSpPr>
        <p:spPr>
          <a:xfrm>
            <a:off x="2223720" y="1895400"/>
            <a:ext cx="5479920" cy="51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latin typeface="Arial"/>
              </a:rPr>
              <a:t>Die Rakete bewegt sich immer schneller … </a:t>
            </a: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Wie funktioniert eine Rakete?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408" name="" descr=""/>
          <p:cNvPicPr/>
          <p:nvPr/>
        </p:nvPicPr>
        <p:blipFill>
          <a:blip r:embed="rId1"/>
          <a:stretch/>
        </p:blipFill>
        <p:spPr>
          <a:xfrm>
            <a:off x="105480" y="1596960"/>
            <a:ext cx="4078080" cy="914400"/>
          </a:xfrm>
          <a:prstGeom prst="rect">
            <a:avLst/>
          </a:prstGeom>
          <a:ln>
            <a:noFill/>
          </a:ln>
        </p:spPr>
      </p:pic>
      <p:pic>
        <p:nvPicPr>
          <p:cNvPr id="409" name="" descr=""/>
          <p:cNvPicPr/>
          <p:nvPr/>
        </p:nvPicPr>
        <p:blipFill>
          <a:blip r:embed="rId2"/>
          <a:stretch/>
        </p:blipFill>
        <p:spPr>
          <a:xfrm>
            <a:off x="105480" y="2624040"/>
            <a:ext cx="4178160" cy="914400"/>
          </a:xfrm>
          <a:prstGeom prst="rect">
            <a:avLst/>
          </a:prstGeom>
          <a:ln>
            <a:noFill/>
          </a:ln>
        </p:spPr>
      </p:pic>
      <p:pic>
        <p:nvPicPr>
          <p:cNvPr id="410" name="" descr=""/>
          <p:cNvPicPr/>
          <p:nvPr/>
        </p:nvPicPr>
        <p:blipFill>
          <a:blip r:embed="rId3"/>
          <a:stretch/>
        </p:blipFill>
        <p:spPr>
          <a:xfrm>
            <a:off x="105480" y="3649680"/>
            <a:ext cx="4406760" cy="914400"/>
          </a:xfrm>
          <a:prstGeom prst="rect">
            <a:avLst/>
          </a:prstGeom>
          <a:ln>
            <a:noFill/>
          </a:ln>
        </p:spPr>
      </p:pic>
      <p:pic>
        <p:nvPicPr>
          <p:cNvPr id="411" name="" descr=""/>
          <p:cNvPicPr/>
          <p:nvPr/>
        </p:nvPicPr>
        <p:blipFill>
          <a:blip r:embed="rId4"/>
          <a:stretch/>
        </p:blipFill>
        <p:spPr>
          <a:xfrm>
            <a:off x="3015360" y="4672080"/>
            <a:ext cx="1600200" cy="868320"/>
          </a:xfrm>
          <a:prstGeom prst="rect">
            <a:avLst/>
          </a:prstGeom>
          <a:ln>
            <a:noFill/>
          </a:ln>
        </p:spPr>
      </p:pic>
      <p:pic>
        <p:nvPicPr>
          <p:cNvPr id="412" name="" descr=""/>
          <p:cNvPicPr/>
          <p:nvPr/>
        </p:nvPicPr>
        <p:blipFill>
          <a:blip r:embed="rId5"/>
          <a:stretch/>
        </p:blipFill>
        <p:spPr>
          <a:xfrm>
            <a:off x="4750200" y="2370240"/>
            <a:ext cx="4572000" cy="685800"/>
          </a:xfrm>
          <a:prstGeom prst="rect">
            <a:avLst/>
          </a:prstGeom>
          <a:ln>
            <a:noFill/>
          </a:ln>
        </p:spPr>
      </p:pic>
      <p:pic>
        <p:nvPicPr>
          <p:cNvPr id="413" name="" descr=""/>
          <p:cNvPicPr/>
          <p:nvPr/>
        </p:nvPicPr>
        <p:blipFill>
          <a:blip r:embed="rId6"/>
          <a:stretch/>
        </p:blipFill>
        <p:spPr>
          <a:xfrm>
            <a:off x="4752000" y="3237120"/>
            <a:ext cx="4572000" cy="2358720"/>
          </a:xfrm>
          <a:prstGeom prst="rect">
            <a:avLst/>
          </a:prstGeom>
          <a:ln>
            <a:noFill/>
          </a:ln>
        </p:spPr>
      </p:pic>
      <p:pic>
        <p:nvPicPr>
          <p:cNvPr id="414" name="" descr=""/>
          <p:cNvPicPr/>
          <p:nvPr/>
        </p:nvPicPr>
        <p:blipFill>
          <a:blip r:embed="rId7"/>
          <a:stretch/>
        </p:blipFill>
        <p:spPr>
          <a:xfrm>
            <a:off x="2461320" y="6149880"/>
            <a:ext cx="5486400" cy="1006560"/>
          </a:xfrm>
          <a:prstGeom prst="rect">
            <a:avLst/>
          </a:prstGeom>
          <a:ln>
            <a:noFill/>
          </a:ln>
        </p:spPr>
      </p:pic>
      <p:sp>
        <p:nvSpPr>
          <p:cNvPr id="415" name="CustomShape 2"/>
          <p:cNvSpPr/>
          <p:nvPr/>
        </p:nvSpPr>
        <p:spPr>
          <a:xfrm>
            <a:off x="2178720" y="5653080"/>
            <a:ext cx="6705360" cy="51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latin typeface="Arial"/>
              </a:rPr>
              <a:t>Die Raketengleichung (Ziolkowsky, 1903)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4558320" y="1019160"/>
            <a:ext cx="5479920" cy="51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800" spc="-1" strike="noStrike">
                <a:latin typeface="Arial"/>
              </a:rPr>
              <a:t>Die Rakete bewegt sich immer schneller auch weil sie immer leichter wird!</a:t>
            </a: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7. Dezember 2018: Start von Chang‘E 4 </a:t>
            </a:r>
            <a:br/>
            <a:r>
              <a:rPr b="1" lang="de-DE" sz="2800" spc="-1" strike="noStrike">
                <a:latin typeface="Arial"/>
              </a:rPr>
              <a:t>in Xichang (&lt; ½ Mio Einwohner)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418" name="" descr=""/>
          <p:cNvPicPr/>
          <p:nvPr/>
        </p:nvPicPr>
        <p:blipFill>
          <a:blip r:embed="rId1"/>
          <a:stretch/>
        </p:blipFill>
        <p:spPr>
          <a:xfrm>
            <a:off x="2520" y="1515960"/>
            <a:ext cx="10079640" cy="5673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-72000" y="0"/>
            <a:ext cx="10224000" cy="7704000"/>
          </a:xfrm>
          <a:prstGeom prst="rect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TextShape 2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7. Dezember 2018: Start von Chang‘E 4 </a:t>
            </a:r>
            <a:br/>
            <a:r>
              <a:rPr b="1" lang="de-DE" sz="2800" spc="-1" strike="noStrike">
                <a:latin typeface="Arial"/>
              </a:rPr>
              <a:t>in Xichang (&lt; ½ Mio Einwohner)</a:t>
            </a:r>
            <a:endParaRPr b="1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1215000" y="495000"/>
            <a:ext cx="8928000" cy="720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2" name="" descr=""/>
          <p:cNvPicPr/>
          <p:nvPr/>
        </p:nvPicPr>
        <p:blipFill>
          <a:blip r:embed="rId1"/>
          <a:stretch/>
        </p:blipFill>
        <p:spPr>
          <a:xfrm>
            <a:off x="2010960" y="486000"/>
            <a:ext cx="7214040" cy="7214040"/>
          </a:xfrm>
          <a:prstGeom prst="rect">
            <a:avLst/>
          </a:prstGeom>
          <a:ln>
            <a:noFill/>
          </a:ln>
        </p:spPr>
      </p:pic>
      <p:sp>
        <p:nvSpPr>
          <p:cNvPr id="423" name="CustomShape 2"/>
          <p:cNvSpPr/>
          <p:nvPr/>
        </p:nvSpPr>
        <p:spPr>
          <a:xfrm>
            <a:off x="5400000" y="640800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Line 3"/>
          <p:cNvSpPr/>
          <p:nvPr/>
        </p:nvSpPr>
        <p:spPr>
          <a:xfrm>
            <a:off x="648000" y="4680000"/>
            <a:ext cx="4824000" cy="18000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pic>
        <p:nvPicPr>
          <p:cNvPr id="426" name="" descr=""/>
          <p:cNvPicPr/>
          <p:nvPr/>
        </p:nvPicPr>
        <p:blipFill>
          <a:blip r:embed="rId1"/>
          <a:srcRect l="11645" t="0" r="4605" b="0"/>
          <a:stretch/>
        </p:blipFill>
        <p:spPr>
          <a:xfrm>
            <a:off x="0" y="488160"/>
            <a:ext cx="10151640" cy="707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-72000" y="0"/>
            <a:ext cx="10224000" cy="7704000"/>
          </a:xfrm>
          <a:prstGeom prst="rect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" descr=""/>
          <p:cNvPicPr/>
          <p:nvPr/>
        </p:nvPicPr>
        <p:blipFill>
          <a:blip r:embed="rId1"/>
          <a:stretch/>
        </p:blipFill>
        <p:spPr>
          <a:xfrm>
            <a:off x="1224000" y="1116000"/>
            <a:ext cx="8928000" cy="5825160"/>
          </a:xfrm>
          <a:prstGeom prst="rect">
            <a:avLst/>
          </a:prstGeom>
          <a:ln>
            <a:noFill/>
          </a:ln>
        </p:spPr>
      </p:pic>
      <p:sp>
        <p:nvSpPr>
          <p:cNvPr id="430" name="TextShape 1"/>
          <p:cNvSpPr txBox="1"/>
          <p:nvPr/>
        </p:nvSpPr>
        <p:spPr>
          <a:xfrm>
            <a:off x="1476000" y="51768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Gelandet! 3. Januar 2019</a:t>
            </a:r>
            <a:endParaRPr b="1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Gelandet! 3. Januar 2019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432" name="" descr=""/>
          <p:cNvPicPr/>
          <p:nvPr/>
        </p:nvPicPr>
        <p:blipFill>
          <a:blip r:embed="rId1"/>
          <a:stretch/>
        </p:blipFill>
        <p:spPr>
          <a:xfrm>
            <a:off x="2520" y="2580120"/>
            <a:ext cx="10079640" cy="4624920"/>
          </a:xfrm>
          <a:prstGeom prst="rect">
            <a:avLst/>
          </a:prstGeom>
          <a:ln>
            <a:noFill/>
          </a:ln>
        </p:spPr>
      </p:pic>
      <p:pic>
        <p:nvPicPr>
          <p:cNvPr id="433" name="" descr=""/>
          <p:cNvPicPr/>
          <p:nvPr/>
        </p:nvPicPr>
        <p:blipFill>
          <a:blip r:embed="rId2"/>
          <a:stretch/>
        </p:blipFill>
        <p:spPr>
          <a:xfrm>
            <a:off x="6588000" y="684000"/>
            <a:ext cx="3240000" cy="3240000"/>
          </a:xfrm>
          <a:prstGeom prst="rect">
            <a:avLst/>
          </a:prstGeom>
          <a:ln>
            <a:noFill/>
          </a:ln>
        </p:spPr>
      </p:pic>
      <p:sp>
        <p:nvSpPr>
          <p:cNvPr id="434" name="Line 2"/>
          <p:cNvSpPr/>
          <p:nvPr/>
        </p:nvSpPr>
        <p:spPr>
          <a:xfrm flipH="1">
            <a:off x="1728000" y="2376000"/>
            <a:ext cx="5688000" cy="2304000"/>
          </a:xfrm>
          <a:prstGeom prst="line">
            <a:avLst/>
          </a:prstGeom>
          <a:ln w="3600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TextShape 3"/>
          <p:cNvSpPr txBox="1"/>
          <p:nvPr/>
        </p:nvSpPr>
        <p:spPr>
          <a:xfrm>
            <a:off x="2778840" y="4105800"/>
            <a:ext cx="3702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Yutu-2 verlässt Chang‘E 4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36" name="Line 4"/>
          <p:cNvSpPr/>
          <p:nvPr/>
        </p:nvSpPr>
        <p:spPr>
          <a:xfrm flipV="1">
            <a:off x="7128000" y="5544000"/>
            <a:ext cx="1656000" cy="360000"/>
          </a:xfrm>
          <a:prstGeom prst="line">
            <a:avLst/>
          </a:prstGeom>
          <a:ln w="3600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TextShape 5"/>
          <p:cNvSpPr txBox="1"/>
          <p:nvPr/>
        </p:nvSpPr>
        <p:spPr>
          <a:xfrm>
            <a:off x="4824000" y="5868000"/>
            <a:ext cx="370116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Heizkreislauf wird aktiviert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38" name="TextShape 6"/>
          <p:cNvSpPr txBox="1"/>
          <p:nvPr/>
        </p:nvSpPr>
        <p:spPr>
          <a:xfrm>
            <a:off x="1440000" y="1080000"/>
            <a:ext cx="4176000" cy="115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03:26 MEZ im von Karman-Krater auf der Rückseite des Mondes.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39" name="TextShape 7"/>
          <p:cNvSpPr txBox="1"/>
          <p:nvPr/>
        </p:nvSpPr>
        <p:spPr>
          <a:xfrm>
            <a:off x="1440000" y="2160000"/>
            <a:ext cx="443268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Erste Daten zeigen: LND misst!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40" name="Line 8"/>
          <p:cNvSpPr/>
          <p:nvPr/>
        </p:nvSpPr>
        <p:spPr>
          <a:xfrm>
            <a:off x="1026000" y="5832000"/>
            <a:ext cx="0" cy="720000"/>
          </a:xfrm>
          <a:prstGeom prst="line">
            <a:avLst/>
          </a:prstGeom>
          <a:ln w="3600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TextShape 9"/>
          <p:cNvSpPr txBox="1"/>
          <p:nvPr/>
        </p:nvSpPr>
        <p:spPr>
          <a:xfrm>
            <a:off x="1044000" y="5508000"/>
            <a:ext cx="136476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Landung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42" name="Line 10"/>
          <p:cNvSpPr/>
          <p:nvPr/>
        </p:nvSpPr>
        <p:spPr>
          <a:xfrm>
            <a:off x="1368000" y="3672000"/>
            <a:ext cx="0" cy="864000"/>
          </a:xfrm>
          <a:prstGeom prst="line">
            <a:avLst/>
          </a:prstGeom>
          <a:ln w="3600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TextShape 11"/>
          <p:cNvSpPr txBox="1"/>
          <p:nvPr/>
        </p:nvSpPr>
        <p:spPr>
          <a:xfrm>
            <a:off x="1260000" y="3240000"/>
            <a:ext cx="266796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LND eingeschaltet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44" name="TextShape 12"/>
          <p:cNvSpPr txBox="1"/>
          <p:nvPr/>
        </p:nvSpPr>
        <p:spPr>
          <a:xfrm>
            <a:off x="6336000" y="6948000"/>
            <a:ext cx="3744000" cy="290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400" spc="-1" strike="noStrike">
                <a:latin typeface="Arial"/>
              </a:rPr>
              <a:t>(Zhang et al., 2020, Sci. Adv., </a:t>
            </a:r>
            <a:r>
              <a:rPr b="1" lang="de-DE" sz="1400" spc="-1" strike="noStrike">
                <a:latin typeface="Arial"/>
              </a:rPr>
              <a:t>6</a:t>
            </a:r>
            <a:r>
              <a:rPr b="0" lang="de-DE" sz="1400" spc="-1" strike="noStrike">
                <a:latin typeface="Arial"/>
              </a:rPr>
              <a:t>,</a:t>
            </a:r>
            <a:r>
              <a:rPr b="0" lang="de-DE" sz="1400" spc="-1" strike="noStrike">
                <a:latin typeface="Arial"/>
              </a:rPr>
              <a:t> eaaz1334</a:t>
            </a:r>
            <a:r>
              <a:rPr b="0" lang="de-DE" sz="1400" spc="-1" strike="noStrike">
                <a:latin typeface="Arial"/>
              </a:rPr>
              <a:t>6)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1" lang="de-DE" sz="2800" spc="-1" strike="noStrike">
              <a:latin typeface="Arial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1215000" y="486000"/>
            <a:ext cx="9000000" cy="723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7" name="" descr=""/>
          <p:cNvPicPr/>
          <p:nvPr/>
        </p:nvPicPr>
        <p:blipFill>
          <a:blip r:embed="rId1"/>
          <a:stretch/>
        </p:blipFill>
        <p:spPr>
          <a:xfrm>
            <a:off x="2163600" y="481680"/>
            <a:ext cx="7087320" cy="7087320"/>
          </a:xfrm>
          <a:prstGeom prst="rect">
            <a:avLst/>
          </a:prstGeom>
          <a:ln>
            <a:noFill/>
          </a:ln>
        </p:spPr>
      </p:pic>
      <p:sp>
        <p:nvSpPr>
          <p:cNvPr id="448" name="TextShape 3"/>
          <p:cNvSpPr txBox="1"/>
          <p:nvPr/>
        </p:nvSpPr>
        <p:spPr>
          <a:xfrm>
            <a:off x="3600000" y="3456000"/>
            <a:ext cx="10616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ffffff"/>
                </a:solidFill>
                <a:latin typeface="Arial"/>
              </a:rPr>
              <a:t>Yutu-2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49" name="TextShape 4"/>
          <p:cNvSpPr txBox="1"/>
          <p:nvPr/>
        </p:nvSpPr>
        <p:spPr>
          <a:xfrm>
            <a:off x="5184360" y="4932360"/>
            <a:ext cx="1128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ffffff"/>
                </a:solidFill>
                <a:latin typeface="Arial"/>
              </a:rPr>
              <a:t>Lander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50" name="TextShape 5"/>
          <p:cNvSpPr txBox="1"/>
          <p:nvPr/>
        </p:nvSpPr>
        <p:spPr>
          <a:xfrm>
            <a:off x="8496000" y="7236000"/>
            <a:ext cx="8024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(LRO)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Warum zum Mond?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-6480" y="1017360"/>
            <a:ext cx="10116000" cy="6044400"/>
          </a:xfrm>
          <a:prstGeom prst="rect">
            <a:avLst/>
          </a:prstGeom>
          <a:ln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-72000" y="936000"/>
            <a:ext cx="10368000" cy="6192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TextShape 3"/>
          <p:cNvSpPr txBox="1"/>
          <p:nvPr/>
        </p:nvSpPr>
        <p:spPr>
          <a:xfrm>
            <a:off x="1512000" y="1368000"/>
            <a:ext cx="5529600" cy="3488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Wissenschaftlich interessant: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Nächster Nachbar, erreichbar!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Entstehung der Erde und des Mondes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Wie einzigartig ist die Erde?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Rückseite: </a:t>
            </a:r>
            <a:endParaRPr b="0" lang="de-DE" sz="2400" spc="-1" strike="noStrike">
              <a:latin typeface="Arial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Radioastronomie</a:t>
            </a:r>
            <a:endParaRPr b="0" lang="de-DE" sz="2400" spc="-1" strike="noStrike">
              <a:latin typeface="Arial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Optische Astronomie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Niedrigere Schwerkraft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Low-g Anwendungen </a:t>
            </a:r>
            <a:endParaRPr b="0" lang="de-DE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Exploration Sonnenystem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5900400" y="2736000"/>
            <a:ext cx="4035600" cy="403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-72000" y="495000"/>
            <a:ext cx="1440000" cy="72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2"/>
          <p:cNvSpPr/>
          <p:nvPr/>
        </p:nvSpPr>
        <p:spPr>
          <a:xfrm>
            <a:off x="365040" y="1092240"/>
            <a:ext cx="4602960" cy="596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LND-Messungen zeigen: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Die Belastung auf dem Mond beträgt 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~1.4 mSv/d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 u="sng">
                <a:solidFill>
                  <a:srgbClr val="000000"/>
                </a:solidFill>
                <a:uFillTx/>
                <a:latin typeface="Arial"/>
              </a:rPr>
              <a:t>Zum Vergleich: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6 Monate ISS: 75-90 mSv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Berufl. exponiert: 20 mSv/y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CT-Aufnahme: 8 mSv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3" name="" descr=""/>
          <p:cNvPicPr/>
          <p:nvPr/>
        </p:nvPicPr>
        <p:blipFill>
          <a:blip r:embed="rId1"/>
          <a:stretch/>
        </p:blipFill>
        <p:spPr>
          <a:xfrm>
            <a:off x="4668840" y="585720"/>
            <a:ext cx="5486400" cy="6199200"/>
          </a:xfrm>
          <a:prstGeom prst="rect">
            <a:avLst/>
          </a:prstGeom>
          <a:ln>
            <a:noFill/>
          </a:ln>
        </p:spPr>
      </p:pic>
      <p:sp>
        <p:nvSpPr>
          <p:cNvPr id="454" name="CustomShape 3"/>
          <p:cNvSpPr/>
          <p:nvPr/>
        </p:nvSpPr>
        <p:spPr>
          <a:xfrm>
            <a:off x="5591520" y="6769080"/>
            <a:ext cx="452448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(adapted from Zeitlin et al., Science, 2013)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TextShape 4"/>
          <p:cNvSpPr txBox="1"/>
          <p:nvPr/>
        </p:nvSpPr>
        <p:spPr>
          <a:xfrm>
            <a:off x="1296360" y="7283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de-DE" sz="1400" spc="-1" strike="noStrike">
                <a:solidFill>
                  <a:srgbClr val="999999"/>
                </a:solidFill>
                <a:latin typeface="Arial"/>
              </a:rPr>
              <a:t>20.5.2019</a:t>
            </a:r>
            <a:endParaRPr b="0" lang="de-DE" sz="1400" spc="-1" strike="noStrike">
              <a:latin typeface="Times New Roman"/>
            </a:endParaRPr>
          </a:p>
        </p:txBody>
      </p:sp>
      <p:pic>
        <p:nvPicPr>
          <p:cNvPr id="456" name="" descr=""/>
          <p:cNvPicPr/>
          <p:nvPr/>
        </p:nvPicPr>
        <p:blipFill>
          <a:blip r:embed="rId2"/>
          <a:stretch/>
        </p:blipFill>
        <p:spPr>
          <a:xfrm>
            <a:off x="480960" y="4293360"/>
            <a:ext cx="4021200" cy="2402640"/>
          </a:xfrm>
          <a:prstGeom prst="rect">
            <a:avLst/>
          </a:prstGeom>
          <a:ln>
            <a:noFill/>
          </a:ln>
        </p:spPr>
      </p:pic>
      <p:sp>
        <p:nvSpPr>
          <p:cNvPr id="457" name="CustomShape 5"/>
          <p:cNvSpPr/>
          <p:nvPr/>
        </p:nvSpPr>
        <p:spPr>
          <a:xfrm>
            <a:off x="9750960" y="1206000"/>
            <a:ext cx="140400" cy="271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TextShape 6"/>
          <p:cNvSpPr txBox="1"/>
          <p:nvPr/>
        </p:nvSpPr>
        <p:spPr>
          <a:xfrm rot="16200000">
            <a:off x="8801640" y="4785480"/>
            <a:ext cx="204012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400" spc="-1" strike="noStrike">
                <a:latin typeface="Arial"/>
              </a:rPr>
              <a:t>180 days on the Moon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Zusammenfassung und Dank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460" name="" descr=""/>
          <p:cNvPicPr/>
          <p:nvPr/>
        </p:nvPicPr>
        <p:blipFill>
          <a:blip r:embed="rId1"/>
          <a:stretch/>
        </p:blipFill>
        <p:spPr>
          <a:xfrm>
            <a:off x="4643640" y="4988880"/>
            <a:ext cx="1800360" cy="1059120"/>
          </a:xfrm>
          <a:prstGeom prst="rect">
            <a:avLst/>
          </a:prstGeom>
          <a:ln>
            <a:noFill/>
          </a:ln>
        </p:spPr>
      </p:pic>
      <p:pic>
        <p:nvPicPr>
          <p:cNvPr id="461" name="" descr=""/>
          <p:cNvPicPr/>
          <p:nvPr/>
        </p:nvPicPr>
        <p:blipFill>
          <a:blip r:embed="rId2"/>
          <a:stretch/>
        </p:blipFill>
        <p:spPr>
          <a:xfrm>
            <a:off x="5580000" y="6192000"/>
            <a:ext cx="1260000" cy="1087200"/>
          </a:xfrm>
          <a:prstGeom prst="rect">
            <a:avLst/>
          </a:prstGeom>
          <a:ln>
            <a:noFill/>
          </a:ln>
        </p:spPr>
      </p:pic>
      <p:pic>
        <p:nvPicPr>
          <p:cNvPr id="462" name="" descr=""/>
          <p:cNvPicPr/>
          <p:nvPr/>
        </p:nvPicPr>
        <p:blipFill>
          <a:blip r:embed="rId3"/>
          <a:stretch/>
        </p:blipFill>
        <p:spPr>
          <a:xfrm>
            <a:off x="4370760" y="6192360"/>
            <a:ext cx="1080000" cy="972000"/>
          </a:xfrm>
          <a:prstGeom prst="rect">
            <a:avLst/>
          </a:prstGeom>
          <a:ln>
            <a:noFill/>
          </a:ln>
        </p:spPr>
      </p:pic>
      <p:pic>
        <p:nvPicPr>
          <p:cNvPr id="463" name="" descr=""/>
          <p:cNvPicPr/>
          <p:nvPr/>
        </p:nvPicPr>
        <p:blipFill>
          <a:blip r:embed="rId4"/>
          <a:stretch/>
        </p:blipFill>
        <p:spPr>
          <a:xfrm>
            <a:off x="7416000" y="7200000"/>
            <a:ext cx="2242800" cy="284400"/>
          </a:xfrm>
          <a:prstGeom prst="rect">
            <a:avLst/>
          </a:prstGeom>
          <a:ln>
            <a:noFill/>
          </a:ln>
        </p:spPr>
      </p:pic>
      <p:pic>
        <p:nvPicPr>
          <p:cNvPr id="464" name="" descr=""/>
          <p:cNvPicPr/>
          <p:nvPr/>
        </p:nvPicPr>
        <p:blipFill>
          <a:blip r:embed="rId5"/>
          <a:stretch/>
        </p:blipFill>
        <p:spPr>
          <a:xfrm>
            <a:off x="6891120" y="6301080"/>
            <a:ext cx="1198800" cy="799200"/>
          </a:xfrm>
          <a:prstGeom prst="rect">
            <a:avLst/>
          </a:prstGeom>
          <a:ln>
            <a:noFill/>
          </a:ln>
        </p:spPr>
      </p:pic>
      <p:pic>
        <p:nvPicPr>
          <p:cNvPr id="465" name="" descr=""/>
          <p:cNvPicPr/>
          <p:nvPr/>
        </p:nvPicPr>
        <p:blipFill>
          <a:blip r:embed="rId6"/>
          <a:stretch/>
        </p:blipFill>
        <p:spPr>
          <a:xfrm>
            <a:off x="8928000" y="5976000"/>
            <a:ext cx="1087200" cy="1180800"/>
          </a:xfrm>
          <a:prstGeom prst="rect">
            <a:avLst/>
          </a:prstGeom>
          <a:ln>
            <a:noFill/>
          </a:ln>
        </p:spPr>
      </p:pic>
      <p:grpSp>
        <p:nvGrpSpPr>
          <p:cNvPr id="466" name="Group 2"/>
          <p:cNvGrpSpPr/>
          <p:nvPr/>
        </p:nvGrpSpPr>
        <p:grpSpPr>
          <a:xfrm>
            <a:off x="8128800" y="6048000"/>
            <a:ext cx="727200" cy="1144800"/>
            <a:chOff x="8128800" y="6048000"/>
            <a:chExt cx="727200" cy="1144800"/>
          </a:xfrm>
        </p:grpSpPr>
        <p:sp>
          <p:nvSpPr>
            <p:cNvPr id="467" name="CustomShape 3"/>
            <p:cNvSpPr/>
            <p:nvPr/>
          </p:nvSpPr>
          <p:spPr>
            <a:xfrm>
              <a:off x="8188200" y="6080040"/>
              <a:ext cx="610200" cy="10861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68" name="" descr=""/>
            <p:cNvPicPr/>
            <p:nvPr/>
          </p:nvPicPr>
          <p:blipFill>
            <a:blip r:embed="rId7"/>
            <a:stretch/>
          </p:blipFill>
          <p:spPr>
            <a:xfrm>
              <a:off x="8128800" y="6048000"/>
              <a:ext cx="727200" cy="11448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69" name="" descr=""/>
          <p:cNvPicPr/>
          <p:nvPr/>
        </p:nvPicPr>
        <p:blipFill>
          <a:blip r:embed="rId8"/>
          <a:stretch/>
        </p:blipFill>
        <p:spPr>
          <a:xfrm>
            <a:off x="1584000" y="6469200"/>
            <a:ext cx="2412000" cy="802800"/>
          </a:xfrm>
          <a:prstGeom prst="rect">
            <a:avLst/>
          </a:prstGeom>
          <a:ln>
            <a:noFill/>
          </a:ln>
        </p:spPr>
      </p:pic>
      <p:sp>
        <p:nvSpPr>
          <p:cNvPr id="470" name="TextShape 4"/>
          <p:cNvSpPr txBox="1"/>
          <p:nvPr/>
        </p:nvSpPr>
        <p:spPr>
          <a:xfrm>
            <a:off x="1404000" y="1085400"/>
            <a:ext cx="6300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Strahlung ist ein relevantes Risiko für die bemannte Raumfahrt.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Seit dem 3. Januar 2019 gibt es erste Messungen der Strahlendosis auf dem Mond (auf dem Mars seit dem 8.8.2012).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471" name="" descr=""/>
          <p:cNvPicPr/>
          <p:nvPr/>
        </p:nvPicPr>
        <p:blipFill>
          <a:blip r:embed="rId9"/>
          <a:srcRect l="0" t="11667" r="0" b="24167"/>
          <a:stretch/>
        </p:blipFill>
        <p:spPr>
          <a:xfrm>
            <a:off x="2869200" y="6372000"/>
            <a:ext cx="1198800" cy="431640"/>
          </a:xfrm>
          <a:prstGeom prst="rect">
            <a:avLst/>
          </a:prstGeom>
          <a:ln>
            <a:noFill/>
          </a:ln>
        </p:spPr>
      </p:pic>
      <p:pic>
        <p:nvPicPr>
          <p:cNvPr id="472" name="" descr=""/>
          <p:cNvPicPr/>
          <p:nvPr/>
        </p:nvPicPr>
        <p:blipFill>
          <a:blip r:embed="rId10"/>
          <a:stretch/>
        </p:blipFill>
        <p:spPr>
          <a:xfrm>
            <a:off x="7649640" y="576000"/>
            <a:ext cx="2340000" cy="2340000"/>
          </a:xfrm>
          <a:prstGeom prst="rect">
            <a:avLst/>
          </a:prstGeom>
          <a:ln>
            <a:noFill/>
          </a:ln>
        </p:spPr>
      </p:pic>
      <p:sp>
        <p:nvSpPr>
          <p:cNvPr id="473" name="TextShape 5"/>
          <p:cNvSpPr txBox="1"/>
          <p:nvPr/>
        </p:nvSpPr>
        <p:spPr>
          <a:xfrm>
            <a:off x="1310760" y="2943720"/>
            <a:ext cx="6681240" cy="2276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Kieler Technik misst sowohl die elektrisch geladene wie auch die neutrale Strahlung.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LND wird in 2 Wochen wieder eingeschaltet (Mond-Tag!).</a:t>
            </a: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Erste Resultate publiziert. 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Warum zum Mond?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-6480" y="1017360"/>
            <a:ext cx="10116000" cy="6044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1282680" y="1008000"/>
            <a:ext cx="8751600" cy="6198120"/>
          </a:xfrm>
          <a:prstGeom prst="rect">
            <a:avLst/>
          </a:prstGeom>
          <a:ln>
            <a:noFill/>
          </a:ln>
        </p:spPr>
      </p:pic>
      <p:sp>
        <p:nvSpPr>
          <p:cNvPr id="74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Risiko Strahlung im Weltraum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75" name="CustomShape 2"/>
          <p:cNvSpPr/>
          <p:nvPr/>
        </p:nvSpPr>
        <p:spPr>
          <a:xfrm>
            <a:off x="1131120" y="2153160"/>
            <a:ext cx="1872000" cy="2880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Strahlung im Weltraum als Gesundheitsrisiko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1250640" y="1343160"/>
            <a:ext cx="3689640" cy="252108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1250640" y="4011840"/>
            <a:ext cx="3689640" cy="2444760"/>
          </a:xfrm>
          <a:prstGeom prst="rect">
            <a:avLst/>
          </a:prstGeom>
          <a:ln>
            <a:noFill/>
          </a:ln>
        </p:spPr>
      </p:pic>
      <p:sp>
        <p:nvSpPr>
          <p:cNvPr id="79" name="CustomShape 2"/>
          <p:cNvSpPr/>
          <p:nvPr/>
        </p:nvSpPr>
        <p:spPr>
          <a:xfrm>
            <a:off x="5464080" y="1343160"/>
            <a:ext cx="4608360" cy="187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de-DE" sz="2400" spc="-1" strike="noStrike">
                <a:latin typeface="Arial"/>
              </a:rPr>
              <a:t>Strahlenschäden sind </a:t>
            </a:r>
            <a:r>
              <a:rPr b="1" i="1" lang="de-DE" sz="2400" spc="-1" strike="noStrike">
                <a:latin typeface="Arial"/>
              </a:rPr>
              <a:t>das</a:t>
            </a:r>
            <a:r>
              <a:rPr b="0" lang="de-DE" sz="2400" spc="-1" strike="noStrike">
                <a:latin typeface="Arial"/>
              </a:rPr>
              <a:t> Langzeitrisiko für Astronauten. Schäden können auch erst viel später nach dem Aufenthalt im  Weltraum auftreten.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3"/>
          <a:stretch/>
        </p:blipFill>
        <p:spPr>
          <a:xfrm>
            <a:off x="5211360" y="3359520"/>
            <a:ext cx="4500000" cy="2980800"/>
          </a:xfrm>
          <a:prstGeom prst="rect">
            <a:avLst/>
          </a:prstGeom>
          <a:ln>
            <a:noFill/>
          </a:ln>
        </p:spPr>
      </p:pic>
      <p:grpSp>
        <p:nvGrpSpPr>
          <p:cNvPr id="81" name="Group 3"/>
          <p:cNvGrpSpPr/>
          <p:nvPr/>
        </p:nvGrpSpPr>
        <p:grpSpPr>
          <a:xfrm>
            <a:off x="1539720" y="2784600"/>
            <a:ext cx="3092400" cy="4166640"/>
            <a:chOff x="1539720" y="2784600"/>
            <a:chExt cx="3092400" cy="4166640"/>
          </a:xfrm>
        </p:grpSpPr>
        <p:sp>
          <p:nvSpPr>
            <p:cNvPr id="82" name="CustomShape 4"/>
            <p:cNvSpPr/>
            <p:nvPr/>
          </p:nvSpPr>
          <p:spPr>
            <a:xfrm>
              <a:off x="1539720" y="5808960"/>
              <a:ext cx="1292400" cy="573120"/>
            </a:xfrm>
            <a:prstGeom prst="rect">
              <a:avLst/>
            </a:prstGeom>
            <a:noFill/>
            <a:ln cap="sq" w="25560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" name="CustomShape 5"/>
            <p:cNvSpPr/>
            <p:nvPr/>
          </p:nvSpPr>
          <p:spPr>
            <a:xfrm>
              <a:off x="3411360" y="2784600"/>
              <a:ext cx="717480" cy="284400"/>
            </a:xfrm>
            <a:prstGeom prst="rect">
              <a:avLst/>
            </a:prstGeom>
            <a:noFill/>
            <a:ln cap="sq" w="25560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CustomShape 6"/>
            <p:cNvSpPr/>
            <p:nvPr/>
          </p:nvSpPr>
          <p:spPr>
            <a:xfrm>
              <a:off x="3411360" y="5951880"/>
              <a:ext cx="1220760" cy="285840"/>
            </a:xfrm>
            <a:prstGeom prst="rect">
              <a:avLst/>
            </a:prstGeom>
            <a:noFill/>
            <a:ln cap="sq" w="25560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CustomShape 7"/>
            <p:cNvSpPr/>
            <p:nvPr/>
          </p:nvSpPr>
          <p:spPr>
            <a:xfrm>
              <a:off x="1571400" y="6491520"/>
              <a:ext cx="2821680" cy="459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de-DE" sz="2400" spc="-1" strike="noStrike">
                  <a:solidFill>
                    <a:srgbClr val="0000ff"/>
                  </a:solidFill>
                  <a:latin typeface="Arial"/>
                </a:rPr>
                <a:t>Personendosimeter</a:t>
              </a:r>
              <a:endParaRPr b="0" lang="de-DE" sz="2400" spc="-1" strike="noStrike">
                <a:latin typeface="Arial"/>
              </a:endParaRPr>
            </a:p>
          </p:txBody>
        </p:sp>
      </p:grpSp>
      <p:sp>
        <p:nvSpPr>
          <p:cNvPr id="86" name="CustomShape 8"/>
          <p:cNvSpPr/>
          <p:nvPr/>
        </p:nvSpPr>
        <p:spPr>
          <a:xfrm rot="1200000">
            <a:off x="6692040" y="4030200"/>
            <a:ext cx="848160" cy="2013120"/>
          </a:xfrm>
          <a:prstGeom prst="rect">
            <a:avLst/>
          </a:prstGeom>
          <a:noFill/>
          <a:ln cap="sq" w="25560">
            <a:solidFill>
              <a:srgbClr val="8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9"/>
          <p:cNvSpPr/>
          <p:nvPr/>
        </p:nvSpPr>
        <p:spPr>
          <a:xfrm>
            <a:off x="8379720" y="6817680"/>
            <a:ext cx="1628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/>
            <a:r>
              <a:rPr b="0" lang="de-DE" sz="1400" spc="-1" strike="noStrike">
                <a:latin typeface="Arial"/>
              </a:rPr>
              <a:t>(Photos: G. Reitz)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88" name="TextShape 10"/>
          <p:cNvSpPr txBox="1"/>
          <p:nvPr/>
        </p:nvSpPr>
        <p:spPr>
          <a:xfrm>
            <a:off x="5040000" y="6372000"/>
            <a:ext cx="489888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solidFill>
                  <a:srgbClr val="800000"/>
                </a:solidFill>
                <a:latin typeface="Arial"/>
              </a:rPr>
              <a:t>Phantomexperiment MATROSHKA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476000" y="517320"/>
            <a:ext cx="831600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de-DE" sz="2800" spc="-1" strike="noStrike">
                <a:latin typeface="Arial"/>
              </a:rPr>
              <a:t>Warum zum Mond?</a:t>
            </a:r>
            <a:endParaRPr b="1" lang="de-DE" sz="2800" spc="-1" strike="noStrike"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-281160" y="945720"/>
            <a:ext cx="10368000" cy="583200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8208000" y="4716000"/>
            <a:ext cx="1680840" cy="2376360"/>
          </a:xfrm>
          <a:prstGeom prst="rect">
            <a:avLst/>
          </a:prstGeom>
          <a:ln>
            <a:noFill/>
          </a:ln>
        </p:spPr>
      </p:pic>
      <p:sp>
        <p:nvSpPr>
          <p:cNvPr id="92" name="TextShape 2"/>
          <p:cNvSpPr txBox="1"/>
          <p:nvPr/>
        </p:nvSpPr>
        <p:spPr>
          <a:xfrm>
            <a:off x="3708000" y="6408000"/>
            <a:ext cx="45194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latin typeface="Arial"/>
              </a:rPr>
              <a:t>Pre-phase-A study selected Sept. 14, 2021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Kickoff meeting, Sept. 29, 2021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12973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2019-04-28T07:41:47Z</dcterms:created>
  <dc:creator>Robert Wimmer</dc:creator>
  <dc:description/>
  <dc:language>en-US</dc:language>
  <cp:lastModifiedBy>Robert Wimmer</cp:lastModifiedBy>
  <dcterms:modified xsi:type="dcterms:W3CDTF">2021-11-13T14:50:26Z</dcterms:modified>
  <cp:revision>131</cp:revision>
  <dc:subject/>
  <dc:title/>
</cp:coreProperties>
</file>