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_rels/notesSlide4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75.xml.rels" ContentType="application/vnd.openxmlformats-package.relationships+xml"/>
  <Override PartName="/ppt/notesSlides/_rels/notesSlide64.xml.rels" ContentType="application/vnd.openxmlformats-package.relationships+xml"/>
  <Override PartName="/ppt/notesSlides/_rels/notesSlide77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1.xml.rels" ContentType="application/vnd.openxmlformats-package.relationships+xml"/>
  <Override PartName="/ppt/notesSlides/_rels/notesSlide80.xml.rels" ContentType="application/vnd.openxmlformats-package.relationships+xml"/>
  <Override PartName="/ppt/notesSlides/_rels/notesSlide79.xml.rels" ContentType="application/vnd.openxmlformats-package.relationships+xml"/>
  <Override PartName="/ppt/notesSlides/_rels/notesSlide78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8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84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87.xml.rels" ContentType="application/vnd.openxmlformats-package.relationships+xml"/>
  <Override PartName="/ppt/notesSlides/_rels/notesSlide61.xml.rels" ContentType="application/vnd.openxmlformats-package.relationships+xml"/>
  <Override PartName="/ppt/notesSlides/_rels/notesSlide86.xml.rels" ContentType="application/vnd.openxmlformats-package.relationships+xml"/>
  <Override PartName="/ppt/notesSlides/_rels/notesSlide83.xml.rels" ContentType="application/vnd.openxmlformats-package.relationships+xml"/>
  <Override PartName="/ppt/notesSlides/_rels/notesSlide82.xml.rels" ContentType="application/vnd.openxmlformats-package.relationships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_rels/presentation.xml.rels" ContentType="application/vnd.openxmlformats-package.relationships+xml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16.png" ContentType="image/png"/>
  <Override PartName="/ppt/media/image115.png" ContentType="image/png"/>
  <Override PartName="/ppt/media/image114.png" ContentType="image/png"/>
  <Override PartName="/ppt/media/image112.png" ContentType="image/png"/>
  <Override PartName="/ppt/media/image113.png" ContentType="image/png"/>
  <Override PartName="/ppt/media/image110.gif" ContentType="image/gif"/>
  <Override PartName="/ppt/media/image46.jpeg" ContentType="image/jpeg"/>
  <Override PartName="/ppt/media/image108.jpeg" ContentType="image/jpeg"/>
  <Override PartName="/ppt/media/image121.png" ContentType="image/png"/>
  <Override PartName="/ppt/media/image107.jpeg" ContentType="image/jpeg"/>
  <Override PartName="/ppt/media/image105.jpeg" ContentType="image/jpeg"/>
  <Override PartName="/ppt/media/image104.jpeg" ContentType="image/jpeg"/>
  <Override PartName="/ppt/media/image103.wmf" ContentType="image/x-wmf"/>
  <Override PartName="/ppt/media/image36.png" ContentType="image/png"/>
  <Override PartName="/ppt/media/image96.png" ContentType="image/png"/>
  <Override PartName="/ppt/media/image28.png" ContentType="image/png"/>
  <Override PartName="/ppt/media/image95.png" ContentType="image/png"/>
  <Override PartName="/ppt/media/image27.png" ContentType="image/png"/>
  <Override PartName="/ppt/media/image93.jpeg" ContentType="image/jpeg"/>
  <Override PartName="/ppt/media/image22.png" ContentType="image/png"/>
  <Override PartName="/ppt/media/image90.png" ContentType="image/png"/>
  <Override PartName="/ppt/media/image102.jpeg" ContentType="image/jpeg"/>
  <Override PartName="/ppt/media/image1.png" ContentType="image/png"/>
  <Override PartName="/ppt/media/image7.png" ContentType="image/png"/>
  <Override PartName="/ppt/media/image86.png" ContentType="image/png"/>
  <Override PartName="/ppt/media/image39.png" ContentType="image/png"/>
  <Override PartName="/ppt/media/image38.jpeg" ContentType="image/jpeg"/>
  <Override PartName="/ppt/media/image5.png" ContentType="image/png"/>
  <Override PartName="/ppt/media/image72.png" ContentType="image/png"/>
  <Override PartName="/ppt/media/image98.jpeg" ContentType="image/jpeg"/>
  <Override PartName="/ppt/media/image85.png" ContentType="image/png"/>
  <Override PartName="/ppt/media/image17.png" ContentType="image/png"/>
  <Override PartName="/ppt/media/image35.png" ContentType="image/png"/>
  <Override PartName="/ppt/media/image127.png" ContentType="image/png"/>
  <Override PartName="/ppt/media/image8.png" ContentType="image/png"/>
  <Override PartName="/ppt/media/image30.png" ContentType="image/png"/>
  <Override PartName="/ppt/media/image117.png" ContentType="image/png"/>
  <Override PartName="/ppt/media/image20.png" ContentType="image/png"/>
  <Override PartName="/ppt/media/image37.jpeg" ContentType="image/jpeg"/>
  <Override PartName="/ppt/media/image129.png" ContentType="image/png"/>
  <Override PartName="/ppt/media/image40.png" ContentType="image/png"/>
  <Override PartName="/ppt/media/image137.png" ContentType="image/png"/>
  <Override PartName="/ppt/media/image41.png" ContentType="image/png"/>
  <Override PartName="/ppt/media/image138.png" ContentType="image/png"/>
  <Override PartName="/ppt/media/image94.jpeg" ContentType="image/jpeg"/>
  <Override PartName="/ppt/media/image42.png" ContentType="image/png"/>
  <Override PartName="/ppt/media/image139.png" ContentType="image/png"/>
  <Override PartName="/ppt/media/image43.png" ContentType="image/png"/>
  <Override PartName="/ppt/media/image47.jpeg" ContentType="image/jpeg"/>
  <Override PartName="/ppt/media/image45.jpeg" ContentType="image/jpeg"/>
  <Override PartName="/ppt/media/image48.png" ContentType="image/png"/>
  <Override PartName="/ppt/media/image55.png" ContentType="image/png"/>
  <Override PartName="/ppt/media/image141.png" ContentType="image/png"/>
  <Override PartName="/ppt/media/image50.png" ContentType="image/png"/>
  <Override PartName="/ppt/media/image143.png" ContentType="image/png"/>
  <Override PartName="/ppt/media/image51.png" ContentType="image/png"/>
  <Override PartName="/ppt/media/image148.png" ContentType="image/png"/>
  <Override PartName="/ppt/media/image58.png" ContentType="image/png"/>
  <Override PartName="/ppt/media/image144.png" ContentType="image/png"/>
  <Override PartName="/ppt/media/image52.png" ContentType="image/png"/>
  <Override PartName="/ppt/media/image149.png" ContentType="image/png"/>
  <Override PartName="/ppt/media/image145.png" ContentType="image/png"/>
  <Override PartName="/ppt/media/image53.png" ContentType="image/png"/>
  <Override PartName="/ppt/media/image146.png" ContentType="image/png"/>
  <Override PartName="/ppt/media/image150.png" ContentType="image/png"/>
  <Override PartName="/ppt/media/image142.png" ContentType="image/png"/>
  <Override PartName="/ppt/media/image56.png" ContentType="image/png"/>
  <Override PartName="/ppt/media/image109.png" ContentType="image/png"/>
  <Override PartName="/ppt/media/image151.png" ContentType="image/png"/>
  <Override PartName="/ppt/media/image54.png" ContentType="image/png"/>
  <Override PartName="/ppt/media/image140.png" ContentType="image/png"/>
  <Override PartName="/ppt/media/image89.png" ContentType="image/png"/>
  <Override PartName="/ppt/media/image152.png" ContentType="image/png"/>
  <Override PartName="/ppt/media/image136.png" ContentType="image/png"/>
  <Override PartName="/ppt/media/image49.png" ContentType="image/png"/>
  <Override PartName="/ppt/media/image135.png" ContentType="image/png"/>
  <Override PartName="/ppt/media/image11.png" ContentType="image/png"/>
  <Override PartName="/ppt/media/image134.png" ContentType="image/png"/>
  <Override PartName="/ppt/media/image133.png" ContentType="image/png"/>
  <Override PartName="/ppt/media/image132.png" ContentType="image/png"/>
  <Override PartName="/ppt/media/image147.png" ContentType="image/png"/>
  <Override PartName="/ppt/media/image32.jpeg" ContentType="image/jpeg"/>
  <Override PartName="/ppt/media/image131.png" ContentType="image/png"/>
  <Override PartName="/ppt/media/image44.png" ContentType="image/png"/>
  <Override PartName="/ppt/media/image130.png" ContentType="image/png"/>
  <Override PartName="/ppt/media/image68.jpeg" ContentType="image/jpeg"/>
  <Override PartName="/ppt/media/image128.png" ContentType="image/png"/>
  <Override PartName="/ppt/media/image9.png" ContentType="image/png"/>
  <Override PartName="/ppt/media/image31.png" ContentType="image/png"/>
  <Override PartName="/ppt/media/image6.jpeg" ContentType="image/jpeg"/>
  <Override PartName="/ppt/media/image71.png" ContentType="image/png"/>
  <Override PartName="/ppt/media/image34.png" ContentType="image/png"/>
  <Override PartName="/ppt/media/image4.png" ContentType="image/png"/>
  <Override PartName="/ppt/media/image84.png" ContentType="image/png"/>
  <Override PartName="/ppt/media/image16.png" ContentType="image/png"/>
  <Override PartName="/ppt/media/image13.png" ContentType="image/png"/>
  <Override PartName="/ppt/media/image81.png" ContentType="image/png"/>
  <Override PartName="/ppt/media/image33.png" ContentType="image/png"/>
  <Override PartName="/ppt/media/image3.png" ContentType="image/png"/>
  <Override PartName="/ppt/media/image12.png" ContentType="image/png"/>
  <Override PartName="/ppt/media/image80.png" ContentType="image/png"/>
  <Override PartName="/ppt/media/image92.jpeg" ContentType="image/jpeg"/>
  <Override PartName="/ppt/media/image26.png" ContentType="image/png"/>
  <Override PartName="/ppt/media/image2.png" ContentType="image/png"/>
  <Override PartName="/ppt/media/image82.png" ContentType="image/png"/>
  <Override PartName="/ppt/media/image14.png" ContentType="image/png"/>
  <Override PartName="/ppt/media/image99.jpeg" ContentType="image/jpeg"/>
  <Override PartName="/ppt/media/image25.png" ContentType="image/png"/>
  <Override PartName="/ppt/media/image24.png" ContentType="image/png"/>
  <Override PartName="/ppt/media/image10.jpeg" ContentType="image/jpeg"/>
  <Override PartName="/ppt/media/image106.jpeg" ContentType="image/jpeg"/>
  <Override PartName="/ppt/media/image111.png" ContentType="image/png"/>
  <Override PartName="/ppt/media/image126.png" ContentType="image/png"/>
  <Override PartName="/ppt/media/image21.png" ContentType="image/png"/>
  <Override PartName="/ppt/media/image118.png" ContentType="image/png"/>
  <Override PartName="/ppt/media/image57.png" ContentType="image/png"/>
  <Override PartName="/ppt/media/image59.png" ContentType="image/png"/>
  <Override PartName="/ppt/media/image66.jpeg" ContentType="image/jpeg"/>
  <Override PartName="/ppt/media/image119.png" ContentType="image/png"/>
  <Override PartName="/ppt/media/image23.png" ContentType="image/png"/>
  <Override PartName="/ppt/media/image29.png" ContentType="image/png"/>
  <Override PartName="/ppt/media/image60.png" ContentType="image/png"/>
  <Override PartName="/ppt/media/image61.png" ContentType="image/png"/>
  <Override PartName="/ppt/media/image97.jpeg" ContentType="image/jpeg"/>
  <Override PartName="/ppt/media/image62.png" ContentType="image/png"/>
  <Override PartName="/ppt/media/image63.png" ContentType="image/png"/>
  <Override PartName="/ppt/media/image64.png" ContentType="image/png"/>
  <Override PartName="/ppt/media/image100.jpeg" ContentType="image/jpeg"/>
  <Override PartName="/ppt/media/image67.jpeg" ContentType="image/jpeg"/>
  <Override PartName="/ppt/media/image69.png" ContentType="image/png"/>
  <Override PartName="/ppt/media/image120.png" ContentType="image/png"/>
  <Override PartName="/ppt/media/image18.jpeg" ContentType="image/jpeg"/>
  <Override PartName="/ppt/media/image70.png" ContentType="image/png"/>
  <Override PartName="/ppt/media/image91.jpeg" ContentType="image/jpeg"/>
  <Override PartName="/ppt/media/image73.png" ContentType="image/png"/>
  <Override PartName="/ppt/media/image74.png" ContentType="image/png"/>
  <Override PartName="/ppt/media/image79.gif" ContentType="image/gif"/>
  <Override PartName="/ppt/media/image65.png" ContentType="image/png"/>
  <Override PartName="/ppt/media/image78.jpeg" ContentType="image/jpeg"/>
  <Override PartName="/ppt/media/image75.png" ContentType="image/png"/>
  <Override PartName="/ppt/media/image101.jpeg" ContentType="image/jpeg"/>
  <Override PartName="/ppt/media/image76.png" ContentType="image/png"/>
  <Override PartName="/ppt/media/image77.png" ContentType="image/png"/>
  <Override PartName="/ppt/media/image15.png" ContentType="image/png"/>
  <Override PartName="/ppt/media/image83.png" ContentType="image/png"/>
  <Override PartName="/ppt/media/image19.png" ContentType="image/png"/>
  <Override PartName="/ppt/media/image87.png" ContentType="image/png"/>
  <Override PartName="/ppt/media/image88.png" ContentType="image/png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0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_rels/slide41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22.xml.rels" ContentType="application/vnd.openxmlformats-package.relationships+xml"/>
  <Override PartName="/ppt/slides/_rels/slide83.xml.rels" ContentType="application/vnd.openxmlformats-package.relationships+xml"/>
  <Override PartName="/ppt/slides/_rels/slide79.xml.rels" ContentType="application/vnd.openxmlformats-package.relationships+xml"/>
  <Override PartName="/ppt/slides/_rels/slide30.xml.rels" ContentType="application/vnd.openxmlformats-package.relationships+xml"/>
  <Override PartName="/ppt/slides/_rels/slide42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5.xml.rels" ContentType="application/vnd.openxmlformats-package.relationships+xml"/>
  <Override PartName="/ppt/slides/_rels/slide32.xml.rels" ContentType="application/vnd.openxmlformats-package.relationships+xml"/>
  <Override PartName="/ppt/slides/_rels/slide57.xml.rels" ContentType="application/vnd.openxmlformats-package.relationships+xml"/>
  <Override PartName="/ppt/slides/_rels/slide6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9.xml.rels" ContentType="application/vnd.openxmlformats-package.relationships+xml"/>
  <Override PartName="/ppt/slides/_rels/slide23.xml.rels" ContentType="application/vnd.openxmlformats-package.relationships+xml"/>
  <Override PartName="/ppt/slides/_rels/slide84.xml.rels" ContentType="application/vnd.openxmlformats-package.relationships+xml"/>
  <Override PartName="/ppt/slides/_rels/slide31.xml.rels" ContentType="application/vnd.openxmlformats-package.relationships+xml"/>
  <Override PartName="/ppt/slides/_rels/slide10.xml.rels" ContentType="application/vnd.openxmlformats-package.relationships+xml"/>
  <Override PartName="/ppt/slides/_rels/slide59.xml.rels" ContentType="application/vnd.openxmlformats-package.relationships+xml"/>
  <Override PartName="/ppt/slides/_rels/slide25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1.xml.rels" ContentType="application/vnd.openxmlformats-package.relationships+xml"/>
  <Override PartName="/ppt/slides/_rels/slide26.xml.rels" ContentType="application/vnd.openxmlformats-package.relationships+xml"/>
  <Override PartName="/ppt/slides/_rels/slide78.xml.rels" ContentType="application/vnd.openxmlformats-package.relationships+xml"/>
  <Override PartName="/ppt/slides/_rels/slide63.xml.rels" ContentType="application/vnd.openxmlformats-package.relationships+xml"/>
  <Override PartName="/ppt/slides/_rels/slide54.xml.rels" ContentType="application/vnd.openxmlformats-package.relationships+xml"/>
  <Override PartName="/ppt/slides/_rels/slide70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55.xml.rels" ContentType="application/vnd.openxmlformats-package.relationships+xml"/>
  <Override PartName="/ppt/slides/_rels/slide6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48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27.xml.rels" ContentType="application/vnd.openxmlformats-package.relationships+xml"/>
  <Override PartName="/ppt/slides/_rels/slide36.xml.rels" ContentType="application/vnd.openxmlformats-package.relationships+xml"/>
  <Override PartName="/ppt/slides/_rels/slide28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81.xml.rels" ContentType="application/vnd.openxmlformats-package.relationships+xml"/>
  <Override PartName="/ppt/slides/_rels/slide65.xml.rels" ContentType="application/vnd.openxmlformats-package.relationships+xml"/>
  <Override PartName="/ppt/slides/_rels/slide74.xml.rels" ContentType="application/vnd.openxmlformats-package.relationships+xml"/>
  <Override PartName="/ppt/slides/_rels/slide58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35.xml.rels" ContentType="application/vnd.openxmlformats-package.relationships+xml"/>
  <Override PartName="/ppt/slides/_rels/slide51.xml.rels" ContentType="application/vnd.openxmlformats-package.relationships+xml"/>
  <Override PartName="/ppt/slides/_rels/slide53.xml.rels" ContentType="application/vnd.openxmlformats-package.relationships+xml"/>
  <Override PartName="/ppt/slides/_rels/slide62.xml.rels" ContentType="application/vnd.openxmlformats-package.relationships+xml"/>
  <Override PartName="/ppt/slides/_rels/slide46.xml.rels" ContentType="application/vnd.openxmlformats-package.relationships+xml"/>
  <Override PartName="/ppt/slides/_rels/slide49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52.xml.rels" ContentType="application/vnd.openxmlformats-package.relationships+xml"/>
  <Override PartName="/ppt/slides/_rels/slide76.xml.rels" ContentType="application/vnd.openxmlformats-package.relationships+xml"/>
  <Override PartName="/ppt/slides/_rels/slide14.xml.rels" ContentType="application/vnd.openxmlformats-package.relationships+xml"/>
  <Override PartName="/ppt/slides/_rels/slide33.xml.rels" ContentType="application/vnd.openxmlformats-package.relationships+xml"/>
  <Override PartName="/ppt/slides/_rels/slide29.xml.rels" ContentType="application/vnd.openxmlformats-package.relationships+xml"/>
  <Override PartName="/ppt/slides/_rels/slide45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66.xml.rels" ContentType="application/vnd.openxmlformats-package.relationships+xml"/>
  <Override PartName="/ppt/slides/_rels/slide56.xml.rels" ContentType="application/vnd.openxmlformats-package.relationships+xml"/>
  <Override PartName="/ppt/slides/_rels/slide60.xml.rels" ContentType="application/vnd.openxmlformats-package.relationships+xml"/>
  <Override PartName="/ppt/slides/_rels/slide75.xml.rels" ContentType="application/vnd.openxmlformats-package.relationships+xml"/>
  <Override PartName="/ppt/slides/_rels/slide82.xml.rels" ContentType="application/vnd.openxmlformats-package.relationships+xml"/>
  <Override PartName="/ppt/slides/_rels/slide77.xml.rels" ContentType="application/vnd.openxmlformats-package.relationships+xml"/>
  <Override PartName="/ppt/slides/_rels/slide2.xml.rels" ContentType="application/vnd.openxmlformats-package.relationships+xml"/>
  <Override PartName="/ppt/slides/_rels/slide86.xml.rels" ContentType="application/vnd.openxmlformats-package.relationships+xml"/>
  <Override PartName="/ppt/slides/_rels/slide67.xml.rels" ContentType="application/vnd.openxmlformats-package.relationships+xml"/>
  <Override PartName="/ppt/slides/_rels/slide71.xml.rels" ContentType="application/vnd.openxmlformats-package.relationships+xml"/>
  <Override PartName="/ppt/slides/_rels/slide69.xml.rels" ContentType="application/vnd.openxmlformats-package.relationships+xml"/>
  <Override PartName="/ppt/slides/_rels/slide73.xml.rels" ContentType="application/vnd.openxmlformats-package.relationships+xml"/>
  <Override PartName="/ppt/slides/_rels/slide80.xml.rels" ContentType="application/vnd.openxmlformats-package.relationships+xml"/>
  <Override PartName="/ppt/slides/_rels/slide3.xml.rels" ContentType="application/vnd.openxmlformats-package.relationships+xml"/>
  <Override PartName="/ppt/slides/_rels/slide87.xml.rels" ContentType="application/vnd.openxmlformats-package.relationships+xml"/>
  <Override PartName="/ppt/slides/_rels/slide68.xml.rels" ContentType="application/vnd.openxmlformats-package.relationships+xml"/>
  <Override PartName="/ppt/slides/_rels/slide72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4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81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61.xml" ContentType="application/vnd.openxmlformats-officedocument.presentationml.slide+xml"/>
  <Override PartName="/ppt/slides/slide25.xml" ContentType="application/vnd.openxmlformats-officedocument.presentationml.slide+xml"/>
  <Override PartName="/ppt/slides/slide62.xml" ContentType="application/vnd.openxmlformats-officedocument.presentationml.slide+xml"/>
  <Override PartName="/ppt/slides/slide26.xml" ContentType="application/vnd.openxmlformats-officedocument.presentationml.slide+xml"/>
  <Override PartName="/ppt/slides/slide63.xml" ContentType="application/vnd.openxmlformats-officedocument.presentationml.slide+xml"/>
  <Override PartName="/ppt/slides/slide27.xml" ContentType="application/vnd.openxmlformats-officedocument.presentationml.slide+xml"/>
  <Override PartName="/ppt/slides/slide64.xml" ContentType="application/vnd.openxmlformats-officedocument.presentationml.slide+xml"/>
  <Override PartName="/ppt/slides/slide28.xml" ContentType="application/vnd.openxmlformats-officedocument.presentationml.slide+xml"/>
  <Override PartName="/ppt/slides/slide70.xml" ContentType="application/vnd.openxmlformats-officedocument.presentationml.slide+xml"/>
  <Override PartName="/ppt/slides/slide65.xml" ContentType="application/vnd.openxmlformats-officedocument.presentationml.slide+xml"/>
  <Override PartName="/ppt/slides/slide29.xml" ContentType="application/vnd.openxmlformats-officedocument.presentationml.slide+xml"/>
  <Override PartName="/ppt/slides/slide71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8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85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79.xml" ContentType="application/vnd.openxmlformats-officedocument.presentationml.slide+xml"/>
  <Override PartName="/ppt/slides/slide42.xml" ContentType="application/vnd.openxmlformats-officedocument.presentationml.slide+xml"/>
  <Override PartName="/ppt/slides/slide78.xml" ContentType="application/vnd.openxmlformats-officedocument.presentationml.slide+xml"/>
  <Override PartName="/ppt/slides/slide41.xml" ContentType="application/vnd.openxmlformats-officedocument.presentationml.slide+xml"/>
  <Override PartName="/ppt/slides/slide77.xml" ContentType="application/vnd.openxmlformats-officedocument.presentationml.slide+xml"/>
  <Override PartName="/ppt/slides/slide40.xml" ContentType="application/vnd.openxmlformats-officedocument.presentationml.slide+xml"/>
  <Override PartName="/ppt/slides/slide76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19.xml" ContentType="application/vnd.openxmlformats-officedocument.presentationml.slide+xml"/>
  <Override PartName="/ppt/slides/slide84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80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80" Type="http://schemas.openxmlformats.org/officeDocument/2006/relationships/slide" Target="slides/slide71.xml"/><Relationship Id="rId81" Type="http://schemas.openxmlformats.org/officeDocument/2006/relationships/slide" Target="slides/slide72.xml"/><Relationship Id="rId82" Type="http://schemas.openxmlformats.org/officeDocument/2006/relationships/slide" Target="slides/slide73.xml"/><Relationship Id="rId83" Type="http://schemas.openxmlformats.org/officeDocument/2006/relationships/slide" Target="slides/slide74.xml"/><Relationship Id="rId84" Type="http://schemas.openxmlformats.org/officeDocument/2006/relationships/slide" Target="slides/slide75.xml"/><Relationship Id="rId85" Type="http://schemas.openxmlformats.org/officeDocument/2006/relationships/slide" Target="slides/slide76.xml"/><Relationship Id="rId86" Type="http://schemas.openxmlformats.org/officeDocument/2006/relationships/slide" Target="slides/slide77.xml"/><Relationship Id="rId87" Type="http://schemas.openxmlformats.org/officeDocument/2006/relationships/slide" Target="slides/slide78.xml"/><Relationship Id="rId88" Type="http://schemas.openxmlformats.org/officeDocument/2006/relationships/slide" Target="slides/slide79.xml"/><Relationship Id="rId89" Type="http://schemas.openxmlformats.org/officeDocument/2006/relationships/slide" Target="slides/slide80.xml"/><Relationship Id="rId90" Type="http://schemas.openxmlformats.org/officeDocument/2006/relationships/slide" Target="slides/slide81.xml"/><Relationship Id="rId91" Type="http://schemas.openxmlformats.org/officeDocument/2006/relationships/slide" Target="slides/slide82.xml"/><Relationship Id="rId92" Type="http://schemas.openxmlformats.org/officeDocument/2006/relationships/slide" Target="slides/slide83.xml"/><Relationship Id="rId93" Type="http://schemas.openxmlformats.org/officeDocument/2006/relationships/slide" Target="slides/slide84.xml"/><Relationship Id="rId94" Type="http://schemas.openxmlformats.org/officeDocument/2006/relationships/slide" Target="slides/slide85.xml"/><Relationship Id="rId95" Type="http://schemas.openxmlformats.org/officeDocument/2006/relationships/slide" Target="slides/slide86.xml"/><Relationship Id="rId96" Type="http://schemas.openxmlformats.org/officeDocument/2006/relationships/slide" Target="slides/slide8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1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293" name="CustomShape 2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3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4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5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6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7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8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9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10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11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12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13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14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PlaceHolder 15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06880" cy="37497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16"/>
          <p:cNvSpPr>
            <a:spLocks noGrp="1"/>
          </p:cNvSpPr>
          <p:nvPr>
            <p:ph type="body"/>
          </p:nvPr>
        </p:nvSpPr>
        <p:spPr>
          <a:xfrm>
            <a:off x="777600" y="4776840"/>
            <a:ext cx="6195960" cy="4503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Click to edit the notes format</a:t>
            </a:r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8" name="PlaceHolder 17"/>
          <p:cNvSpPr>
            <a:spLocks noGrp="1"/>
          </p:cNvSpPr>
          <p:nvPr>
            <p:ph type="hdr"/>
          </p:nvPr>
        </p:nvSpPr>
        <p:spPr>
          <a:xfrm>
            <a:off x="-360" y="0"/>
            <a:ext cx="3351240" cy="48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18"/>
          <p:cNvSpPr>
            <a:spLocks noGrp="1"/>
          </p:cNvSpPr>
          <p:nvPr>
            <p:ph type="dt"/>
          </p:nvPr>
        </p:nvSpPr>
        <p:spPr>
          <a:xfrm>
            <a:off x="4398480" y="0"/>
            <a:ext cx="3351240" cy="48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19"/>
          <p:cNvSpPr>
            <a:spLocks noGrp="1"/>
          </p:cNvSpPr>
          <p:nvPr>
            <p:ph type="ftr"/>
          </p:nvPr>
        </p:nvSpPr>
        <p:spPr>
          <a:xfrm>
            <a:off x="-360" y="9555120"/>
            <a:ext cx="3351240" cy="4809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0"/>
          <p:cNvSpPr>
            <a:spLocks noGrp="1"/>
          </p:cNvSpPr>
          <p:nvPr>
            <p:ph type="sldNum"/>
          </p:nvPr>
        </p:nvSpPr>
        <p:spPr>
          <a:xfrm>
            <a:off x="4398480" y="9555120"/>
            <a:ext cx="3351240" cy="4809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383DAFDF-D88F-4396-BDC8-0A56CCBC4547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_rels/notesSlide75.xml.rels><?xml version="1.0" encoding="UTF-8"?>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
</Relationships>
</file>

<file path=ppt/notesSlides/_rels/notesSlide77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
</Relationships>
</file>

<file path=ppt/notesSlides/_rels/notesSlide78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
</Relationships>
</file>

<file path=ppt/notesSlides/_rels/notesSlide79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
</Relationships>
</file>

<file path=ppt/notesSlides/_rels/notesSlide80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
</Relationships>
</file>

<file path=ppt/notesSlides/_rels/notesSlide81.xml.rels><?xml version="1.0" encoding="UTF-8"?>
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
</Relationships>
</file>

<file path=ppt/notesSlides/_rels/notesSlide82.xml.rels><?xml version="1.0" encoding="UTF-8"?>
<Relationships xmlns="http://schemas.openxmlformats.org/package/2006/relationships"><Relationship Id="rId1" Type="http://schemas.openxmlformats.org/officeDocument/2006/relationships/slide" Target="../slides/slide82.xml"/><Relationship Id="rId2" Type="http://schemas.openxmlformats.org/officeDocument/2006/relationships/notesMaster" Target="../notesMasters/notesMaster1.xml"/>
</Relationships>
</file>

<file path=ppt/notesSlides/_rels/notesSlide83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
</Relationships>
</file>

<file path=ppt/notesSlides/_rels/notesSlide84.xml.rels><?xml version="1.0" encoding="UTF-8"?>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
</Relationships>
</file>

<file path=ppt/notesSlides/_rels/notesSlide86.xml.rels><?xml version="1.0" encoding="UTF-8"?>
<Relationships xmlns="http://schemas.openxmlformats.org/package/2006/relationships"><Relationship Id="rId1" Type="http://schemas.openxmlformats.org/officeDocument/2006/relationships/slide" Target="../slides/slide86.xml"/><Relationship Id="rId2" Type="http://schemas.openxmlformats.org/officeDocument/2006/relationships/notesMaster" Target="../notesMasters/notesMaster1.xml"/>
</Relationships>
</file>

<file path=ppt/notesSlides/_rels/notesSlide87.xml.rels><?xml version="1.0" encoding="UTF-8"?>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PlaceHolder 1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7760" cy="3770280"/>
          </a:xfrm>
          <a:prstGeom prst="rect">
            <a:avLst/>
          </a:prstGeom>
        </p:spPr>
      </p:sp>
      <p:sp>
        <p:nvSpPr>
          <p:cNvPr id="827" name="CustomShape 2"/>
          <p:cNvSpPr/>
          <p:nvPr/>
        </p:nvSpPr>
        <p:spPr>
          <a:xfrm>
            <a:off x="777960" y="4776840"/>
            <a:ext cx="6202440" cy="451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37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4991040" cy="3733920"/>
          </a:xfrm>
          <a:prstGeom prst="rect">
            <a:avLst/>
          </a:prstGeom>
        </p:spPr>
      </p:sp>
      <p:sp>
        <p:nvSpPr>
          <p:cNvPr id="829" name="CustomShape 2"/>
          <p:cNvSpPr/>
          <p:nvPr/>
        </p:nvSpPr>
        <p:spPr>
          <a:xfrm>
            <a:off x="777960" y="4776840"/>
            <a:ext cx="6180120" cy="448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39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41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43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45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47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PlaceHolder 1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4991040" cy="3733920"/>
          </a:xfrm>
          <a:prstGeom prst="rect">
            <a:avLst/>
          </a:prstGeom>
        </p:spPr>
      </p:sp>
      <p:sp>
        <p:nvSpPr>
          <p:cNvPr id="831" name="CustomShape 2"/>
          <p:cNvSpPr/>
          <p:nvPr/>
        </p:nvSpPr>
        <p:spPr>
          <a:xfrm>
            <a:off x="777960" y="4776840"/>
            <a:ext cx="6180120" cy="448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PlaceHolder 1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4991040" cy="3733920"/>
          </a:xfrm>
          <a:prstGeom prst="rect">
            <a:avLst/>
          </a:prstGeom>
        </p:spPr>
      </p:sp>
      <p:sp>
        <p:nvSpPr>
          <p:cNvPr id="833" name="CustomShape 2"/>
          <p:cNvSpPr/>
          <p:nvPr/>
        </p:nvSpPr>
        <p:spPr>
          <a:xfrm>
            <a:off x="777960" y="4776840"/>
            <a:ext cx="6180120" cy="448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49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51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35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53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CustomShape 1"/>
          <p:cNvSpPr/>
          <p:nvPr/>
        </p:nvSpPr>
        <p:spPr>
          <a:xfrm>
            <a:off x="799920" y="4493880"/>
            <a:ext cx="6371280" cy="423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56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58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60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</p:spPr>
      </p:sp>
      <p:sp>
        <p:nvSpPr>
          <p:cNvPr id="862" name="CustomShape 2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CustomShape 1"/>
          <p:cNvSpPr/>
          <p:nvPr/>
        </p:nvSpPr>
        <p:spPr>
          <a:xfrm>
            <a:off x="776880" y="4777560"/>
            <a:ext cx="6215040" cy="452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CustomShape 1"/>
          <p:cNvSpPr/>
          <p:nvPr/>
        </p:nvSpPr>
        <p:spPr>
          <a:xfrm>
            <a:off x="776880" y="4777560"/>
            <a:ext cx="6215040" cy="452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CustomShape 1"/>
          <p:cNvSpPr/>
          <p:nvPr/>
        </p:nvSpPr>
        <p:spPr>
          <a:xfrm>
            <a:off x="799920" y="4493880"/>
            <a:ext cx="6371280" cy="423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CustomShape 1"/>
          <p:cNvSpPr/>
          <p:nvPr/>
        </p:nvSpPr>
        <p:spPr>
          <a:xfrm>
            <a:off x="799920" y="4493880"/>
            <a:ext cx="6371280" cy="423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CustomShape 1"/>
          <p:cNvSpPr/>
          <p:nvPr/>
        </p:nvSpPr>
        <p:spPr>
          <a:xfrm>
            <a:off x="799920" y="4493880"/>
            <a:ext cx="6371280" cy="423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CustomShape 1"/>
          <p:cNvSpPr/>
          <p:nvPr/>
        </p:nvSpPr>
        <p:spPr>
          <a:xfrm>
            <a:off x="776880" y="4777560"/>
            <a:ext cx="6215040" cy="452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870" name="CustomShape 2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6256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62184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0292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6256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62184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142920" y="553680"/>
            <a:ext cx="9048600" cy="327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56256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62184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50292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56256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662184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142920" y="553680"/>
            <a:ext cx="9048600" cy="327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56256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62184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50292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56256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62184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142920" y="553680"/>
            <a:ext cx="9048600" cy="327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356256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62184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50292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 type="body"/>
          </p:nvPr>
        </p:nvSpPr>
        <p:spPr>
          <a:xfrm>
            <a:off x="356256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7"/>
          <p:cNvSpPr>
            <a:spLocks noGrp="1"/>
          </p:cNvSpPr>
          <p:nvPr>
            <p:ph type="body"/>
          </p:nvPr>
        </p:nvSpPr>
        <p:spPr>
          <a:xfrm>
            <a:off x="662184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subTitle"/>
          </p:nvPr>
        </p:nvSpPr>
        <p:spPr>
          <a:xfrm>
            <a:off x="142920" y="553680"/>
            <a:ext cx="9048600" cy="327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142920" y="553680"/>
            <a:ext cx="9048600" cy="327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356256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62184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50292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6"/>
          <p:cNvSpPr>
            <a:spLocks noGrp="1"/>
          </p:cNvSpPr>
          <p:nvPr>
            <p:ph type="body"/>
          </p:nvPr>
        </p:nvSpPr>
        <p:spPr>
          <a:xfrm>
            <a:off x="356256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7"/>
          <p:cNvSpPr>
            <a:spLocks noGrp="1"/>
          </p:cNvSpPr>
          <p:nvPr>
            <p:ph type="body"/>
          </p:nvPr>
        </p:nvSpPr>
        <p:spPr>
          <a:xfrm>
            <a:off x="662184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ubTitle"/>
          </p:nvPr>
        </p:nvSpPr>
        <p:spPr>
          <a:xfrm>
            <a:off x="142920" y="553680"/>
            <a:ext cx="9048600" cy="327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5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356256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62184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 type="body"/>
          </p:nvPr>
        </p:nvSpPr>
        <p:spPr>
          <a:xfrm>
            <a:off x="50292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6"/>
          <p:cNvSpPr>
            <a:spLocks noGrp="1"/>
          </p:cNvSpPr>
          <p:nvPr>
            <p:ph type="body"/>
          </p:nvPr>
        </p:nvSpPr>
        <p:spPr>
          <a:xfrm>
            <a:off x="356256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7"/>
          <p:cNvSpPr>
            <a:spLocks noGrp="1"/>
          </p:cNvSpPr>
          <p:nvPr>
            <p:ph type="body"/>
          </p:nvPr>
        </p:nvSpPr>
        <p:spPr>
          <a:xfrm>
            <a:off x="662184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ubTitle"/>
          </p:nvPr>
        </p:nvSpPr>
        <p:spPr>
          <a:xfrm>
            <a:off x="142920" y="553680"/>
            <a:ext cx="9048600" cy="327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 type="body"/>
          </p:nvPr>
        </p:nvSpPr>
        <p:spPr>
          <a:xfrm>
            <a:off x="5139360" y="436284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356256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6621840" y="176832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 type="body"/>
          </p:nvPr>
        </p:nvSpPr>
        <p:spPr>
          <a:xfrm>
            <a:off x="50292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6"/>
          <p:cNvSpPr>
            <a:spLocks noGrp="1"/>
          </p:cNvSpPr>
          <p:nvPr>
            <p:ph type="body"/>
          </p:nvPr>
        </p:nvSpPr>
        <p:spPr>
          <a:xfrm>
            <a:off x="356256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7"/>
          <p:cNvSpPr>
            <a:spLocks noGrp="1"/>
          </p:cNvSpPr>
          <p:nvPr>
            <p:ph type="body"/>
          </p:nvPr>
        </p:nvSpPr>
        <p:spPr>
          <a:xfrm>
            <a:off x="6621840" y="4362840"/>
            <a:ext cx="291348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39360" y="1768320"/>
            <a:ext cx="44154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2920" y="4362840"/>
            <a:ext cx="9048600" cy="2369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42920" y="553680"/>
            <a:ext cx="9048600" cy="706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Click to edit </a:t>
            </a: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the title text </a:t>
            </a: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48600" cy="496728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pPr marL="342720" indent="-342720">
              <a:spcAft>
                <a:spcPts val="1423"/>
              </a:spcAft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Aft>
                <a:spcPts val="1137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155520"/>
                <a:tab algn="l" pos="604800"/>
                <a:tab algn="l" pos="1054080"/>
                <a:tab algn="l" pos="1503360"/>
                <a:tab algn="l" pos="1952280"/>
                <a:tab algn="l" pos="2401560"/>
                <a:tab algn="l" pos="2850840"/>
                <a:tab algn="l" pos="3300120"/>
                <a:tab algn="l" pos="3749400"/>
                <a:tab algn="l" pos="4198680"/>
                <a:tab algn="l" pos="4647960"/>
                <a:tab algn="l" pos="5097240"/>
                <a:tab algn="l" pos="5546520"/>
                <a:tab algn="l" pos="5995800"/>
                <a:tab algn="l" pos="6445080"/>
                <a:tab algn="l" pos="6894360"/>
                <a:tab algn="l" pos="7343640"/>
                <a:tab algn="l" pos="7792920"/>
                <a:tab algn="l" pos="8242200"/>
                <a:tab algn="l" pos="869148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Aft>
                <a:spcPts val="848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204480"/>
                <a:tab algn="l" pos="653760"/>
                <a:tab algn="l" pos="1103040"/>
                <a:tab algn="l" pos="1552320"/>
                <a:tab algn="l" pos="2001600"/>
                <a:tab algn="l" pos="2450880"/>
                <a:tab algn="l" pos="2900160"/>
                <a:tab algn="l" pos="3349440"/>
                <a:tab algn="l" pos="3798720"/>
                <a:tab algn="l" pos="4248000"/>
                <a:tab algn="l" pos="4697280"/>
                <a:tab algn="l" pos="5146560"/>
                <a:tab algn="l" pos="5595840"/>
                <a:tab algn="l" pos="6045120"/>
                <a:tab algn="l" pos="6494400"/>
                <a:tab algn="l" pos="6943680"/>
                <a:tab algn="l" pos="7392960"/>
                <a:tab algn="l" pos="7842240"/>
                <a:tab algn="l" pos="8291160"/>
                <a:tab algn="l" pos="87404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Aft>
                <a:spcPts val="573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196560"/>
                <a:tab algn="l" pos="645840"/>
                <a:tab algn="l" pos="1095120"/>
                <a:tab algn="l" pos="1544400"/>
                <a:tab algn="l" pos="1993680"/>
                <a:tab algn="l" pos="2442960"/>
                <a:tab algn="l" pos="2892240"/>
                <a:tab algn="l" pos="3341520"/>
                <a:tab algn="l" pos="3790800"/>
                <a:tab algn="l" pos="4240080"/>
                <a:tab algn="l" pos="4689360"/>
                <a:tab algn="l" pos="5138640"/>
                <a:tab algn="l" pos="5587920"/>
                <a:tab algn="l" pos="6037200"/>
                <a:tab algn="l" pos="6486480"/>
                <a:tab algn="l" pos="6935760"/>
                <a:tab algn="l" pos="7385040"/>
                <a:tab algn="l" pos="7833960"/>
                <a:tab algn="l" pos="8283240"/>
                <a:tab algn="l" pos="873252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188640"/>
                <a:tab algn="l" pos="637920"/>
                <a:tab algn="l" pos="1087200"/>
                <a:tab algn="l" pos="1536480"/>
                <a:tab algn="l" pos="1985760"/>
                <a:tab algn="l" pos="2435040"/>
                <a:tab algn="l" pos="2884320"/>
                <a:tab algn="l" pos="3333600"/>
                <a:tab algn="l" pos="3782880"/>
                <a:tab algn="l" pos="4232160"/>
                <a:tab algn="l" pos="4681440"/>
                <a:tab algn="l" pos="5130720"/>
                <a:tab algn="l" pos="5580000"/>
                <a:tab algn="l" pos="6029280"/>
                <a:tab algn="l" pos="6478560"/>
                <a:tab algn="l" pos="6927840"/>
                <a:tab algn="l" pos="7376760"/>
                <a:tab algn="l" pos="7826040"/>
                <a:tab algn="l" pos="8275320"/>
                <a:tab algn="l" pos="87246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188640"/>
                <a:tab algn="l" pos="637920"/>
                <a:tab algn="l" pos="1087200"/>
                <a:tab algn="l" pos="1536480"/>
                <a:tab algn="l" pos="1985760"/>
                <a:tab algn="l" pos="2435040"/>
                <a:tab algn="l" pos="2884320"/>
                <a:tab algn="l" pos="3333600"/>
                <a:tab algn="l" pos="3782880"/>
                <a:tab algn="l" pos="4232160"/>
                <a:tab algn="l" pos="4681440"/>
                <a:tab algn="l" pos="5130720"/>
                <a:tab algn="l" pos="5580000"/>
                <a:tab algn="l" pos="6029280"/>
                <a:tab algn="l" pos="6478560"/>
                <a:tab algn="l" pos="6927840"/>
                <a:tab algn="l" pos="7376760"/>
                <a:tab algn="l" pos="7826040"/>
                <a:tab algn="l" pos="8275320"/>
                <a:tab algn="l" pos="87246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188640"/>
                <a:tab algn="l" pos="637920"/>
                <a:tab algn="l" pos="1087200"/>
                <a:tab algn="l" pos="1536480"/>
                <a:tab algn="l" pos="1985760"/>
                <a:tab algn="l" pos="2435040"/>
                <a:tab algn="l" pos="2884320"/>
                <a:tab algn="l" pos="3333600"/>
                <a:tab algn="l" pos="3782880"/>
                <a:tab algn="l" pos="4232160"/>
                <a:tab algn="l" pos="4681440"/>
                <a:tab algn="l" pos="5130720"/>
                <a:tab algn="l" pos="5580000"/>
                <a:tab algn="l" pos="6029280"/>
                <a:tab algn="l" pos="6478560"/>
                <a:tab algn="l" pos="6927840"/>
                <a:tab algn="l" pos="7376760"/>
                <a:tab algn="l" pos="7826040"/>
                <a:tab algn="l" pos="8275320"/>
                <a:tab algn="l" pos="87246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142920" y="7174080"/>
            <a:ext cx="2325600" cy="498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999999"/>
                </a:solidFill>
                <a:latin typeface="Arial"/>
              </a:rPr>
              <a:t>&lt;date/time&gt;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339720" y="7174080"/>
            <a:ext cx="3428280" cy="498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999999"/>
                </a:solidFill>
                <a:latin typeface="Arial"/>
              </a:rPr>
              <a:t>&lt;footer&gt;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9532440" y="7175160"/>
            <a:ext cx="2325960" cy="498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DCC15B8A-8F89-474D-8B3B-DCFB845E68BE}" type="slidenum">
              <a:rPr b="0" lang="en-US" sz="1800" spc="-1" strike="noStrike">
                <a:solidFill>
                  <a:srgbClr val="999999"/>
                </a:solidFill>
                <a:latin typeface="Arial"/>
              </a:rPr>
              <a:t>&lt;number&gt;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" descr=""/>
          <p:cNvPicPr/>
          <p:nvPr/>
        </p:nvPicPr>
        <p:blipFill>
          <a:blip r:embed="rId2"/>
          <a:stretch/>
        </p:blipFill>
        <p:spPr>
          <a:xfrm>
            <a:off x="-12600" y="-23760"/>
            <a:ext cx="10104480" cy="52056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07280" cy="11206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07280" cy="4503600"/>
          </a:xfrm>
          <a:prstGeom prst="rect">
            <a:avLst/>
          </a:prstGeom>
        </p:spPr>
        <p:txBody>
          <a:bodyPr lIns="90000" rIns="90000" tIns="52920" bIns="45000">
            <a:normAutofit/>
          </a:bodyPr>
          <a:p>
            <a:pPr marL="342720" indent="-342720">
              <a:spcAft>
                <a:spcPts val="1423"/>
              </a:spcAft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lvl="1" marL="742680" indent="-285480">
              <a:spcAft>
                <a:spcPts val="1137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155520"/>
                <a:tab algn="l" pos="604800"/>
                <a:tab algn="l" pos="1054080"/>
                <a:tab algn="l" pos="1503360"/>
                <a:tab algn="l" pos="1952280"/>
                <a:tab algn="l" pos="2401560"/>
                <a:tab algn="l" pos="2850840"/>
                <a:tab algn="l" pos="3300120"/>
                <a:tab algn="l" pos="3749400"/>
                <a:tab algn="l" pos="4198680"/>
                <a:tab algn="l" pos="4647960"/>
                <a:tab algn="l" pos="5097240"/>
                <a:tab algn="l" pos="5546520"/>
                <a:tab algn="l" pos="5995800"/>
                <a:tab algn="l" pos="6445080"/>
                <a:tab algn="l" pos="6894360"/>
                <a:tab algn="l" pos="7343640"/>
                <a:tab algn="l" pos="7792920"/>
                <a:tab algn="l" pos="8242200"/>
                <a:tab algn="l" pos="869148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spcAft>
                <a:spcPts val="848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204480"/>
                <a:tab algn="l" pos="653760"/>
                <a:tab algn="l" pos="1103040"/>
                <a:tab algn="l" pos="1552320"/>
                <a:tab algn="l" pos="2001600"/>
                <a:tab algn="l" pos="2450880"/>
                <a:tab algn="l" pos="2900160"/>
                <a:tab algn="l" pos="3349440"/>
                <a:tab algn="l" pos="3798720"/>
                <a:tab algn="l" pos="4248000"/>
                <a:tab algn="l" pos="4697280"/>
                <a:tab algn="l" pos="5146560"/>
                <a:tab algn="l" pos="5595840"/>
                <a:tab algn="l" pos="6045120"/>
                <a:tab algn="l" pos="6494400"/>
                <a:tab algn="l" pos="6943680"/>
                <a:tab algn="l" pos="7392960"/>
                <a:tab algn="l" pos="7842240"/>
                <a:tab algn="l" pos="8291160"/>
                <a:tab algn="l" pos="874044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spcAft>
                <a:spcPts val="573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196560"/>
                <a:tab algn="l" pos="645840"/>
                <a:tab algn="l" pos="1095120"/>
                <a:tab algn="l" pos="1544400"/>
                <a:tab algn="l" pos="1993680"/>
                <a:tab algn="l" pos="2442960"/>
                <a:tab algn="l" pos="2892240"/>
                <a:tab algn="l" pos="3341520"/>
                <a:tab algn="l" pos="3790800"/>
                <a:tab algn="l" pos="4240080"/>
                <a:tab algn="l" pos="4689360"/>
                <a:tab algn="l" pos="5138640"/>
                <a:tab algn="l" pos="5587920"/>
                <a:tab algn="l" pos="6037200"/>
                <a:tab algn="l" pos="6486480"/>
                <a:tab algn="l" pos="6935760"/>
                <a:tab algn="l" pos="7385040"/>
                <a:tab algn="l" pos="7833960"/>
                <a:tab algn="l" pos="8283240"/>
                <a:tab algn="l" pos="873252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188640"/>
                <a:tab algn="l" pos="637920"/>
                <a:tab algn="l" pos="1087200"/>
                <a:tab algn="l" pos="1536480"/>
                <a:tab algn="l" pos="1985760"/>
                <a:tab algn="l" pos="2435040"/>
                <a:tab algn="l" pos="2884320"/>
                <a:tab algn="l" pos="3333600"/>
                <a:tab algn="l" pos="3782880"/>
                <a:tab algn="l" pos="4232160"/>
                <a:tab algn="l" pos="4681440"/>
                <a:tab algn="l" pos="5130720"/>
                <a:tab algn="l" pos="5580000"/>
                <a:tab algn="l" pos="6029280"/>
                <a:tab algn="l" pos="6478560"/>
                <a:tab algn="l" pos="6927840"/>
                <a:tab algn="l" pos="7376760"/>
                <a:tab algn="l" pos="7826040"/>
                <a:tab algn="l" pos="8275320"/>
                <a:tab algn="l" pos="87246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188640"/>
                <a:tab algn="l" pos="637920"/>
                <a:tab algn="l" pos="1087200"/>
                <a:tab algn="l" pos="1536480"/>
                <a:tab algn="l" pos="1985760"/>
                <a:tab algn="l" pos="2435040"/>
                <a:tab algn="l" pos="2884320"/>
                <a:tab algn="l" pos="3333600"/>
                <a:tab algn="l" pos="3782880"/>
                <a:tab algn="l" pos="4232160"/>
                <a:tab algn="l" pos="4681440"/>
                <a:tab algn="l" pos="5130720"/>
                <a:tab algn="l" pos="5580000"/>
                <a:tab algn="l" pos="6029280"/>
                <a:tab algn="l" pos="6478560"/>
                <a:tab algn="l" pos="6927840"/>
                <a:tab algn="l" pos="7376760"/>
                <a:tab algn="l" pos="7826040"/>
                <a:tab algn="l" pos="8275320"/>
                <a:tab algn="l" pos="87246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188640"/>
                <a:tab algn="l" pos="637920"/>
                <a:tab algn="l" pos="1087200"/>
                <a:tab algn="l" pos="1536480"/>
                <a:tab algn="l" pos="1985760"/>
                <a:tab algn="l" pos="2435040"/>
                <a:tab algn="l" pos="2884320"/>
                <a:tab algn="l" pos="3333600"/>
                <a:tab algn="l" pos="3782880"/>
                <a:tab algn="l" pos="4232160"/>
                <a:tab algn="l" pos="4681440"/>
                <a:tab algn="l" pos="5130720"/>
                <a:tab algn="l" pos="5580000"/>
                <a:tab algn="l" pos="6029280"/>
                <a:tab algn="l" pos="6478560"/>
                <a:tab algn="l" pos="6927840"/>
                <a:tab algn="l" pos="7376760"/>
                <a:tab algn="l" pos="7826040"/>
                <a:tab algn="l" pos="8275320"/>
                <a:tab algn="l" pos="87246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dt"/>
          </p:nvPr>
        </p:nvSpPr>
        <p:spPr>
          <a:xfrm>
            <a:off x="277560" y="7165440"/>
            <a:ext cx="2400120" cy="3430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94000"/>
              </a:lnSpc>
            </a:pPr>
            <a:r>
              <a:rPr b="0" lang="de-DE" sz="1800" spc="-1" strike="noStrike">
                <a:latin typeface="Arial"/>
              </a:rPr>
              <a:t>&lt;date/time&gt;</a:t>
            </a:r>
            <a:endParaRPr b="0" lang="de-DE" sz="1800" spc="-1" strike="noStrike"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ftr"/>
          </p:nvPr>
        </p:nvSpPr>
        <p:spPr>
          <a:xfrm>
            <a:off x="3487320" y="7165800"/>
            <a:ext cx="3267000" cy="4240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93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&lt;footer&gt;</a:t>
            </a:r>
            <a:endParaRPr b="0" lang="de-DE" sz="1800" spc="-1" strike="noStrike"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/>
          </p:nvPr>
        </p:nvSpPr>
        <p:spPr>
          <a:xfrm>
            <a:off x="8718480" y="7165440"/>
            <a:ext cx="2400480" cy="3430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98000"/>
              </a:lnSpc>
            </a:pPr>
            <a:fld id="{A7DD4582-82F9-4576-87EF-28D5A6C408EB}" type="slidenum">
              <a:rPr b="0" lang="en-US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de-DE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3280" y="301320"/>
            <a:ext cx="9067680" cy="1258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9067680" cy="4381560"/>
          </a:xfrm>
          <a:prstGeom prst="rect">
            <a:avLst/>
          </a:prstGeom>
        </p:spPr>
        <p:txBody>
          <a:bodyPr lIns="0" rIns="0" tIns="24120" bIns="0">
            <a:normAutofit/>
          </a:bodyPr>
          <a:p>
            <a:pPr marL="342720" indent="-342720">
              <a:spcAft>
                <a:spcPts val="1423"/>
              </a:spcAft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Aft>
                <a:spcPts val="1137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155520"/>
                <a:tab algn="l" pos="604800"/>
                <a:tab algn="l" pos="1054080"/>
                <a:tab algn="l" pos="1503360"/>
                <a:tab algn="l" pos="1952280"/>
                <a:tab algn="l" pos="2401560"/>
                <a:tab algn="l" pos="2850840"/>
                <a:tab algn="l" pos="3300120"/>
                <a:tab algn="l" pos="3749400"/>
                <a:tab algn="l" pos="4198680"/>
                <a:tab algn="l" pos="4647960"/>
                <a:tab algn="l" pos="5097240"/>
                <a:tab algn="l" pos="5546520"/>
                <a:tab algn="l" pos="5995800"/>
                <a:tab algn="l" pos="6445080"/>
                <a:tab algn="l" pos="6894360"/>
                <a:tab algn="l" pos="7343640"/>
                <a:tab algn="l" pos="7792920"/>
                <a:tab algn="l" pos="8242200"/>
                <a:tab algn="l" pos="869148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Aft>
                <a:spcPts val="848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204480"/>
                <a:tab algn="l" pos="653760"/>
                <a:tab algn="l" pos="1103040"/>
                <a:tab algn="l" pos="1552320"/>
                <a:tab algn="l" pos="2001600"/>
                <a:tab algn="l" pos="2450880"/>
                <a:tab algn="l" pos="2900160"/>
                <a:tab algn="l" pos="3349440"/>
                <a:tab algn="l" pos="3798720"/>
                <a:tab algn="l" pos="4248000"/>
                <a:tab algn="l" pos="4697280"/>
                <a:tab algn="l" pos="5146560"/>
                <a:tab algn="l" pos="5595840"/>
                <a:tab algn="l" pos="6045120"/>
                <a:tab algn="l" pos="6494400"/>
                <a:tab algn="l" pos="6943680"/>
                <a:tab algn="l" pos="7392960"/>
                <a:tab algn="l" pos="7842240"/>
                <a:tab algn="l" pos="8291160"/>
                <a:tab algn="l" pos="87404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Aft>
                <a:spcPts val="573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196560"/>
                <a:tab algn="l" pos="645840"/>
                <a:tab algn="l" pos="1095120"/>
                <a:tab algn="l" pos="1544400"/>
                <a:tab algn="l" pos="1993680"/>
                <a:tab algn="l" pos="2442960"/>
                <a:tab algn="l" pos="2892240"/>
                <a:tab algn="l" pos="3341520"/>
                <a:tab algn="l" pos="3790800"/>
                <a:tab algn="l" pos="4240080"/>
                <a:tab algn="l" pos="4689360"/>
                <a:tab algn="l" pos="5138640"/>
                <a:tab algn="l" pos="5587920"/>
                <a:tab algn="l" pos="6037200"/>
                <a:tab algn="l" pos="6486480"/>
                <a:tab algn="l" pos="6935760"/>
                <a:tab algn="l" pos="7385040"/>
                <a:tab algn="l" pos="7833960"/>
                <a:tab algn="l" pos="8283240"/>
                <a:tab algn="l" pos="873252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188640"/>
                <a:tab algn="l" pos="637920"/>
                <a:tab algn="l" pos="1087200"/>
                <a:tab algn="l" pos="1536480"/>
                <a:tab algn="l" pos="1985760"/>
                <a:tab algn="l" pos="2435040"/>
                <a:tab algn="l" pos="2884320"/>
                <a:tab algn="l" pos="3333600"/>
                <a:tab algn="l" pos="3782880"/>
                <a:tab algn="l" pos="4232160"/>
                <a:tab algn="l" pos="4681440"/>
                <a:tab algn="l" pos="5130720"/>
                <a:tab algn="l" pos="5580000"/>
                <a:tab algn="l" pos="6029280"/>
                <a:tab algn="l" pos="6478560"/>
                <a:tab algn="l" pos="6927840"/>
                <a:tab algn="l" pos="7376760"/>
                <a:tab algn="l" pos="7826040"/>
                <a:tab algn="l" pos="8275320"/>
                <a:tab algn="l" pos="87246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188640"/>
                <a:tab algn="l" pos="637920"/>
                <a:tab algn="l" pos="1087200"/>
                <a:tab algn="l" pos="1536480"/>
                <a:tab algn="l" pos="1985760"/>
                <a:tab algn="l" pos="2435040"/>
                <a:tab algn="l" pos="2884320"/>
                <a:tab algn="l" pos="3333600"/>
                <a:tab algn="l" pos="3782880"/>
                <a:tab algn="l" pos="4232160"/>
                <a:tab algn="l" pos="4681440"/>
                <a:tab algn="l" pos="5130720"/>
                <a:tab algn="l" pos="5580000"/>
                <a:tab algn="l" pos="6029280"/>
                <a:tab algn="l" pos="6478560"/>
                <a:tab algn="l" pos="6927840"/>
                <a:tab algn="l" pos="7376760"/>
                <a:tab algn="l" pos="7826040"/>
                <a:tab algn="l" pos="8275320"/>
                <a:tab algn="l" pos="87246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188640"/>
                <a:tab algn="l" pos="637920"/>
                <a:tab algn="l" pos="1087200"/>
                <a:tab algn="l" pos="1536480"/>
                <a:tab algn="l" pos="1985760"/>
                <a:tab algn="l" pos="2435040"/>
                <a:tab algn="l" pos="2884320"/>
                <a:tab algn="l" pos="3333600"/>
                <a:tab algn="l" pos="3782880"/>
                <a:tab algn="l" pos="4232160"/>
                <a:tab algn="l" pos="4681440"/>
                <a:tab algn="l" pos="5130720"/>
                <a:tab algn="l" pos="5580000"/>
                <a:tab algn="l" pos="6029280"/>
                <a:tab algn="l" pos="6478560"/>
                <a:tab algn="l" pos="6927840"/>
                <a:tab algn="l" pos="7376760"/>
                <a:tab algn="l" pos="7826040"/>
                <a:tab algn="l" pos="8275320"/>
                <a:tab algn="l" pos="87246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502920" y="6886440"/>
            <a:ext cx="2344680" cy="5176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latin typeface="Times New Roman"/>
              </a:rPr>
              <a:t>&lt;date/time&gt;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3448080" y="6886440"/>
            <a:ext cx="3192480" cy="5176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lnSpc>
                <a:spcPct val="93000"/>
              </a:lnSpc>
            </a:pPr>
            <a:r>
              <a:rPr b="0" lang="de-DE" sz="1400" spc="-1" strike="noStrike">
                <a:latin typeface="Times New Roman"/>
              </a:rPr>
              <a:t>&lt;footer&gt;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7227720" y="6886440"/>
            <a:ext cx="2345040" cy="5176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93000"/>
              </a:lnSpc>
            </a:pPr>
            <a:fld id="{AF5A637C-FBD4-45B8-9BAB-70A077EC9878}" type="slidenum">
              <a:rPr b="0" lang="de-DE" sz="1400" spc="-1" strike="noStrike">
                <a:latin typeface="Times New Roman"/>
              </a:rPr>
              <a:t>&lt;number&gt;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-12240" y="-23760"/>
            <a:ext cx="10103400" cy="52020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142920" y="7174080"/>
            <a:ext cx="2325240" cy="49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1800" spc="-1" strike="noStrike">
                <a:solidFill>
                  <a:srgbClr val="999999"/>
                </a:solidFill>
                <a:latin typeface="Arial"/>
              </a:rPr>
              <a:t>July 5</a:t>
            </a:r>
            <a:r>
              <a:rPr b="0" lang="de-DE" sz="1800" spc="-1" strike="noStrike" baseline="14000000">
                <a:solidFill>
                  <a:srgbClr val="999999"/>
                </a:solidFill>
                <a:latin typeface="Arial"/>
              </a:rPr>
              <a:t>th</a:t>
            </a:r>
            <a:r>
              <a:rPr b="0" lang="de-DE" sz="1800" spc="-1" strike="noStrike">
                <a:solidFill>
                  <a:srgbClr val="999999"/>
                </a:solidFill>
                <a:latin typeface="Arial"/>
              </a:rPr>
              <a:t>, 2019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3339720" y="7174080"/>
            <a:ext cx="3427560" cy="49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1800" spc="-1" strike="noStrike">
                <a:solidFill>
                  <a:srgbClr val="999999"/>
                </a:solidFill>
                <a:latin typeface="Arial"/>
              </a:rPr>
              <a:t>USTC summer school, rfws, cau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9532080" y="7175160"/>
            <a:ext cx="2325600" cy="4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FAD985A7-F73A-4200-BCD2-7D1D526AF040}" type="slidenum">
              <a:rPr b="0" lang="de-DE" sz="1800" spc="-1" strike="noStrike">
                <a:solidFill>
                  <a:srgbClr val="999999"/>
                </a:solidFill>
                <a:latin typeface="Arial"/>
              </a:rPr>
              <a:t>&lt;number&gt;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140" spc="-1" strike="noStrike">
                <a:latin typeface="Arial"/>
              </a:rPr>
              <a:t>Click to edit the title text format</a:t>
            </a:r>
            <a:endParaRPr b="0" lang="de-DE" sz="4140" spc="-1" strike="noStrike"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" descr=""/>
          <p:cNvPicPr/>
          <p:nvPr/>
        </p:nvPicPr>
        <p:blipFill>
          <a:blip r:embed="rId2"/>
          <a:stretch/>
        </p:blipFill>
        <p:spPr>
          <a:xfrm>
            <a:off x="-12240" y="-23760"/>
            <a:ext cx="10103400" cy="52020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142920" y="7174080"/>
            <a:ext cx="2325240" cy="49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1800" spc="-1" strike="noStrike">
                <a:solidFill>
                  <a:srgbClr val="999999"/>
                </a:solidFill>
                <a:latin typeface="Arial"/>
              </a:rPr>
              <a:t>July 5</a:t>
            </a:r>
            <a:r>
              <a:rPr b="0" lang="de-DE" sz="1800" spc="-1" strike="noStrike" baseline="14000000">
                <a:solidFill>
                  <a:srgbClr val="999999"/>
                </a:solidFill>
                <a:latin typeface="Arial"/>
              </a:rPr>
              <a:t>th</a:t>
            </a:r>
            <a:r>
              <a:rPr b="0" lang="de-DE" sz="1800" spc="-1" strike="noStrike">
                <a:solidFill>
                  <a:srgbClr val="999999"/>
                </a:solidFill>
                <a:latin typeface="Arial"/>
              </a:rPr>
              <a:t>, 2019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3339720" y="7174080"/>
            <a:ext cx="3427560" cy="49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1800" spc="-1" strike="noStrike">
                <a:solidFill>
                  <a:srgbClr val="999999"/>
                </a:solidFill>
                <a:latin typeface="Arial"/>
              </a:rPr>
              <a:t>USTC summer school, rfws, cau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9532080" y="7175160"/>
            <a:ext cx="2325600" cy="4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FC56A1B3-50FE-401C-87CB-B08D6AAB9A21}" type="slidenum">
              <a:rPr b="0" lang="de-DE" sz="1800" spc="-1" strike="noStrike">
                <a:solidFill>
                  <a:srgbClr val="999999"/>
                </a:solidFill>
                <a:latin typeface="Arial"/>
              </a:rPr>
              <a:t>&lt;number&gt;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title"/>
          </p:nvPr>
        </p:nvSpPr>
        <p:spPr>
          <a:xfrm>
            <a:off x="502560" y="624960"/>
            <a:ext cx="9060480" cy="785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140" spc="-1" strike="noStrike">
                <a:latin typeface="Arial"/>
              </a:rPr>
              <a:t>Click to edit the title text format</a:t>
            </a:r>
            <a:endParaRPr b="0" lang="de-DE" sz="4140" spc="-1" strike="noStrike">
              <a:latin typeface="Arial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502560" y="1768320"/>
            <a:ext cx="9060480" cy="437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" descr=""/>
          <p:cNvPicPr/>
          <p:nvPr/>
        </p:nvPicPr>
        <p:blipFill>
          <a:blip r:embed="rId2"/>
          <a:stretch/>
        </p:blipFill>
        <p:spPr>
          <a:xfrm>
            <a:off x="-12240" y="-23760"/>
            <a:ext cx="10103400" cy="520200"/>
          </a:xfrm>
          <a:prstGeom prst="rect">
            <a:avLst/>
          </a:prstGeom>
          <a:ln>
            <a:noFill/>
          </a:ln>
        </p:spPr>
      </p:pic>
      <p:sp>
        <p:nvSpPr>
          <p:cNvPr id="209" name="CustomShape 1"/>
          <p:cNvSpPr/>
          <p:nvPr/>
        </p:nvSpPr>
        <p:spPr>
          <a:xfrm>
            <a:off x="142920" y="7174080"/>
            <a:ext cx="2325240" cy="49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1800" spc="-1" strike="noStrike">
                <a:solidFill>
                  <a:srgbClr val="999999"/>
                </a:solidFill>
                <a:latin typeface="Arial"/>
              </a:rPr>
              <a:t>July 5</a:t>
            </a:r>
            <a:r>
              <a:rPr b="0" lang="de-DE" sz="1800" spc="-1" strike="noStrike" baseline="14000000">
                <a:solidFill>
                  <a:srgbClr val="999999"/>
                </a:solidFill>
                <a:latin typeface="Arial"/>
              </a:rPr>
              <a:t>th</a:t>
            </a:r>
            <a:r>
              <a:rPr b="0" lang="de-DE" sz="1800" spc="-1" strike="noStrike">
                <a:solidFill>
                  <a:srgbClr val="999999"/>
                </a:solidFill>
                <a:latin typeface="Arial"/>
              </a:rPr>
              <a:t>, 2019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3339720" y="7174080"/>
            <a:ext cx="3427560" cy="49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1800" spc="-1" strike="noStrike">
                <a:solidFill>
                  <a:srgbClr val="999999"/>
                </a:solidFill>
                <a:latin typeface="Arial"/>
              </a:rPr>
              <a:t>USTC summer school, rfws, cau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CustomShape 3"/>
          <p:cNvSpPr/>
          <p:nvPr/>
        </p:nvSpPr>
        <p:spPr>
          <a:xfrm>
            <a:off x="9532080" y="7175160"/>
            <a:ext cx="2325600" cy="4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C167CEDF-643E-4BFB-A31D-B54FEA0D8042}" type="slidenum">
              <a:rPr b="0" lang="de-DE" sz="1800" spc="-1" strike="noStrike">
                <a:solidFill>
                  <a:srgbClr val="999999"/>
                </a:solidFill>
                <a:latin typeface="Arial"/>
              </a:rPr>
              <a:t>&lt;number&gt;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title"/>
          </p:nvPr>
        </p:nvSpPr>
        <p:spPr>
          <a:xfrm>
            <a:off x="502560" y="624960"/>
            <a:ext cx="9060480" cy="785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140" spc="-1" strike="noStrike">
                <a:latin typeface="Arial"/>
              </a:rPr>
              <a:t>Click to edit the title text format</a:t>
            </a:r>
            <a:endParaRPr b="0" lang="de-DE" sz="4140" spc="-1" strike="noStrike">
              <a:latin typeface="Arial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 type="body"/>
          </p:nvPr>
        </p:nvSpPr>
        <p:spPr>
          <a:xfrm>
            <a:off x="502560" y="1768320"/>
            <a:ext cx="9060480" cy="437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" descr=""/>
          <p:cNvPicPr/>
          <p:nvPr/>
        </p:nvPicPr>
        <p:blipFill>
          <a:blip r:embed="rId2"/>
          <a:stretch/>
        </p:blipFill>
        <p:spPr>
          <a:xfrm>
            <a:off x="-12240" y="-23760"/>
            <a:ext cx="10103400" cy="520200"/>
          </a:xfrm>
          <a:prstGeom prst="rect">
            <a:avLst/>
          </a:prstGeom>
          <a:ln>
            <a:noFill/>
          </a:ln>
        </p:spPr>
      </p:pic>
      <p:sp>
        <p:nvSpPr>
          <p:cNvPr id="251" name="CustomShape 1"/>
          <p:cNvSpPr/>
          <p:nvPr/>
        </p:nvSpPr>
        <p:spPr>
          <a:xfrm>
            <a:off x="142920" y="7174080"/>
            <a:ext cx="2325240" cy="49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1800" spc="-1" strike="noStrike">
                <a:solidFill>
                  <a:srgbClr val="999999"/>
                </a:solidFill>
                <a:latin typeface="Arial"/>
              </a:rPr>
              <a:t>July 5</a:t>
            </a:r>
            <a:r>
              <a:rPr b="0" lang="de-DE" sz="1800" spc="-1" strike="noStrike" baseline="14000000">
                <a:solidFill>
                  <a:srgbClr val="999999"/>
                </a:solidFill>
                <a:latin typeface="Arial"/>
              </a:rPr>
              <a:t>th</a:t>
            </a:r>
            <a:r>
              <a:rPr b="0" lang="de-DE" sz="1800" spc="-1" strike="noStrike">
                <a:solidFill>
                  <a:srgbClr val="999999"/>
                </a:solidFill>
                <a:latin typeface="Arial"/>
              </a:rPr>
              <a:t>, 2019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3339720" y="7174080"/>
            <a:ext cx="3427560" cy="49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1800" spc="-1" strike="noStrike">
                <a:solidFill>
                  <a:srgbClr val="999999"/>
                </a:solidFill>
                <a:latin typeface="Arial"/>
              </a:rPr>
              <a:t>USTC summer school, rfws, cau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CustomShape 3"/>
          <p:cNvSpPr/>
          <p:nvPr/>
        </p:nvSpPr>
        <p:spPr>
          <a:xfrm>
            <a:off x="9532080" y="7175160"/>
            <a:ext cx="2325600" cy="4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3FE996A9-ACAB-46DA-9BD1-183619A2DBF3}" type="slidenum">
              <a:rPr b="0" lang="de-DE" sz="1800" spc="-1" strike="noStrike">
                <a:solidFill>
                  <a:srgbClr val="999999"/>
                </a:solidFill>
                <a:latin typeface="Arial"/>
              </a:rPr>
              <a:t>&lt;number&gt;</a:t>
            </a:fld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140" spc="-1" strike="noStrike">
                <a:latin typeface="Arial"/>
              </a:rPr>
              <a:t>Click to edit the title text format</a:t>
            </a:r>
            <a:endParaRPr b="0" lang="de-DE" sz="4140" spc="-1" strike="noStrike">
              <a:latin typeface="Arial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mailto:wimmer@physik.uni-kiel.de" TargetMode="External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https://interstellarprobe.jhuapl.edu/" TargetMode="External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hyperlink" Target="https://doi.org/10.1051/0004-6361/202140380" TargetMode="External"/><Relationship Id="rId3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hyperlink" Target="https://doi.org/10.1051/0004-6361/202140380" TargetMode="Externa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hyperlink" Target="https://doi.org/10.1051/0004-6361/202140380" TargetMode="External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hyperlink" Target="https://doi.org/10.1051/0004-6361/202140380" TargetMode="Externa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hyperlink" Target="https://doi.org/10.1051/0004-6361/202140380" TargetMode="Externa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hyperlink" Target="https://www.aanda.org/component/toc/?task=topic&amp;id=1082" TargetMode="External"/><Relationship Id="rId3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7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7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gif"/><Relationship Id="rId3" Type="http://schemas.openxmlformats.org/officeDocument/2006/relationships/slideLayout" Target="../slideLayouts/slideLayout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6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slideLayout" Target="../slideLayouts/slideLayout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slideLayout" Target="../slideLayouts/slideLayout73.xml"/><Relationship Id="rId5" Type="http://schemas.openxmlformats.org/officeDocument/2006/relationships/notesSlide" Target="../notesSlides/notesSlide6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image" Target="../media/image92.jpeg"/><Relationship Id="rId3" Type="http://schemas.openxmlformats.org/officeDocument/2006/relationships/slideLayout" Target="../slideLayouts/slideLayout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jpeg"/><Relationship Id="rId3" Type="http://schemas.openxmlformats.org/officeDocument/2006/relationships/image" Target="../media/image95.png"/><Relationship Id="rId4" Type="http://schemas.openxmlformats.org/officeDocument/2006/relationships/slideLayout" Target="../slideLayouts/slideLayout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image" Target="../media/image98.jpeg"/><Relationship Id="rId3" Type="http://schemas.openxmlformats.org/officeDocument/2006/relationships/image" Target="../media/image99.jpeg"/><Relationship Id="rId4" Type="http://schemas.openxmlformats.org/officeDocument/2006/relationships/slideLayout" Target="../slideLayouts/slideLayout2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image" Target="../media/image102.jpeg"/><Relationship Id="rId3" Type="http://schemas.openxmlformats.org/officeDocument/2006/relationships/image" Target="../media/image103.wmf"/><Relationship Id="rId4" Type="http://schemas.openxmlformats.org/officeDocument/2006/relationships/slideLayout" Target="../slideLayouts/slideLayout2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slideLayout" Target="../slideLayouts/slideLayout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image" Target="../media/image106.jpeg"/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109.png"/><Relationship Id="rId6" Type="http://schemas.openxmlformats.org/officeDocument/2006/relationships/image" Target="../media/image110.gif"/><Relationship Id="rId7" Type="http://schemas.openxmlformats.org/officeDocument/2006/relationships/image" Target="../media/image111.png"/><Relationship Id="rId8" Type="http://schemas.openxmlformats.org/officeDocument/2006/relationships/slideLayout" Target="../slideLayouts/slideLayout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7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77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78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7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80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slideLayout" Target="../slideLayouts/slideLayout61.xml"/><Relationship Id="rId8" Type="http://schemas.openxmlformats.org/officeDocument/2006/relationships/notesSlide" Target="../notesSlides/notesSlide81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slideLayout" Target="../slideLayouts/slideLayout73.xml"/><Relationship Id="rId6" Type="http://schemas.openxmlformats.org/officeDocument/2006/relationships/notesSlide" Target="../notesSlides/notesSlide82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141.png"/><Relationship Id="rId2" Type="http://schemas.openxmlformats.org/officeDocument/2006/relationships/image" Target="../media/image142.png"/><Relationship Id="rId3" Type="http://schemas.openxmlformats.org/officeDocument/2006/relationships/image" Target="../media/image143.png"/><Relationship Id="rId4" Type="http://schemas.openxmlformats.org/officeDocument/2006/relationships/slideLayout" Target="../slideLayouts/slideLayout73.xml"/><Relationship Id="rId5" Type="http://schemas.openxmlformats.org/officeDocument/2006/relationships/notesSlide" Target="../notesSlides/notesSlide8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slideLayout" Target="../slideLayouts/slideLayout73.xml"/><Relationship Id="rId3" Type="http://schemas.openxmlformats.org/officeDocument/2006/relationships/notesSlide" Target="../notesSlides/notesSlide84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slideLayout" Target="../slideLayouts/slideLayout3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86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146.png"/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8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531360" y="776160"/>
            <a:ext cx="8993160" cy="5199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Heliospheric physics and solar wind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TextShape 2"/>
          <p:cNvSpPr txBox="1"/>
          <p:nvPr/>
        </p:nvSpPr>
        <p:spPr>
          <a:xfrm>
            <a:off x="3387960" y="1787040"/>
            <a:ext cx="6548040" cy="3828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Robert F. Wimmer-Schweingruber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“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Bob Wimmer“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Institute of Experimental and Applied Physics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Christian-Albrechts-University of Kiel, Germany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Email:</a:t>
            </a:r>
            <a:r>
              <a:rPr b="0" lang="en-US" sz="2400" spc="-1" strike="noStrike">
                <a:solidFill>
                  <a:srgbClr val="ccccff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hlinkClick r:id="rId1"/>
              </a:rPr>
              <a:t>wimmer@physik.uni-kiel.de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TextShape 3"/>
          <p:cNvSpPr txBox="1"/>
          <p:nvPr/>
        </p:nvSpPr>
        <p:spPr>
          <a:xfrm>
            <a:off x="1986480" y="6186960"/>
            <a:ext cx="6243120" cy="43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2022 USTC Summer School, August 1, 2022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5" name="" descr=""/>
          <p:cNvPicPr/>
          <p:nvPr/>
        </p:nvPicPr>
        <p:blipFill>
          <a:blip r:embed="rId2"/>
          <a:stretch/>
        </p:blipFill>
        <p:spPr>
          <a:xfrm>
            <a:off x="288360" y="1626120"/>
            <a:ext cx="2999160" cy="4493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6400" cy="7561800"/>
          </a:xfrm>
          <a:prstGeom prst="rect">
            <a:avLst/>
          </a:prstGeom>
          <a:ln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5256000" y="365832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Line 2"/>
          <p:cNvSpPr/>
          <p:nvPr/>
        </p:nvSpPr>
        <p:spPr>
          <a:xfrm flipH="1" flipV="1">
            <a:off x="4341960" y="2972520"/>
            <a:ext cx="1142640" cy="9147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Line 3"/>
          <p:cNvSpPr/>
          <p:nvPr/>
        </p:nvSpPr>
        <p:spPr>
          <a:xfrm flipH="1">
            <a:off x="3656160" y="3886920"/>
            <a:ext cx="1828080" cy="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Line 4"/>
          <p:cNvSpPr/>
          <p:nvPr/>
        </p:nvSpPr>
        <p:spPr>
          <a:xfrm flipH="1">
            <a:off x="4341960" y="3887280"/>
            <a:ext cx="1142640" cy="9147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Line 5"/>
          <p:cNvSpPr/>
          <p:nvPr/>
        </p:nvSpPr>
        <p:spPr>
          <a:xfrm>
            <a:off x="5484600" y="3887280"/>
            <a:ext cx="0" cy="13719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Line 6"/>
          <p:cNvSpPr/>
          <p:nvPr/>
        </p:nvSpPr>
        <p:spPr>
          <a:xfrm>
            <a:off x="5484600" y="3887280"/>
            <a:ext cx="1828080" cy="13719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Line 7"/>
          <p:cNvSpPr/>
          <p:nvPr/>
        </p:nvSpPr>
        <p:spPr>
          <a:xfrm>
            <a:off x="5484600" y="3887280"/>
            <a:ext cx="3199320" cy="6861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Line 8"/>
          <p:cNvSpPr/>
          <p:nvPr/>
        </p:nvSpPr>
        <p:spPr>
          <a:xfrm flipV="1">
            <a:off x="5484600" y="3429720"/>
            <a:ext cx="1599480" cy="45720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Line 9"/>
          <p:cNvSpPr/>
          <p:nvPr/>
        </p:nvSpPr>
        <p:spPr>
          <a:xfrm flipV="1">
            <a:off x="5484600" y="2972520"/>
            <a:ext cx="685440" cy="9147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Line 10"/>
          <p:cNvSpPr/>
          <p:nvPr/>
        </p:nvSpPr>
        <p:spPr>
          <a:xfrm flipH="1" flipV="1">
            <a:off x="5256000" y="2743920"/>
            <a:ext cx="228600" cy="11433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TextShape 11"/>
          <p:cNvSpPr txBox="1"/>
          <p:nvPr/>
        </p:nvSpPr>
        <p:spPr>
          <a:xfrm>
            <a:off x="222120" y="6782400"/>
            <a:ext cx="9483120" cy="532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800" spc="-1" strike="noStrike">
                <a:latin typeface="Arial"/>
              </a:rPr>
              <a:t>The Sun is in the center and drives the solar wind</a:t>
            </a:r>
            <a:endParaRPr b="0" lang="de-DE" sz="28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6400" cy="7561800"/>
          </a:xfrm>
          <a:prstGeom prst="rect">
            <a:avLst/>
          </a:prstGeom>
          <a:ln>
            <a:noFill/>
          </a:ln>
        </p:spPr>
      </p:pic>
      <p:sp>
        <p:nvSpPr>
          <p:cNvPr id="352" name="CustomShape 1"/>
          <p:cNvSpPr/>
          <p:nvPr/>
        </p:nvSpPr>
        <p:spPr>
          <a:xfrm>
            <a:off x="5256000" y="365832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Line 2"/>
          <p:cNvSpPr/>
          <p:nvPr/>
        </p:nvSpPr>
        <p:spPr>
          <a:xfrm flipH="1" flipV="1">
            <a:off x="4341960" y="2972520"/>
            <a:ext cx="1142640" cy="9147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Line 3"/>
          <p:cNvSpPr/>
          <p:nvPr/>
        </p:nvSpPr>
        <p:spPr>
          <a:xfrm flipH="1">
            <a:off x="3656160" y="3886920"/>
            <a:ext cx="1828080" cy="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Line 4"/>
          <p:cNvSpPr/>
          <p:nvPr/>
        </p:nvSpPr>
        <p:spPr>
          <a:xfrm flipH="1">
            <a:off x="4341960" y="3887280"/>
            <a:ext cx="1142640" cy="9147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Line 5"/>
          <p:cNvSpPr/>
          <p:nvPr/>
        </p:nvSpPr>
        <p:spPr>
          <a:xfrm>
            <a:off x="5484600" y="3887280"/>
            <a:ext cx="0" cy="13719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Line 6"/>
          <p:cNvSpPr/>
          <p:nvPr/>
        </p:nvSpPr>
        <p:spPr>
          <a:xfrm>
            <a:off x="5484600" y="3887280"/>
            <a:ext cx="1828080" cy="13719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Line 7"/>
          <p:cNvSpPr/>
          <p:nvPr/>
        </p:nvSpPr>
        <p:spPr>
          <a:xfrm>
            <a:off x="5484600" y="3887280"/>
            <a:ext cx="3199320" cy="6861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Line 8"/>
          <p:cNvSpPr/>
          <p:nvPr/>
        </p:nvSpPr>
        <p:spPr>
          <a:xfrm flipV="1">
            <a:off x="5484600" y="3429720"/>
            <a:ext cx="1599480" cy="45720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Line 9"/>
          <p:cNvSpPr/>
          <p:nvPr/>
        </p:nvSpPr>
        <p:spPr>
          <a:xfrm flipV="1">
            <a:off x="5484600" y="2972520"/>
            <a:ext cx="685440" cy="9147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Line 10"/>
          <p:cNvSpPr/>
          <p:nvPr/>
        </p:nvSpPr>
        <p:spPr>
          <a:xfrm flipH="1" flipV="1">
            <a:off x="5256000" y="2743920"/>
            <a:ext cx="228600" cy="114336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Freeform 11"/>
          <p:cNvSpPr/>
          <p:nvPr/>
        </p:nvSpPr>
        <p:spPr>
          <a:xfrm>
            <a:off x="3112560" y="2452680"/>
            <a:ext cx="5816160" cy="3271680"/>
          </a:xfrm>
          <a:custGeom>
            <a:avLst/>
            <a:gdLst/>
            <a:ahLst/>
            <a:rect l="0" t="0" r="r" b="b"/>
            <a:pathLst>
              <a:path w="16156" h="9088">
                <a:moveTo>
                  <a:pt x="6689" y="234"/>
                </a:moveTo>
                <a:cubicBezTo>
                  <a:pt x="6409" y="96"/>
                  <a:pt x="6087" y="164"/>
                  <a:pt x="5797" y="85"/>
                </a:cubicBezTo>
                <a:cubicBezTo>
                  <a:pt x="5484" y="0"/>
                  <a:pt x="5208" y="169"/>
                  <a:pt x="4905" y="144"/>
                </a:cubicBezTo>
                <a:cubicBezTo>
                  <a:pt x="4602" y="119"/>
                  <a:pt x="4312" y="212"/>
                  <a:pt x="4015" y="204"/>
                </a:cubicBezTo>
                <a:cubicBezTo>
                  <a:pt x="3684" y="195"/>
                  <a:pt x="3421" y="389"/>
                  <a:pt x="3123" y="471"/>
                </a:cubicBezTo>
                <a:cubicBezTo>
                  <a:pt x="2768" y="569"/>
                  <a:pt x="2580" y="941"/>
                  <a:pt x="2231" y="1036"/>
                </a:cubicBezTo>
                <a:cubicBezTo>
                  <a:pt x="1860" y="1137"/>
                  <a:pt x="1668" y="1490"/>
                  <a:pt x="1399" y="1721"/>
                </a:cubicBezTo>
                <a:cubicBezTo>
                  <a:pt x="1087" y="1986"/>
                  <a:pt x="851" y="2302"/>
                  <a:pt x="537" y="2553"/>
                </a:cubicBezTo>
                <a:cubicBezTo>
                  <a:pt x="260" y="2775"/>
                  <a:pt x="186" y="3127"/>
                  <a:pt x="91" y="3445"/>
                </a:cubicBezTo>
                <a:cubicBezTo>
                  <a:pt x="0" y="3747"/>
                  <a:pt x="79" y="4081"/>
                  <a:pt x="240" y="4337"/>
                </a:cubicBezTo>
                <a:cubicBezTo>
                  <a:pt x="438" y="4654"/>
                  <a:pt x="741" y="4901"/>
                  <a:pt x="924" y="5230"/>
                </a:cubicBezTo>
                <a:cubicBezTo>
                  <a:pt x="1085" y="5519"/>
                  <a:pt x="1340" y="5775"/>
                  <a:pt x="1370" y="6122"/>
                </a:cubicBezTo>
                <a:cubicBezTo>
                  <a:pt x="1398" y="6448"/>
                  <a:pt x="1578" y="6688"/>
                  <a:pt x="1666" y="7014"/>
                </a:cubicBezTo>
                <a:cubicBezTo>
                  <a:pt x="1763" y="7373"/>
                  <a:pt x="2125" y="7621"/>
                  <a:pt x="2469" y="7787"/>
                </a:cubicBezTo>
                <a:cubicBezTo>
                  <a:pt x="2748" y="7922"/>
                  <a:pt x="3059" y="7946"/>
                  <a:pt x="3360" y="7995"/>
                </a:cubicBezTo>
                <a:cubicBezTo>
                  <a:pt x="3688" y="8049"/>
                  <a:pt x="4014" y="8081"/>
                  <a:pt x="4342" y="8143"/>
                </a:cubicBezTo>
                <a:cubicBezTo>
                  <a:pt x="4653" y="8202"/>
                  <a:pt x="4951" y="8275"/>
                  <a:pt x="5262" y="8351"/>
                </a:cubicBezTo>
                <a:cubicBezTo>
                  <a:pt x="5568" y="8426"/>
                  <a:pt x="5861" y="8484"/>
                  <a:pt x="6154" y="8619"/>
                </a:cubicBezTo>
                <a:cubicBezTo>
                  <a:pt x="6435" y="8749"/>
                  <a:pt x="6757" y="8774"/>
                  <a:pt x="7046" y="8888"/>
                </a:cubicBezTo>
                <a:cubicBezTo>
                  <a:pt x="7344" y="9006"/>
                  <a:pt x="7660" y="8986"/>
                  <a:pt x="7966" y="9036"/>
                </a:cubicBezTo>
                <a:cubicBezTo>
                  <a:pt x="8279" y="9087"/>
                  <a:pt x="8576" y="8929"/>
                  <a:pt x="8888" y="8947"/>
                </a:cubicBezTo>
                <a:cubicBezTo>
                  <a:pt x="9206" y="8965"/>
                  <a:pt x="9518" y="8937"/>
                  <a:pt x="9839" y="8917"/>
                </a:cubicBezTo>
                <a:cubicBezTo>
                  <a:pt x="10152" y="8898"/>
                  <a:pt x="10453" y="8921"/>
                  <a:pt x="10761" y="8828"/>
                </a:cubicBezTo>
                <a:cubicBezTo>
                  <a:pt x="11069" y="8735"/>
                  <a:pt x="11392" y="8810"/>
                  <a:pt x="11711" y="8769"/>
                </a:cubicBezTo>
                <a:cubicBezTo>
                  <a:pt x="12022" y="8729"/>
                  <a:pt x="12320" y="8632"/>
                  <a:pt x="12633" y="8560"/>
                </a:cubicBezTo>
                <a:cubicBezTo>
                  <a:pt x="12961" y="8485"/>
                  <a:pt x="13218" y="8333"/>
                  <a:pt x="13525" y="8233"/>
                </a:cubicBezTo>
                <a:cubicBezTo>
                  <a:pt x="13857" y="8124"/>
                  <a:pt x="14151" y="7947"/>
                  <a:pt x="14445" y="7727"/>
                </a:cubicBezTo>
                <a:cubicBezTo>
                  <a:pt x="14752" y="7497"/>
                  <a:pt x="15041" y="7246"/>
                  <a:pt x="15397" y="7103"/>
                </a:cubicBezTo>
                <a:cubicBezTo>
                  <a:pt x="15753" y="6960"/>
                  <a:pt x="15858" y="6581"/>
                  <a:pt x="15991" y="6270"/>
                </a:cubicBezTo>
                <a:cubicBezTo>
                  <a:pt x="16114" y="5980"/>
                  <a:pt x="16155" y="5656"/>
                  <a:pt x="16051" y="5379"/>
                </a:cubicBezTo>
                <a:cubicBezTo>
                  <a:pt x="15928" y="5051"/>
                  <a:pt x="15734" y="4686"/>
                  <a:pt x="15367" y="4575"/>
                </a:cubicBezTo>
                <a:cubicBezTo>
                  <a:pt x="15041" y="4476"/>
                  <a:pt x="14744" y="4313"/>
                  <a:pt x="14445" y="4159"/>
                </a:cubicBezTo>
                <a:cubicBezTo>
                  <a:pt x="14072" y="3967"/>
                  <a:pt x="14055" y="3594"/>
                  <a:pt x="13970" y="3267"/>
                </a:cubicBezTo>
                <a:cubicBezTo>
                  <a:pt x="13894" y="2971"/>
                  <a:pt x="13918" y="2643"/>
                  <a:pt x="13762" y="2375"/>
                </a:cubicBezTo>
                <a:cubicBezTo>
                  <a:pt x="13586" y="2074"/>
                  <a:pt x="13366" y="1654"/>
                  <a:pt x="12960" y="1661"/>
                </a:cubicBezTo>
                <a:cubicBezTo>
                  <a:pt x="12645" y="1667"/>
                  <a:pt x="12355" y="1517"/>
                  <a:pt x="12038" y="1571"/>
                </a:cubicBezTo>
                <a:cubicBezTo>
                  <a:pt x="11743" y="1621"/>
                  <a:pt x="11444" y="1569"/>
                  <a:pt x="11146" y="1571"/>
                </a:cubicBezTo>
                <a:cubicBezTo>
                  <a:pt x="10807" y="1573"/>
                  <a:pt x="10535" y="1432"/>
                  <a:pt x="10196" y="1423"/>
                </a:cubicBezTo>
                <a:cubicBezTo>
                  <a:pt x="9845" y="1413"/>
                  <a:pt x="9504" y="1296"/>
                  <a:pt x="9156" y="1244"/>
                </a:cubicBezTo>
                <a:cubicBezTo>
                  <a:pt x="8835" y="1196"/>
                  <a:pt x="8526" y="1054"/>
                  <a:pt x="8264" y="858"/>
                </a:cubicBezTo>
                <a:cubicBezTo>
                  <a:pt x="7986" y="651"/>
                  <a:pt x="7690" y="464"/>
                  <a:pt x="7373" y="323"/>
                </a:cubicBezTo>
                <a:lnTo>
                  <a:pt x="7076" y="234"/>
                </a:lnTo>
                <a:lnTo>
                  <a:pt x="6778" y="174"/>
                </a:lnTo>
                <a:lnTo>
                  <a:pt x="6689" y="144"/>
                </a:lnTo>
                <a:lnTo>
                  <a:pt x="6689" y="234"/>
                </a:lnTo>
                <a:close/>
              </a:path>
            </a:pathLst>
          </a:custGeom>
          <a:noFill/>
          <a:ln w="36720">
            <a:solidFill>
              <a:srgbClr val="ffff00"/>
            </a:solidFill>
            <a:round/>
          </a:ln>
        </p:spPr>
      </p:sp>
      <p:sp>
        <p:nvSpPr>
          <p:cNvPr id="363" name="TextShape 12"/>
          <p:cNvSpPr txBox="1"/>
          <p:nvPr/>
        </p:nvSpPr>
        <p:spPr>
          <a:xfrm>
            <a:off x="35640" y="6778080"/>
            <a:ext cx="10041120" cy="53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Which turns subsonic at about 100 astronomical units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6400" cy="7561800"/>
          </a:xfrm>
          <a:prstGeom prst="rect">
            <a:avLst/>
          </a:prstGeom>
          <a:ln>
            <a:noFill/>
          </a:ln>
        </p:spPr>
      </p:pic>
      <p:sp>
        <p:nvSpPr>
          <p:cNvPr id="365" name="TextShape 1"/>
          <p:cNvSpPr txBox="1"/>
          <p:nvPr/>
        </p:nvSpPr>
        <p:spPr>
          <a:xfrm>
            <a:off x="180360" y="6797880"/>
            <a:ext cx="6040440" cy="53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800" spc="-1" strike="noStrike">
                <a:latin typeface="Arial"/>
              </a:rPr>
              <a:t>Very simple model of the heliosphere</a:t>
            </a:r>
            <a:endParaRPr b="0" lang="de-DE" sz="2800" spc="-1" strike="noStrike">
              <a:latin typeface="Bitstream Vera Sans"/>
            </a:endParaRPr>
          </a:p>
        </p:txBody>
      </p:sp>
      <p:sp>
        <p:nvSpPr>
          <p:cNvPr id="366" name="CustomShape 2"/>
          <p:cNvSpPr/>
          <p:nvPr/>
        </p:nvSpPr>
        <p:spPr>
          <a:xfrm>
            <a:off x="5279400" y="3822480"/>
            <a:ext cx="503280" cy="301680"/>
          </a:xfrm>
          <a:prstGeom prst="ellipse">
            <a:avLst/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3"/>
          <p:cNvSpPr/>
          <p:nvPr/>
        </p:nvSpPr>
        <p:spPr>
          <a:xfrm>
            <a:off x="5259600" y="3305880"/>
            <a:ext cx="81288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Sun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Line 4"/>
          <p:cNvSpPr/>
          <p:nvPr/>
        </p:nvSpPr>
        <p:spPr>
          <a:xfrm>
            <a:off x="5816160" y="4119480"/>
            <a:ext cx="2247840" cy="776520"/>
          </a:xfrm>
          <a:prstGeom prst="line">
            <a:avLst/>
          </a:prstGeom>
          <a:ln w="54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Line 5"/>
          <p:cNvSpPr/>
          <p:nvPr/>
        </p:nvSpPr>
        <p:spPr>
          <a:xfrm flipH="1">
            <a:off x="4698360" y="4152600"/>
            <a:ext cx="685800" cy="1103400"/>
          </a:xfrm>
          <a:prstGeom prst="line">
            <a:avLst/>
          </a:prstGeom>
          <a:ln w="54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Line 6"/>
          <p:cNvSpPr/>
          <p:nvPr/>
        </p:nvSpPr>
        <p:spPr>
          <a:xfrm>
            <a:off x="5598720" y="4170240"/>
            <a:ext cx="1025280" cy="1229760"/>
          </a:xfrm>
          <a:prstGeom prst="line">
            <a:avLst/>
          </a:prstGeom>
          <a:ln w="54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Line 7"/>
          <p:cNvSpPr/>
          <p:nvPr/>
        </p:nvSpPr>
        <p:spPr>
          <a:xfrm flipH="1" flipV="1">
            <a:off x="4176000" y="2880000"/>
            <a:ext cx="1208160" cy="940680"/>
          </a:xfrm>
          <a:prstGeom prst="line">
            <a:avLst/>
          </a:prstGeom>
          <a:ln w="54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Line 8"/>
          <p:cNvSpPr/>
          <p:nvPr/>
        </p:nvSpPr>
        <p:spPr>
          <a:xfrm flipV="1">
            <a:off x="5860440" y="3387600"/>
            <a:ext cx="1716120" cy="506160"/>
          </a:xfrm>
          <a:prstGeom prst="line">
            <a:avLst/>
          </a:prstGeom>
          <a:ln w="54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Line 9"/>
          <p:cNvSpPr/>
          <p:nvPr/>
        </p:nvSpPr>
        <p:spPr>
          <a:xfrm flipH="1">
            <a:off x="3888000" y="4067640"/>
            <a:ext cx="1274040" cy="324360"/>
          </a:xfrm>
          <a:prstGeom prst="line">
            <a:avLst/>
          </a:prstGeom>
          <a:ln w="5472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10"/>
          <p:cNvSpPr/>
          <p:nvPr/>
        </p:nvSpPr>
        <p:spPr>
          <a:xfrm>
            <a:off x="6843240" y="4061520"/>
            <a:ext cx="1839960" cy="48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Solar wind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CustomShape 11"/>
          <p:cNvSpPr/>
          <p:nvPr/>
        </p:nvSpPr>
        <p:spPr>
          <a:xfrm>
            <a:off x="1166040" y="5695200"/>
            <a:ext cx="196200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Heliopause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CustomShape 12"/>
          <p:cNvSpPr/>
          <p:nvPr/>
        </p:nvSpPr>
        <p:spPr>
          <a:xfrm>
            <a:off x="309240" y="2255040"/>
            <a:ext cx="2830680" cy="93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17360" rIns="117360" tIns="72360" bIns="7236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Local interstellar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medium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Freeform 13"/>
          <p:cNvSpPr/>
          <p:nvPr/>
        </p:nvSpPr>
        <p:spPr>
          <a:xfrm>
            <a:off x="2706120" y="2185200"/>
            <a:ext cx="6510960" cy="3871440"/>
          </a:xfrm>
          <a:custGeom>
            <a:avLst/>
            <a:gdLst/>
            <a:ahLst/>
            <a:rect l="0" t="0" r="r" b="b"/>
            <a:pathLst>
              <a:path w="18086" h="10754">
                <a:moveTo>
                  <a:pt x="5712" y="0"/>
                </a:moveTo>
                <a:cubicBezTo>
                  <a:pt x="5287" y="20"/>
                  <a:pt x="4910" y="250"/>
                  <a:pt x="4493" y="285"/>
                </a:cubicBezTo>
                <a:cubicBezTo>
                  <a:pt x="4055" y="322"/>
                  <a:pt x="3811" y="747"/>
                  <a:pt x="3378" y="752"/>
                </a:cubicBezTo>
                <a:cubicBezTo>
                  <a:pt x="3064" y="757"/>
                  <a:pt x="2752" y="894"/>
                  <a:pt x="2574" y="1167"/>
                </a:cubicBezTo>
                <a:cubicBezTo>
                  <a:pt x="2369" y="1483"/>
                  <a:pt x="2316" y="1887"/>
                  <a:pt x="2003" y="2127"/>
                </a:cubicBezTo>
                <a:cubicBezTo>
                  <a:pt x="1676" y="2378"/>
                  <a:pt x="1223" y="2555"/>
                  <a:pt x="1069" y="2983"/>
                </a:cubicBezTo>
                <a:cubicBezTo>
                  <a:pt x="937" y="3350"/>
                  <a:pt x="568" y="3555"/>
                  <a:pt x="265" y="3787"/>
                </a:cubicBezTo>
                <a:cubicBezTo>
                  <a:pt x="0" y="3990"/>
                  <a:pt x="65" y="4403"/>
                  <a:pt x="135" y="4695"/>
                </a:cubicBezTo>
                <a:cubicBezTo>
                  <a:pt x="220" y="5052"/>
                  <a:pt x="161" y="5380"/>
                  <a:pt x="161" y="5733"/>
                </a:cubicBezTo>
                <a:cubicBezTo>
                  <a:pt x="161" y="6117"/>
                  <a:pt x="261" y="6497"/>
                  <a:pt x="498" y="6796"/>
                </a:cubicBezTo>
                <a:cubicBezTo>
                  <a:pt x="706" y="7060"/>
                  <a:pt x="846" y="7371"/>
                  <a:pt x="1069" y="7626"/>
                </a:cubicBezTo>
                <a:cubicBezTo>
                  <a:pt x="1317" y="7911"/>
                  <a:pt x="893" y="8347"/>
                  <a:pt x="1121" y="8586"/>
                </a:cubicBezTo>
                <a:cubicBezTo>
                  <a:pt x="1451" y="8932"/>
                  <a:pt x="2200" y="8767"/>
                  <a:pt x="2418" y="9209"/>
                </a:cubicBezTo>
                <a:cubicBezTo>
                  <a:pt x="2668" y="9717"/>
                  <a:pt x="3167" y="9848"/>
                  <a:pt x="3559" y="10117"/>
                </a:cubicBezTo>
                <a:cubicBezTo>
                  <a:pt x="3865" y="10327"/>
                  <a:pt x="4252" y="10341"/>
                  <a:pt x="4597" y="10454"/>
                </a:cubicBezTo>
                <a:cubicBezTo>
                  <a:pt x="4920" y="10560"/>
                  <a:pt x="5261" y="10584"/>
                  <a:pt x="5608" y="10558"/>
                </a:cubicBezTo>
                <a:cubicBezTo>
                  <a:pt x="5944" y="10533"/>
                  <a:pt x="6284" y="10651"/>
                  <a:pt x="6620" y="10609"/>
                </a:cubicBezTo>
                <a:cubicBezTo>
                  <a:pt x="7532" y="10497"/>
                  <a:pt x="8451" y="10420"/>
                  <a:pt x="9370" y="10428"/>
                </a:cubicBezTo>
                <a:cubicBezTo>
                  <a:pt x="9817" y="10432"/>
                  <a:pt x="10267" y="10403"/>
                  <a:pt x="10719" y="10428"/>
                </a:cubicBezTo>
                <a:cubicBezTo>
                  <a:pt x="11424" y="10468"/>
                  <a:pt x="12063" y="10753"/>
                  <a:pt x="12820" y="10583"/>
                </a:cubicBezTo>
                <a:cubicBezTo>
                  <a:pt x="13150" y="10509"/>
                  <a:pt x="13506" y="10582"/>
                  <a:pt x="13831" y="10454"/>
                </a:cubicBezTo>
                <a:cubicBezTo>
                  <a:pt x="14213" y="10304"/>
                  <a:pt x="14637" y="10305"/>
                  <a:pt x="15024" y="10168"/>
                </a:cubicBezTo>
                <a:cubicBezTo>
                  <a:pt x="15409" y="10032"/>
                  <a:pt x="15824" y="9982"/>
                  <a:pt x="16192" y="9779"/>
                </a:cubicBezTo>
                <a:cubicBezTo>
                  <a:pt x="16673" y="9514"/>
                  <a:pt x="16885" y="9000"/>
                  <a:pt x="17281" y="8664"/>
                </a:cubicBezTo>
                <a:cubicBezTo>
                  <a:pt x="17532" y="8451"/>
                  <a:pt x="17782" y="8254"/>
                  <a:pt x="17904" y="7964"/>
                </a:cubicBezTo>
                <a:lnTo>
                  <a:pt x="18059" y="7704"/>
                </a:lnTo>
                <a:lnTo>
                  <a:pt x="18085" y="7600"/>
                </a:lnTo>
              </a:path>
            </a:pathLst>
          </a:custGeom>
          <a:ln w="36720">
            <a:solidFill>
              <a:srgbClr val="ffff00"/>
            </a:solidFill>
            <a:round/>
          </a:ln>
        </p:spPr>
      </p:sp>
      <p:sp>
        <p:nvSpPr>
          <p:cNvPr id="378" name="Freeform 14"/>
          <p:cNvSpPr/>
          <p:nvPr/>
        </p:nvSpPr>
        <p:spPr>
          <a:xfrm>
            <a:off x="3303000" y="2685240"/>
            <a:ext cx="5473080" cy="2847240"/>
          </a:xfrm>
          <a:custGeom>
            <a:avLst/>
            <a:gdLst/>
            <a:ahLst/>
            <a:rect l="0" t="0" r="r" b="b"/>
            <a:pathLst>
              <a:path w="15203" h="7909">
                <a:moveTo>
                  <a:pt x="5948" y="297"/>
                </a:moveTo>
                <a:cubicBezTo>
                  <a:pt x="5626" y="207"/>
                  <a:pt x="5295" y="153"/>
                  <a:pt x="4962" y="116"/>
                </a:cubicBezTo>
                <a:cubicBezTo>
                  <a:pt x="4683" y="85"/>
                  <a:pt x="4404" y="125"/>
                  <a:pt x="4133" y="64"/>
                </a:cubicBezTo>
                <a:cubicBezTo>
                  <a:pt x="3846" y="0"/>
                  <a:pt x="3557" y="45"/>
                  <a:pt x="3277" y="90"/>
                </a:cubicBezTo>
                <a:cubicBezTo>
                  <a:pt x="2978" y="139"/>
                  <a:pt x="2673" y="118"/>
                  <a:pt x="2394" y="245"/>
                </a:cubicBezTo>
                <a:cubicBezTo>
                  <a:pt x="2109" y="376"/>
                  <a:pt x="1866" y="570"/>
                  <a:pt x="1668" y="842"/>
                </a:cubicBezTo>
                <a:cubicBezTo>
                  <a:pt x="1470" y="1114"/>
                  <a:pt x="1287" y="1354"/>
                  <a:pt x="1071" y="1620"/>
                </a:cubicBezTo>
                <a:cubicBezTo>
                  <a:pt x="834" y="1912"/>
                  <a:pt x="627" y="2213"/>
                  <a:pt x="371" y="2476"/>
                </a:cubicBezTo>
                <a:cubicBezTo>
                  <a:pt x="165" y="2689"/>
                  <a:pt x="0" y="3019"/>
                  <a:pt x="163" y="3306"/>
                </a:cubicBezTo>
                <a:cubicBezTo>
                  <a:pt x="371" y="3673"/>
                  <a:pt x="727" y="3913"/>
                  <a:pt x="1045" y="4163"/>
                </a:cubicBezTo>
                <a:cubicBezTo>
                  <a:pt x="1350" y="4400"/>
                  <a:pt x="1440" y="4772"/>
                  <a:pt x="1486" y="5122"/>
                </a:cubicBezTo>
                <a:cubicBezTo>
                  <a:pt x="1532" y="5470"/>
                  <a:pt x="1719" y="5780"/>
                  <a:pt x="1953" y="6056"/>
                </a:cubicBezTo>
                <a:cubicBezTo>
                  <a:pt x="2167" y="6309"/>
                  <a:pt x="2062" y="6756"/>
                  <a:pt x="2342" y="6964"/>
                </a:cubicBezTo>
                <a:cubicBezTo>
                  <a:pt x="2571" y="7135"/>
                  <a:pt x="2895" y="7051"/>
                  <a:pt x="3172" y="7093"/>
                </a:cubicBezTo>
                <a:cubicBezTo>
                  <a:pt x="3463" y="7137"/>
                  <a:pt x="3760" y="7261"/>
                  <a:pt x="4054" y="7197"/>
                </a:cubicBezTo>
                <a:cubicBezTo>
                  <a:pt x="4437" y="7115"/>
                  <a:pt x="4795" y="7189"/>
                  <a:pt x="5170" y="7197"/>
                </a:cubicBezTo>
                <a:cubicBezTo>
                  <a:pt x="5487" y="7204"/>
                  <a:pt x="5705" y="7482"/>
                  <a:pt x="6000" y="7586"/>
                </a:cubicBezTo>
                <a:cubicBezTo>
                  <a:pt x="6316" y="7698"/>
                  <a:pt x="6662" y="7908"/>
                  <a:pt x="6986" y="7794"/>
                </a:cubicBezTo>
                <a:cubicBezTo>
                  <a:pt x="7517" y="7606"/>
                  <a:pt x="8056" y="7722"/>
                  <a:pt x="8594" y="7586"/>
                </a:cubicBezTo>
                <a:cubicBezTo>
                  <a:pt x="8871" y="7516"/>
                  <a:pt x="9167" y="7599"/>
                  <a:pt x="9450" y="7638"/>
                </a:cubicBezTo>
                <a:cubicBezTo>
                  <a:pt x="9768" y="7683"/>
                  <a:pt x="10049" y="7459"/>
                  <a:pt x="10358" y="7482"/>
                </a:cubicBezTo>
                <a:cubicBezTo>
                  <a:pt x="11011" y="7533"/>
                  <a:pt x="11185" y="6599"/>
                  <a:pt x="11966" y="6756"/>
                </a:cubicBezTo>
                <a:cubicBezTo>
                  <a:pt x="12367" y="6838"/>
                  <a:pt x="12731" y="6465"/>
                  <a:pt x="13133" y="6419"/>
                </a:cubicBezTo>
                <a:cubicBezTo>
                  <a:pt x="13440" y="6384"/>
                  <a:pt x="13742" y="6348"/>
                  <a:pt x="14041" y="6289"/>
                </a:cubicBezTo>
                <a:cubicBezTo>
                  <a:pt x="14337" y="6231"/>
                  <a:pt x="14684" y="6148"/>
                  <a:pt x="14819" y="5848"/>
                </a:cubicBezTo>
                <a:cubicBezTo>
                  <a:pt x="14935" y="5591"/>
                  <a:pt x="15202" y="5205"/>
                  <a:pt x="14871" y="4966"/>
                </a:cubicBezTo>
                <a:lnTo>
                  <a:pt x="14845" y="4966"/>
                </a:lnTo>
              </a:path>
            </a:pathLst>
          </a:custGeom>
          <a:ln w="36720">
            <a:solidFill>
              <a:srgbClr val="ffff00"/>
            </a:solidFill>
            <a:round/>
          </a:ln>
        </p:spPr>
      </p:sp>
      <p:sp>
        <p:nvSpPr>
          <p:cNvPr id="379" name="CustomShape 15"/>
          <p:cNvSpPr/>
          <p:nvPr/>
        </p:nvSpPr>
        <p:spPr>
          <a:xfrm>
            <a:off x="266040" y="4392360"/>
            <a:ext cx="196200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Termination 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shock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Line 16"/>
          <p:cNvSpPr/>
          <p:nvPr/>
        </p:nvSpPr>
        <p:spPr>
          <a:xfrm flipV="1">
            <a:off x="2232000" y="4104000"/>
            <a:ext cx="1368000" cy="792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Line 17"/>
          <p:cNvSpPr/>
          <p:nvPr/>
        </p:nvSpPr>
        <p:spPr>
          <a:xfrm flipV="1">
            <a:off x="2124000" y="5292000"/>
            <a:ext cx="936000" cy="5403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142920" y="553680"/>
            <a:ext cx="9048600" cy="1020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Voyager observations of the termination shock and heliopause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3" name="" descr=""/>
          <p:cNvPicPr/>
          <p:nvPr/>
        </p:nvPicPr>
        <p:blipFill>
          <a:blip r:embed="rId1"/>
          <a:stretch/>
        </p:blipFill>
        <p:spPr>
          <a:xfrm>
            <a:off x="129240" y="537120"/>
            <a:ext cx="9784080" cy="6583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42920" y="553680"/>
            <a:ext cx="9048600" cy="1020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Voyager observations of the termination shock and heliopause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85" name="Group 2"/>
          <p:cNvGrpSpPr/>
          <p:nvPr/>
        </p:nvGrpSpPr>
        <p:grpSpPr>
          <a:xfrm>
            <a:off x="679680" y="1500120"/>
            <a:ext cx="8856720" cy="5627880"/>
            <a:chOff x="679680" y="1500120"/>
            <a:chExt cx="8856720" cy="5627880"/>
          </a:xfrm>
        </p:grpSpPr>
        <p:pic>
          <p:nvPicPr>
            <p:cNvPr id="386" name="" descr=""/>
            <p:cNvPicPr/>
            <p:nvPr/>
          </p:nvPicPr>
          <p:blipFill>
            <a:blip r:embed="rId1"/>
            <a:stretch/>
          </p:blipFill>
          <p:spPr>
            <a:xfrm>
              <a:off x="679680" y="1500120"/>
              <a:ext cx="8856720" cy="5627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7" name="TextShape 3"/>
            <p:cNvSpPr txBox="1"/>
            <p:nvPr/>
          </p:nvSpPr>
          <p:spPr>
            <a:xfrm>
              <a:off x="6948000" y="6804000"/>
              <a:ext cx="1728000" cy="288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1400" spc="-1" strike="noStrike">
                  <a:solidFill>
                    <a:srgbClr val="000000"/>
                  </a:solidFill>
                  <a:latin typeface="Arial"/>
                </a:rPr>
                <a:t>(Stone et al., 2013)</a:t>
              </a:r>
              <a:endParaRPr b="0" lang="de-DE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88" name="CustomShape 4"/>
          <p:cNvSpPr/>
          <p:nvPr/>
        </p:nvSpPr>
        <p:spPr>
          <a:xfrm>
            <a:off x="1620000" y="1693440"/>
            <a:ext cx="2935080" cy="4800600"/>
          </a:xfrm>
          <a:prstGeom prst="rect">
            <a:avLst/>
          </a:prstGeom>
          <a:solidFill>
            <a:srgbClr val="cccccc">
              <a:alpha val="50000"/>
            </a:srgbClr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roup 1"/>
          <p:cNvGrpSpPr/>
          <p:nvPr/>
        </p:nvGrpSpPr>
        <p:grpSpPr>
          <a:xfrm>
            <a:off x="2052000" y="1366200"/>
            <a:ext cx="7848720" cy="5846040"/>
            <a:chOff x="2052000" y="1366200"/>
            <a:chExt cx="7848720" cy="5846040"/>
          </a:xfrm>
        </p:grpSpPr>
        <p:pic>
          <p:nvPicPr>
            <p:cNvPr id="390" name="" descr=""/>
            <p:cNvPicPr/>
            <p:nvPr/>
          </p:nvPicPr>
          <p:blipFill>
            <a:blip r:embed="rId1"/>
            <a:stretch/>
          </p:blipFill>
          <p:spPr>
            <a:xfrm>
              <a:off x="2052000" y="1366200"/>
              <a:ext cx="7848720" cy="5846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1" name="TextShape 2"/>
            <p:cNvSpPr txBox="1"/>
            <p:nvPr/>
          </p:nvSpPr>
          <p:spPr>
            <a:xfrm>
              <a:off x="8028000" y="6840000"/>
              <a:ext cx="1849680" cy="288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1400" spc="-1" strike="noStrike">
                  <a:solidFill>
                    <a:srgbClr val="000000"/>
                  </a:solidFill>
                  <a:latin typeface="Arial"/>
                </a:rPr>
                <a:t>(Burlaga et al., 2013)</a:t>
              </a:r>
              <a:endParaRPr b="0" lang="de-DE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92" name="TextShape 3"/>
          <p:cNvSpPr txBox="1"/>
          <p:nvPr/>
        </p:nvSpPr>
        <p:spPr>
          <a:xfrm>
            <a:off x="142920" y="553680"/>
            <a:ext cx="9048600" cy="1020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Voyager observations of the termination shock and heliopause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The interstellar medium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TextShape 2"/>
          <p:cNvSpPr txBox="1"/>
          <p:nvPr/>
        </p:nvSpPr>
        <p:spPr>
          <a:xfrm>
            <a:off x="502920" y="1012320"/>
            <a:ext cx="9048600" cy="4967280"/>
          </a:xfrm>
          <a:prstGeom prst="rect">
            <a:avLst/>
          </a:prstGeom>
          <a:noFill/>
          <a:ln>
            <a:noFill/>
          </a:ln>
        </p:spPr>
        <p:txBody>
          <a:bodyPr lIns="0" rIns="0" tIns="28080" bIns="0">
            <a:normAutofit/>
          </a:bodyPr>
          <a:p>
            <a:pPr marL="342720" indent="-342720">
              <a:spcAft>
                <a:spcPts val="1423"/>
              </a:spcAft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We may be about to leave the local interstellar cloud, … in the next few 1000 years!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95" name="Group 3"/>
          <p:cNvGrpSpPr/>
          <p:nvPr/>
        </p:nvGrpSpPr>
        <p:grpSpPr>
          <a:xfrm>
            <a:off x="1800000" y="1998000"/>
            <a:ext cx="8203680" cy="5173920"/>
            <a:chOff x="1800000" y="1998000"/>
            <a:chExt cx="8203680" cy="5173920"/>
          </a:xfrm>
        </p:grpSpPr>
        <p:pic>
          <p:nvPicPr>
            <p:cNvPr id="396" name="" descr=""/>
            <p:cNvPicPr/>
            <p:nvPr/>
          </p:nvPicPr>
          <p:blipFill>
            <a:blip r:embed="rId1"/>
            <a:stretch/>
          </p:blipFill>
          <p:spPr>
            <a:xfrm>
              <a:off x="1800000" y="1998000"/>
              <a:ext cx="8203680" cy="5166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7" name="TextShape 4"/>
            <p:cNvSpPr txBox="1"/>
            <p:nvPr/>
          </p:nvSpPr>
          <p:spPr>
            <a:xfrm>
              <a:off x="1872000" y="6912000"/>
              <a:ext cx="1512000" cy="259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1200" spc="-1" strike="noStrike">
                  <a:solidFill>
                    <a:srgbClr val="ffffff"/>
                  </a:solidFill>
                  <a:latin typeface="Arial"/>
                </a:rPr>
                <a:t>(Adler Planetrium)</a:t>
              </a:r>
              <a:endParaRPr b="0" lang="de-DE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Interstellar Probe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TextShape 2"/>
          <p:cNvSpPr txBox="1"/>
          <p:nvPr/>
        </p:nvSpPr>
        <p:spPr>
          <a:xfrm>
            <a:off x="216000" y="1224000"/>
            <a:ext cx="5040000" cy="590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Voyagers were not equipped to measure termination shock, heliosheath, heliopause, LISM.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Voyager‘s power will soon cease.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The interesting part lies beyond Voager‘s reach.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An interstellar probe should: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- reach at least 300 au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- carry appropriate instruments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Would be a multi-generation mission (50+ years).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  <a:hlinkClick r:id="rId1"/>
              </a:rPr>
              <a:t>https://interstellarprobe.jhuapl.edu/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0" name="" descr=""/>
          <p:cNvPicPr/>
          <p:nvPr/>
        </p:nvPicPr>
        <p:blipFill>
          <a:blip r:embed="rId2"/>
          <a:stretch/>
        </p:blipFill>
        <p:spPr>
          <a:xfrm>
            <a:off x="5349960" y="530640"/>
            <a:ext cx="4684680" cy="666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" descr=""/>
          <p:cNvPicPr/>
          <p:nvPr/>
        </p:nvPicPr>
        <p:blipFill>
          <a:blip r:embed="rId1"/>
          <a:stretch/>
        </p:blipFill>
        <p:spPr>
          <a:xfrm>
            <a:off x="-25560" y="-73080"/>
            <a:ext cx="10333080" cy="7753320"/>
          </a:xfrm>
          <a:prstGeom prst="rect">
            <a:avLst/>
          </a:prstGeom>
          <a:ln>
            <a:noFill/>
          </a:ln>
        </p:spPr>
      </p:pic>
      <p:sp>
        <p:nvSpPr>
          <p:cNvPr id="402" name="CustomShape 1"/>
          <p:cNvSpPr/>
          <p:nvPr/>
        </p:nvSpPr>
        <p:spPr>
          <a:xfrm>
            <a:off x="912240" y="-73080"/>
            <a:ext cx="9395280" cy="79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3200" spc="-1" strike="noStrike">
                <a:solidFill>
                  <a:srgbClr val="ffff00"/>
                </a:solidFill>
                <a:latin typeface="Arial"/>
              </a:rPr>
              <a:t>Particles in the Heliosphere: The solar wind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" descr=""/>
          <p:cNvPicPr/>
          <p:nvPr/>
        </p:nvPicPr>
        <p:blipFill>
          <a:blip r:embed="rId1"/>
          <a:srcRect l="0" t="8031" r="0" b="0"/>
          <a:stretch/>
        </p:blipFill>
        <p:spPr>
          <a:xfrm>
            <a:off x="746280" y="1152000"/>
            <a:ext cx="8640720" cy="5959800"/>
          </a:xfrm>
          <a:prstGeom prst="rect">
            <a:avLst/>
          </a:prstGeom>
          <a:ln>
            <a:noFill/>
          </a:ln>
        </p:spPr>
      </p:pic>
      <p:sp>
        <p:nvSpPr>
          <p:cNvPr id="404" name="TextShape 1"/>
          <p:cNvSpPr txBox="1"/>
          <p:nvPr/>
        </p:nvSpPr>
        <p:spPr>
          <a:xfrm>
            <a:off x="146160" y="557640"/>
            <a:ext cx="9161640" cy="600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Long-term average particle spectrum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TextShape 2"/>
          <p:cNvSpPr txBox="1"/>
          <p:nvPr/>
        </p:nvSpPr>
        <p:spPr>
          <a:xfrm>
            <a:off x="2412000" y="3924000"/>
            <a:ext cx="109368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(thermal)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TextShape 3"/>
          <p:cNvSpPr txBox="1"/>
          <p:nvPr/>
        </p:nvSpPr>
        <p:spPr>
          <a:xfrm>
            <a:off x="2723040" y="1649520"/>
            <a:ext cx="151128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suprathermal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Line 4"/>
          <p:cNvSpPr/>
          <p:nvPr/>
        </p:nvSpPr>
        <p:spPr>
          <a:xfrm>
            <a:off x="2808000" y="2016000"/>
            <a:ext cx="10080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Line 5"/>
          <p:cNvSpPr/>
          <p:nvPr/>
        </p:nvSpPr>
        <p:spPr>
          <a:xfrm>
            <a:off x="4032000" y="2376000"/>
            <a:ext cx="11520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TextShape 6"/>
          <p:cNvSpPr txBox="1"/>
          <p:nvPr/>
        </p:nvSpPr>
        <p:spPr>
          <a:xfrm>
            <a:off x="3960000" y="2052000"/>
            <a:ext cx="111816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energetic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Line 7"/>
          <p:cNvSpPr/>
          <p:nvPr/>
        </p:nvSpPr>
        <p:spPr>
          <a:xfrm>
            <a:off x="6552000" y="4392000"/>
            <a:ext cx="1512000" cy="1368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Line 8"/>
          <p:cNvSpPr/>
          <p:nvPr/>
        </p:nvSpPr>
        <p:spPr>
          <a:xfrm flipH="1">
            <a:off x="5724000" y="3384000"/>
            <a:ext cx="1188000" cy="828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TextShape 9"/>
          <p:cNvSpPr txBox="1"/>
          <p:nvPr/>
        </p:nvSpPr>
        <p:spPr>
          <a:xfrm>
            <a:off x="6103800" y="3132000"/>
            <a:ext cx="190728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Proton rest mass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TextShape 10"/>
          <p:cNvSpPr txBox="1"/>
          <p:nvPr/>
        </p:nvSpPr>
        <p:spPr>
          <a:xfrm rot="2520000">
            <a:off x="6519960" y="4764960"/>
            <a:ext cx="1904400" cy="345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Very high energy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" descr=""/>
          <p:cNvPicPr/>
          <p:nvPr/>
        </p:nvPicPr>
        <p:blipFill>
          <a:blip r:embed="rId1"/>
          <a:stretch/>
        </p:blipFill>
        <p:spPr>
          <a:xfrm>
            <a:off x="972000" y="592200"/>
            <a:ext cx="7992000" cy="6499800"/>
          </a:xfrm>
          <a:prstGeom prst="rect">
            <a:avLst/>
          </a:prstGeom>
          <a:ln>
            <a:noFill/>
          </a:ln>
        </p:spPr>
      </p:pic>
      <p:sp>
        <p:nvSpPr>
          <p:cNvPr id="317" name="Line 1"/>
          <p:cNvSpPr/>
          <p:nvPr/>
        </p:nvSpPr>
        <p:spPr>
          <a:xfrm>
            <a:off x="3260520" y="2760840"/>
            <a:ext cx="685800" cy="914400"/>
          </a:xfrm>
          <a:prstGeom prst="line">
            <a:avLst/>
          </a:prstGeom>
          <a:ln cap="sq"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TextShape 2"/>
          <p:cNvSpPr txBox="1"/>
          <p:nvPr/>
        </p:nvSpPr>
        <p:spPr>
          <a:xfrm>
            <a:off x="2916000" y="2340000"/>
            <a:ext cx="7920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ff0000"/>
                </a:solidFill>
                <a:latin typeface="Arial"/>
              </a:rPr>
              <a:t>Kiel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" descr=""/>
          <p:cNvPicPr/>
          <p:nvPr/>
        </p:nvPicPr>
        <p:blipFill>
          <a:blip r:embed="rId1"/>
          <a:stretch/>
        </p:blipFill>
        <p:spPr>
          <a:xfrm>
            <a:off x="306720" y="1528920"/>
            <a:ext cx="2618640" cy="3266280"/>
          </a:xfrm>
          <a:prstGeom prst="rect">
            <a:avLst/>
          </a:prstGeom>
          <a:ln>
            <a:noFill/>
          </a:ln>
        </p:spPr>
      </p:pic>
      <p:sp>
        <p:nvSpPr>
          <p:cNvPr id="415" name="TextShape 1"/>
          <p:cNvSpPr txBox="1"/>
          <p:nvPr/>
        </p:nvSpPr>
        <p:spPr>
          <a:xfrm>
            <a:off x="142920" y="553680"/>
            <a:ext cx="9048600" cy="1020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The solar dynamo – origin of the solar magnetic field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TextShape 2"/>
          <p:cNvSpPr txBox="1"/>
          <p:nvPr/>
        </p:nvSpPr>
        <p:spPr>
          <a:xfrm>
            <a:off x="3240000" y="1332000"/>
            <a:ext cx="6876000" cy="248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Simplest possible illustration: Bullard‘s dynamo.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Every dynamo must show differential rotation!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There is no axially symmetric dynamo!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(Cowling‘s theorem)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7" name="" descr=""/>
          <p:cNvPicPr/>
          <p:nvPr/>
        </p:nvPicPr>
        <p:blipFill>
          <a:blip r:embed="rId2"/>
          <a:stretch/>
        </p:blipFill>
        <p:spPr>
          <a:xfrm>
            <a:off x="648000" y="4565880"/>
            <a:ext cx="3228120" cy="856440"/>
          </a:xfrm>
          <a:prstGeom prst="rect">
            <a:avLst/>
          </a:prstGeom>
          <a:ln>
            <a:noFill/>
          </a:ln>
        </p:spPr>
      </p:pic>
      <p:sp>
        <p:nvSpPr>
          <p:cNvPr id="418" name="Line 3"/>
          <p:cNvSpPr/>
          <p:nvPr/>
        </p:nvSpPr>
        <p:spPr>
          <a:xfrm>
            <a:off x="4032000" y="5040000"/>
            <a:ext cx="17280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TextShape 4"/>
          <p:cNvSpPr txBox="1"/>
          <p:nvPr/>
        </p:nvSpPr>
        <p:spPr>
          <a:xfrm>
            <a:off x="4032000" y="4644000"/>
            <a:ext cx="17280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solution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0" name="" descr=""/>
          <p:cNvPicPr/>
          <p:nvPr/>
        </p:nvPicPr>
        <p:blipFill>
          <a:blip r:embed="rId3"/>
          <a:stretch/>
        </p:blipFill>
        <p:spPr>
          <a:xfrm>
            <a:off x="6066000" y="4686120"/>
            <a:ext cx="3628080" cy="551880"/>
          </a:xfrm>
          <a:prstGeom prst="rect">
            <a:avLst/>
          </a:prstGeom>
          <a:ln>
            <a:noFill/>
          </a:ln>
        </p:spPr>
      </p:pic>
      <p:sp>
        <p:nvSpPr>
          <p:cNvPr id="421" name="TextShape 5"/>
          <p:cNvSpPr txBox="1"/>
          <p:nvPr/>
        </p:nvSpPr>
        <p:spPr>
          <a:xfrm>
            <a:off x="63360" y="5543280"/>
            <a:ext cx="10089720" cy="1789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Simplest possible dipole is tilted with respect to the solar rotation axis!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But solar magnetic field varies with time (and not exponentially)!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Need more complex model.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Shape 1"/>
          <p:cNvSpPr txBox="1"/>
          <p:nvPr/>
        </p:nvSpPr>
        <p:spPr>
          <a:xfrm>
            <a:off x="142920" y="553680"/>
            <a:ext cx="9048600" cy="1020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The solar dynamo – origin of the solar magnetic field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3" name="" descr=""/>
          <p:cNvPicPr/>
          <p:nvPr/>
        </p:nvPicPr>
        <p:blipFill>
          <a:blip r:embed="rId1"/>
          <a:srcRect l="0" t="63103" r="0" b="0"/>
          <a:stretch/>
        </p:blipFill>
        <p:spPr>
          <a:xfrm>
            <a:off x="288000" y="1656000"/>
            <a:ext cx="4675680" cy="2142720"/>
          </a:xfrm>
          <a:prstGeom prst="rect">
            <a:avLst/>
          </a:prstGeom>
          <a:ln>
            <a:noFill/>
          </a:ln>
        </p:spPr>
      </p:pic>
      <p:sp>
        <p:nvSpPr>
          <p:cNvPr id="424" name="TextShape 2"/>
          <p:cNvSpPr txBox="1"/>
          <p:nvPr/>
        </p:nvSpPr>
        <p:spPr>
          <a:xfrm>
            <a:off x="5041800" y="1224000"/>
            <a:ext cx="4822200" cy="4896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Rikitake‘s geodynamo model is 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</a:rPr>
              <a:t>chaotic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 and can reproduce some important features of the geodynamo and by inference of the solar dynamo.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5" name="" descr=""/>
          <p:cNvPicPr/>
          <p:nvPr/>
        </p:nvPicPr>
        <p:blipFill>
          <a:blip r:embed="rId2"/>
          <a:stretch/>
        </p:blipFill>
        <p:spPr>
          <a:xfrm>
            <a:off x="288000" y="3960000"/>
            <a:ext cx="5472000" cy="3096000"/>
          </a:xfrm>
          <a:prstGeom prst="rect">
            <a:avLst/>
          </a:prstGeom>
          <a:ln>
            <a:noFill/>
          </a:ln>
        </p:spPr>
      </p:pic>
      <p:pic>
        <p:nvPicPr>
          <p:cNvPr id="426" name="" descr=""/>
          <p:cNvPicPr/>
          <p:nvPr/>
        </p:nvPicPr>
        <p:blipFill>
          <a:blip r:embed="rId3"/>
          <a:stretch/>
        </p:blipFill>
        <p:spPr>
          <a:xfrm>
            <a:off x="6025320" y="3012840"/>
            <a:ext cx="3694680" cy="1847160"/>
          </a:xfrm>
          <a:prstGeom prst="rect">
            <a:avLst/>
          </a:prstGeom>
          <a:ln>
            <a:noFill/>
          </a:ln>
        </p:spPr>
      </p:pic>
      <p:sp>
        <p:nvSpPr>
          <p:cNvPr id="427" name="TextShape 3"/>
          <p:cNvSpPr txBox="1"/>
          <p:nvPr/>
        </p:nvSpPr>
        <p:spPr>
          <a:xfrm>
            <a:off x="6012000" y="4860000"/>
            <a:ext cx="6883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and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8" name="" descr=""/>
          <p:cNvPicPr/>
          <p:nvPr/>
        </p:nvPicPr>
        <p:blipFill>
          <a:blip r:embed="rId4"/>
          <a:stretch/>
        </p:blipFill>
        <p:spPr>
          <a:xfrm>
            <a:off x="6048000" y="5288400"/>
            <a:ext cx="3437640" cy="1875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Internal structure of the Sun &amp; dynamo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0" name="" descr=""/>
          <p:cNvPicPr/>
          <p:nvPr/>
        </p:nvPicPr>
        <p:blipFill>
          <a:blip r:embed="rId1"/>
          <a:stretch/>
        </p:blipFill>
        <p:spPr>
          <a:xfrm>
            <a:off x="835560" y="1086480"/>
            <a:ext cx="8544960" cy="6095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" descr=""/>
          <p:cNvPicPr/>
          <p:nvPr/>
        </p:nvPicPr>
        <p:blipFill>
          <a:blip r:embed="rId1"/>
          <a:srcRect l="33880" t="0" r="34689" b="0"/>
          <a:stretch/>
        </p:blipFill>
        <p:spPr>
          <a:xfrm>
            <a:off x="7451640" y="997920"/>
            <a:ext cx="2159640" cy="2566080"/>
          </a:xfrm>
          <a:prstGeom prst="rect">
            <a:avLst/>
          </a:prstGeom>
          <a:ln>
            <a:noFill/>
          </a:ln>
        </p:spPr>
      </p:pic>
      <p:pic>
        <p:nvPicPr>
          <p:cNvPr id="432" name="" descr=""/>
          <p:cNvPicPr/>
          <p:nvPr/>
        </p:nvPicPr>
        <p:blipFill>
          <a:blip r:embed="rId2"/>
          <a:srcRect l="0" t="0" r="65235" b="0"/>
          <a:stretch/>
        </p:blipFill>
        <p:spPr>
          <a:xfrm>
            <a:off x="4484520" y="581760"/>
            <a:ext cx="3111480" cy="3342240"/>
          </a:xfrm>
          <a:prstGeom prst="rect">
            <a:avLst/>
          </a:prstGeom>
          <a:ln>
            <a:noFill/>
          </a:ln>
        </p:spPr>
      </p:pic>
      <p:sp>
        <p:nvSpPr>
          <p:cNvPr id="433" name="TextShape 1"/>
          <p:cNvSpPr txBox="1"/>
          <p:nvPr/>
        </p:nvSpPr>
        <p:spPr>
          <a:xfrm>
            <a:off x="146160" y="557640"/>
            <a:ext cx="8929080" cy="491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Differential rotation and sunspots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4" name="" descr=""/>
          <p:cNvPicPr/>
          <p:nvPr/>
        </p:nvPicPr>
        <p:blipFill>
          <a:blip r:embed="rId3"/>
          <a:stretch/>
        </p:blipFill>
        <p:spPr>
          <a:xfrm>
            <a:off x="122760" y="1224000"/>
            <a:ext cx="4413240" cy="3587760"/>
          </a:xfrm>
          <a:prstGeom prst="rect">
            <a:avLst/>
          </a:prstGeom>
          <a:ln>
            <a:noFill/>
          </a:ln>
        </p:spPr>
      </p:pic>
      <p:pic>
        <p:nvPicPr>
          <p:cNvPr id="435" name="" descr=""/>
          <p:cNvPicPr/>
          <p:nvPr/>
        </p:nvPicPr>
        <p:blipFill>
          <a:blip r:embed="rId4"/>
          <a:srcRect l="65319" t="0" r="0" b="0"/>
          <a:stretch/>
        </p:blipFill>
        <p:spPr>
          <a:xfrm>
            <a:off x="6660000" y="3435120"/>
            <a:ext cx="3103920" cy="3342240"/>
          </a:xfrm>
          <a:prstGeom prst="rect">
            <a:avLst/>
          </a:prstGeom>
          <a:ln>
            <a:noFill/>
          </a:ln>
        </p:spPr>
      </p:pic>
      <p:sp>
        <p:nvSpPr>
          <p:cNvPr id="436" name="TextShape 2"/>
          <p:cNvSpPr txBox="1"/>
          <p:nvPr/>
        </p:nvSpPr>
        <p:spPr>
          <a:xfrm>
            <a:off x="504000" y="5112000"/>
            <a:ext cx="6408000" cy="1789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The Sun rotates differentially. Slow rotation at the poles, faster at the equator.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This „wraps up“ magnetic field lines. Magnetic buoancy leads to sunspots.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extShape 1"/>
          <p:cNvSpPr txBox="1"/>
          <p:nvPr/>
        </p:nvSpPr>
        <p:spPr>
          <a:xfrm>
            <a:off x="146160" y="557640"/>
            <a:ext cx="8929080" cy="491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Sunspots and corona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TextShape 2"/>
          <p:cNvSpPr txBox="1"/>
          <p:nvPr/>
        </p:nvSpPr>
        <p:spPr>
          <a:xfrm>
            <a:off x="144000" y="5904000"/>
            <a:ext cx="9504000" cy="108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The photospheric magnetic field (left) extends to coronal loops (right) that are very dynamic.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extShape 1"/>
          <p:cNvSpPr txBox="1"/>
          <p:nvPr/>
        </p:nvSpPr>
        <p:spPr>
          <a:xfrm>
            <a:off x="146160" y="557640"/>
            <a:ext cx="9360000" cy="54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3200" spc="-1" strike="noStrike">
                <a:solidFill>
                  <a:srgbClr val="000000"/>
                </a:solidFill>
                <a:latin typeface="Arial"/>
              </a:rPr>
              <a:t>The solar wind – Introduction 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CustomShape 2"/>
          <p:cNvSpPr/>
          <p:nvPr/>
        </p:nvSpPr>
        <p:spPr>
          <a:xfrm>
            <a:off x="6386400" y="1420920"/>
            <a:ext cx="3801600" cy="189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Fast solar wind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Slow solar wind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Coronal Mass Ejections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41" name="Group 3"/>
          <p:cNvGrpSpPr/>
          <p:nvPr/>
        </p:nvGrpSpPr>
        <p:grpSpPr>
          <a:xfrm>
            <a:off x="6259320" y="3870720"/>
            <a:ext cx="3774960" cy="3238200"/>
            <a:chOff x="6259320" y="3870720"/>
            <a:chExt cx="3774960" cy="3238200"/>
          </a:xfrm>
        </p:grpSpPr>
        <p:pic>
          <p:nvPicPr>
            <p:cNvPr id="442" name="" descr=""/>
            <p:cNvPicPr/>
            <p:nvPr/>
          </p:nvPicPr>
          <p:blipFill>
            <a:blip r:embed="rId1"/>
            <a:stretch/>
          </p:blipFill>
          <p:spPr>
            <a:xfrm rot="16200000">
              <a:off x="6189120" y="3940560"/>
              <a:ext cx="3238200" cy="3098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3" name="Line 4"/>
            <p:cNvSpPr/>
            <p:nvPr/>
          </p:nvSpPr>
          <p:spPr>
            <a:xfrm>
              <a:off x="8406360" y="4125600"/>
              <a:ext cx="878400" cy="1530000"/>
            </a:xfrm>
            <a:prstGeom prst="line">
              <a:avLst/>
            </a:prstGeom>
            <a:ln w="18360">
              <a:solidFill>
                <a:srgbClr val="ffff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4" name="Line 5"/>
            <p:cNvSpPr/>
            <p:nvPr/>
          </p:nvSpPr>
          <p:spPr>
            <a:xfrm flipH="1">
              <a:off x="7650000" y="4839840"/>
              <a:ext cx="2073600" cy="1351440"/>
            </a:xfrm>
            <a:prstGeom prst="line">
              <a:avLst/>
            </a:prstGeom>
            <a:ln w="18360">
              <a:solidFill>
                <a:srgbClr val="ffff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5" name="TextShape 6"/>
            <p:cNvSpPr txBox="1"/>
            <p:nvPr/>
          </p:nvSpPr>
          <p:spPr>
            <a:xfrm rot="16200000">
              <a:off x="7112160" y="4760640"/>
              <a:ext cx="918000" cy="770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2400" spc="-1" strike="noStrike">
                  <a:solidFill>
                    <a:srgbClr val="ffff00"/>
                  </a:solidFill>
                  <a:latin typeface="Arial"/>
                </a:rPr>
                <a:t>Dust tail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6" name="TextShape 7"/>
            <p:cNvSpPr txBox="1"/>
            <p:nvPr/>
          </p:nvSpPr>
          <p:spPr>
            <a:xfrm rot="16200000">
              <a:off x="7112160" y="6035400"/>
              <a:ext cx="918000" cy="770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2400" spc="-1" strike="noStrike">
                  <a:solidFill>
                    <a:srgbClr val="ffff00"/>
                  </a:solidFill>
                  <a:latin typeface="Arial"/>
                </a:rPr>
                <a:t>Ion tail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7" name="Line 8"/>
            <p:cNvSpPr/>
            <p:nvPr/>
          </p:nvSpPr>
          <p:spPr>
            <a:xfrm flipV="1">
              <a:off x="9357480" y="4833000"/>
              <a:ext cx="366120" cy="254880"/>
            </a:xfrm>
            <a:prstGeom prst="line">
              <a:avLst/>
            </a:prstGeom>
            <a:ln w="183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8" name="TextShape 9"/>
            <p:cNvSpPr txBox="1"/>
            <p:nvPr/>
          </p:nvSpPr>
          <p:spPr>
            <a:xfrm rot="16200000">
              <a:off x="8516160" y="5119920"/>
              <a:ext cx="2606040" cy="430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2400" spc="-1" strike="noStrike">
                  <a:solidFill>
                    <a:srgbClr val="000000"/>
                  </a:solidFill>
                  <a:latin typeface="Arial"/>
                </a:rPr>
                <a:t>Towards the Sun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Formation of the solar wind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CustomShape 2"/>
          <p:cNvSpPr/>
          <p:nvPr/>
        </p:nvSpPr>
        <p:spPr>
          <a:xfrm>
            <a:off x="5909040" y="1295640"/>
            <a:ext cx="4116240" cy="2863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17360" rIns="117360" tIns="72360" bIns="7236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The solar magnetic field is deformed and carried outwards by the expanding solar wind.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Simple model looks similar to oberved coronal structures.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1" name="" descr=""/>
          <p:cNvPicPr/>
          <p:nvPr/>
        </p:nvPicPr>
        <p:blipFill>
          <a:blip r:embed="rId1"/>
          <a:stretch/>
        </p:blipFill>
        <p:spPr>
          <a:xfrm>
            <a:off x="6550560" y="4107600"/>
            <a:ext cx="3017520" cy="3017520"/>
          </a:xfrm>
          <a:prstGeom prst="rect">
            <a:avLst/>
          </a:prstGeom>
          <a:ln>
            <a:noFill/>
          </a:ln>
        </p:spPr>
      </p:pic>
      <p:grpSp>
        <p:nvGrpSpPr>
          <p:cNvPr id="452" name="Group 3"/>
          <p:cNvGrpSpPr/>
          <p:nvPr/>
        </p:nvGrpSpPr>
        <p:grpSpPr>
          <a:xfrm>
            <a:off x="87840" y="1351080"/>
            <a:ext cx="6410520" cy="5778720"/>
            <a:chOff x="87840" y="1351080"/>
            <a:chExt cx="6410520" cy="5778720"/>
          </a:xfrm>
        </p:grpSpPr>
        <p:pic>
          <p:nvPicPr>
            <p:cNvPr id="453" name="" descr=""/>
            <p:cNvPicPr/>
            <p:nvPr/>
          </p:nvPicPr>
          <p:blipFill>
            <a:blip r:embed="rId2"/>
            <a:stretch/>
          </p:blipFill>
          <p:spPr>
            <a:xfrm>
              <a:off x="87840" y="1351080"/>
              <a:ext cx="5943600" cy="5778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4" name="CustomShape 4"/>
            <p:cNvSpPr/>
            <p:nvPr/>
          </p:nvSpPr>
          <p:spPr>
            <a:xfrm>
              <a:off x="3488400" y="6405120"/>
              <a:ext cx="3009960" cy="3999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17360" rIns="117360" tIns="72360" bIns="7236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(Pneumann and Kopp, 1971)</a:t>
              </a:r>
              <a:endParaRPr b="0" lang="de-DE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55" name="CustomShape 5"/>
          <p:cNvSpPr/>
          <p:nvPr/>
        </p:nvSpPr>
        <p:spPr>
          <a:xfrm>
            <a:off x="200520" y="900360"/>
            <a:ext cx="913284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17360" rIns="117360" tIns="72360" bIns="7236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How does the solar magnetic field expand and fill the heliosphere?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" descr=""/>
          <p:cNvPicPr/>
          <p:nvPr/>
        </p:nvPicPr>
        <p:blipFill>
          <a:blip r:embed="rId1"/>
          <a:stretch/>
        </p:blipFill>
        <p:spPr>
          <a:xfrm>
            <a:off x="216000" y="936000"/>
            <a:ext cx="7116480" cy="3312000"/>
          </a:xfrm>
          <a:prstGeom prst="rect">
            <a:avLst/>
          </a:prstGeom>
          <a:ln>
            <a:noFill/>
          </a:ln>
        </p:spPr>
      </p:pic>
      <p:sp>
        <p:nvSpPr>
          <p:cNvPr id="457" name="TextShape 1"/>
          <p:cNvSpPr txBox="1"/>
          <p:nvPr/>
        </p:nvSpPr>
        <p:spPr>
          <a:xfrm>
            <a:off x="146160" y="557640"/>
            <a:ext cx="8929080" cy="491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The Heliospheric Current Sheet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CustomShape 2"/>
          <p:cNvSpPr/>
          <p:nvPr/>
        </p:nvSpPr>
        <p:spPr>
          <a:xfrm>
            <a:off x="360360" y="4104360"/>
            <a:ext cx="4607640" cy="29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Because the Sun's rotation axis is tilted by 7.25 degrees wrt. the ecliptic, and the dynamo‘s dipole axis is tilted wrt. the solar rotation axis (Cowling!) a warped current sheet forms. This was coined the „ballerina skirt“ by Alfvén.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9" name="" descr=""/>
          <p:cNvPicPr/>
          <p:nvPr/>
        </p:nvPicPr>
        <p:blipFill>
          <a:blip r:embed="rId2"/>
          <a:srcRect l="0" t="12138" r="21600" b="5840"/>
          <a:stretch/>
        </p:blipFill>
        <p:spPr>
          <a:xfrm>
            <a:off x="4932720" y="3708360"/>
            <a:ext cx="5075280" cy="345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Shape 1"/>
          <p:cNvSpPr txBox="1"/>
          <p:nvPr/>
        </p:nvSpPr>
        <p:spPr>
          <a:xfrm>
            <a:off x="146160" y="557640"/>
            <a:ext cx="9069480" cy="635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The Heliospheric Magnetic Field – Parker spiral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61" name="Group 2"/>
          <p:cNvGrpSpPr/>
          <p:nvPr/>
        </p:nvGrpSpPr>
        <p:grpSpPr>
          <a:xfrm>
            <a:off x="71280" y="2196360"/>
            <a:ext cx="5639040" cy="4441680"/>
            <a:chOff x="71280" y="2196360"/>
            <a:chExt cx="5639040" cy="4441680"/>
          </a:xfrm>
        </p:grpSpPr>
        <p:pic>
          <p:nvPicPr>
            <p:cNvPr id="462" name="" descr=""/>
            <p:cNvPicPr/>
            <p:nvPr/>
          </p:nvPicPr>
          <p:blipFill>
            <a:blip r:embed="rId1"/>
            <a:stretch/>
          </p:blipFill>
          <p:spPr>
            <a:xfrm>
              <a:off x="287280" y="2196360"/>
              <a:ext cx="5423040" cy="4441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3" name="CustomShape 3"/>
            <p:cNvSpPr/>
            <p:nvPr/>
          </p:nvSpPr>
          <p:spPr>
            <a:xfrm>
              <a:off x="287280" y="2340720"/>
              <a:ext cx="1433520" cy="1001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4" name="CustomShape 4"/>
            <p:cNvSpPr/>
            <p:nvPr/>
          </p:nvSpPr>
          <p:spPr>
            <a:xfrm>
              <a:off x="71280" y="3491640"/>
              <a:ext cx="785880" cy="354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5" name="CustomShape 5"/>
            <p:cNvSpPr/>
            <p:nvPr/>
          </p:nvSpPr>
          <p:spPr>
            <a:xfrm>
              <a:off x="1655640" y="5939640"/>
              <a:ext cx="785880" cy="353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6" name="CustomShape 6"/>
            <p:cNvSpPr/>
            <p:nvPr/>
          </p:nvSpPr>
          <p:spPr>
            <a:xfrm>
              <a:off x="2808360" y="4806000"/>
              <a:ext cx="1146240" cy="354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67" name="CustomShape 7"/>
          <p:cNvSpPr/>
          <p:nvPr/>
        </p:nvSpPr>
        <p:spPr>
          <a:xfrm>
            <a:off x="360360" y="1944000"/>
            <a:ext cx="2087640" cy="86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Solar wind flows radially away from the Sun.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CustomShape 8"/>
          <p:cNvSpPr/>
          <p:nvPr/>
        </p:nvSpPr>
        <p:spPr>
          <a:xfrm>
            <a:off x="5759280" y="3888360"/>
            <a:ext cx="4248360" cy="4248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Radially expanding solar wind pulls along the frozen-in magnetic field.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This results in the formation of an Archimedean spiral.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In honor of 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</a:rPr>
              <a:t>Eugene Parker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 this is called the Parker spiral.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9" name="" descr=""/>
          <p:cNvPicPr/>
          <p:nvPr/>
        </p:nvPicPr>
        <p:blipFill>
          <a:blip r:embed="rId2"/>
          <a:stretch/>
        </p:blipFill>
        <p:spPr>
          <a:xfrm>
            <a:off x="5184000" y="1116000"/>
            <a:ext cx="4747680" cy="2670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146160" y="557640"/>
            <a:ext cx="9069480" cy="635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The Heliospheric Magnetic Field – Parker spiral seen from „above“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1" name="" descr=""/>
          <p:cNvPicPr/>
          <p:nvPr/>
        </p:nvPicPr>
        <p:blipFill>
          <a:blip r:embed="rId1"/>
          <a:stretch/>
        </p:blipFill>
        <p:spPr>
          <a:xfrm>
            <a:off x="96120" y="1620000"/>
            <a:ext cx="6199920" cy="5544000"/>
          </a:xfrm>
          <a:prstGeom prst="rect">
            <a:avLst/>
          </a:prstGeom>
          <a:ln>
            <a:noFill/>
          </a:ln>
        </p:spPr>
      </p:pic>
      <p:sp>
        <p:nvSpPr>
          <p:cNvPr id="472" name="TextShape 2"/>
          <p:cNvSpPr txBox="1"/>
          <p:nvPr/>
        </p:nvSpPr>
        <p:spPr>
          <a:xfrm>
            <a:off x="6444000" y="2016000"/>
            <a:ext cx="3564000" cy="3488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2400" spc="-1" strike="noStrike">
                <a:solidFill>
                  <a:srgbClr val="000000"/>
                </a:solidFill>
                <a:latin typeface="Arial"/>
              </a:rPr>
              <a:t>Some quick questions: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Which way is the Sun rotating here?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Why are the field lines bent this way?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Why are they less bent for the fast solar wind?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" descr=""/>
          <p:cNvPicPr/>
          <p:nvPr/>
        </p:nvPicPr>
        <p:blipFill>
          <a:blip r:embed="rId1"/>
          <a:stretch/>
        </p:blipFill>
        <p:spPr>
          <a:xfrm>
            <a:off x="7035840" y="563400"/>
            <a:ext cx="2544840" cy="344196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123840" y="527760"/>
            <a:ext cx="9128160" cy="667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Schleswig-Holstein in a nutshell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848"/>
              </a:spcBef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“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Land between two Seas”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848"/>
              </a:spcBef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“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Prettiest Bundesland in the World”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848"/>
              </a:spcBef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“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To live where others go on vacation”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848"/>
              </a:spcBef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Small state populationwise (~2.8 million)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848"/>
              </a:spcBef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848"/>
              </a:spcBef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Used to be the poorest state before reunificaton. Still poor,....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848"/>
              </a:spcBef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Geologically formed as end moraines of the Scandinavian glaciers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848"/>
              </a:spcBef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Vivid Viking history and even from the stone-age. Vikings used the Schlei near Schleswig to cross from the North Sea to the Baltic.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848"/>
              </a:spcBef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Historically changed between Denmark, Sweden, &amp; Prussia, which can be seen in many names such as Dänischer Wohld, Schwedeneck, etc. (But no such implication for the “Holsteinische Schweiz”!)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573"/>
              </a:spcBef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573"/>
              </a:spcBef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Line 2"/>
          <p:cNvSpPr/>
          <p:nvPr/>
        </p:nvSpPr>
        <p:spPr>
          <a:xfrm flipV="1">
            <a:off x="7075080" y="890640"/>
            <a:ext cx="1084320" cy="150840"/>
          </a:xfrm>
          <a:prstGeom prst="line">
            <a:avLst/>
          </a:prstGeom>
          <a:ln cap="sq"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Discoveries of the solar wind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74" name="Group 2"/>
          <p:cNvGrpSpPr/>
          <p:nvPr/>
        </p:nvGrpSpPr>
        <p:grpSpPr>
          <a:xfrm>
            <a:off x="468360" y="1260000"/>
            <a:ext cx="4571640" cy="5578200"/>
            <a:chOff x="468360" y="1260000"/>
            <a:chExt cx="4571640" cy="5578200"/>
          </a:xfrm>
        </p:grpSpPr>
        <p:pic>
          <p:nvPicPr>
            <p:cNvPr id="475" name="" descr=""/>
            <p:cNvPicPr/>
            <p:nvPr/>
          </p:nvPicPr>
          <p:blipFill>
            <a:blip r:embed="rId1"/>
            <a:stretch/>
          </p:blipFill>
          <p:spPr>
            <a:xfrm>
              <a:off x="468360" y="1260000"/>
              <a:ext cx="4571640" cy="4571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6" name="Line 3"/>
            <p:cNvSpPr/>
            <p:nvPr/>
          </p:nvSpPr>
          <p:spPr>
            <a:xfrm flipH="1">
              <a:off x="2520000" y="4428000"/>
              <a:ext cx="2160000" cy="1296000"/>
            </a:xfrm>
            <a:prstGeom prst="line">
              <a:avLst/>
            </a:prstGeom>
            <a:ln w="18360">
              <a:solidFill>
                <a:srgbClr val="ffff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7" name="Line 4"/>
            <p:cNvSpPr/>
            <p:nvPr/>
          </p:nvSpPr>
          <p:spPr>
            <a:xfrm flipH="1" flipV="1">
              <a:off x="1764000" y="3312000"/>
              <a:ext cx="1908000" cy="3060000"/>
            </a:xfrm>
            <a:prstGeom prst="line">
              <a:avLst/>
            </a:prstGeom>
            <a:ln w="18360">
              <a:solidFill>
                <a:srgbClr val="ffff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8" name="TextShape 5"/>
            <p:cNvSpPr txBox="1"/>
            <p:nvPr/>
          </p:nvSpPr>
          <p:spPr>
            <a:xfrm>
              <a:off x="2592000" y="2628000"/>
              <a:ext cx="12960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2400" spc="-1" strike="noStrike">
                  <a:solidFill>
                    <a:srgbClr val="ffff00"/>
                  </a:solidFill>
                  <a:latin typeface="Arial"/>
                </a:rPr>
                <a:t>Dust tail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9" name="TextShape 6"/>
            <p:cNvSpPr txBox="1"/>
            <p:nvPr/>
          </p:nvSpPr>
          <p:spPr>
            <a:xfrm>
              <a:off x="792000" y="2628000"/>
              <a:ext cx="12960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2400" spc="-1" strike="noStrike">
                  <a:solidFill>
                    <a:srgbClr val="ffff00"/>
                  </a:solidFill>
                  <a:latin typeface="Arial"/>
                </a:rPr>
                <a:t>Ion tail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0" name="Line 7"/>
            <p:cNvSpPr/>
            <p:nvPr/>
          </p:nvSpPr>
          <p:spPr>
            <a:xfrm>
              <a:off x="3321360" y="5831640"/>
              <a:ext cx="360000" cy="540360"/>
            </a:xfrm>
            <a:prstGeom prst="line">
              <a:avLst/>
            </a:prstGeom>
            <a:ln w="183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1" name="TextShape 8"/>
            <p:cNvSpPr txBox="1"/>
            <p:nvPr/>
          </p:nvSpPr>
          <p:spPr>
            <a:xfrm>
              <a:off x="2556000" y="6408000"/>
              <a:ext cx="2483640" cy="430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2400" spc="-1" strike="noStrike">
                  <a:solidFill>
                    <a:srgbClr val="000000"/>
                  </a:solidFill>
                  <a:latin typeface="Arial"/>
                </a:rPr>
                <a:t>Towards the Sun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82" name="TextShape 9"/>
          <p:cNvSpPr txBox="1"/>
          <p:nvPr/>
        </p:nvSpPr>
        <p:spPr>
          <a:xfrm>
            <a:off x="5148000" y="1296000"/>
            <a:ext cx="4788000" cy="4536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Birkeland, Fitzgerald, and Lodge posited that the Sun had to emit a continuous particle stream to explain comet tails and magnetic disturbances &amp; aurorae at Earth.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These ideas were forgotten…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… 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and picked up by Ludwig Biermann in the early 1950s.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It was measured for the first time about a decade later.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Discoveries of the solar wind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TextShape 2"/>
          <p:cNvSpPr txBox="1"/>
          <p:nvPr/>
        </p:nvSpPr>
        <p:spPr>
          <a:xfrm>
            <a:off x="216000" y="1296000"/>
            <a:ext cx="950400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In fact, those ideas were even older and had already been hinted at by Bessel and discussed by Bredichin (discussing Halley‘s comet).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5" name="" descr=""/>
          <p:cNvPicPr/>
          <p:nvPr/>
        </p:nvPicPr>
        <p:blipFill>
          <a:blip r:embed="rId1"/>
          <a:stretch/>
        </p:blipFill>
        <p:spPr>
          <a:xfrm>
            <a:off x="337680" y="2136600"/>
            <a:ext cx="2468880" cy="1719000"/>
          </a:xfrm>
          <a:prstGeom prst="rect">
            <a:avLst/>
          </a:prstGeom>
          <a:ln>
            <a:noFill/>
          </a:ln>
        </p:spPr>
      </p:pic>
      <p:pic>
        <p:nvPicPr>
          <p:cNvPr id="486" name="" descr=""/>
          <p:cNvPicPr/>
          <p:nvPr/>
        </p:nvPicPr>
        <p:blipFill>
          <a:blip r:embed="rId2"/>
          <a:stretch/>
        </p:blipFill>
        <p:spPr>
          <a:xfrm>
            <a:off x="337680" y="3960000"/>
            <a:ext cx="2468880" cy="3108960"/>
          </a:xfrm>
          <a:prstGeom prst="rect">
            <a:avLst/>
          </a:prstGeom>
          <a:ln>
            <a:noFill/>
          </a:ln>
        </p:spPr>
      </p:pic>
      <p:grpSp>
        <p:nvGrpSpPr>
          <p:cNvPr id="487" name="Group 3"/>
          <p:cNvGrpSpPr/>
          <p:nvPr/>
        </p:nvGrpSpPr>
        <p:grpSpPr>
          <a:xfrm>
            <a:off x="3104280" y="2160000"/>
            <a:ext cx="5427720" cy="5288040"/>
            <a:chOff x="3104280" y="2160000"/>
            <a:chExt cx="5427720" cy="5288040"/>
          </a:xfrm>
        </p:grpSpPr>
        <p:pic>
          <p:nvPicPr>
            <p:cNvPr id="488" name="" descr=""/>
            <p:cNvPicPr/>
            <p:nvPr/>
          </p:nvPicPr>
          <p:blipFill>
            <a:blip r:embed="rId3"/>
            <a:stretch/>
          </p:blipFill>
          <p:spPr>
            <a:xfrm>
              <a:off x="3104280" y="2160000"/>
              <a:ext cx="5201640" cy="4802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89" name="TextShape 4"/>
            <p:cNvSpPr txBox="1"/>
            <p:nvPr/>
          </p:nvSpPr>
          <p:spPr>
            <a:xfrm>
              <a:off x="5112000" y="6962400"/>
              <a:ext cx="3420000" cy="485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1400" spc="-1" strike="noStrike">
                  <a:solidFill>
                    <a:srgbClr val="000000"/>
                  </a:solidFill>
                  <a:latin typeface="Arial"/>
                </a:rPr>
                <a:t>(Bessel, Astron.Nachr., 13, 1836, 299)</a:t>
              </a:r>
              <a:endParaRPr b="0" lang="de-DE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146160" y="557640"/>
            <a:ext cx="9360000" cy="54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3200" spc="-1" strike="noStrike">
                <a:solidFill>
                  <a:srgbClr val="000000"/>
                </a:solidFill>
                <a:latin typeface="Arial"/>
              </a:rPr>
              <a:t>Three kinds of solar wind: slow, fast, ICMEs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1" name="" descr=""/>
          <p:cNvPicPr/>
          <p:nvPr/>
        </p:nvPicPr>
        <p:blipFill>
          <a:blip r:embed="rId1"/>
          <a:stretch/>
        </p:blipFill>
        <p:spPr>
          <a:xfrm>
            <a:off x="5060160" y="1527480"/>
            <a:ext cx="4913280" cy="4520520"/>
          </a:xfrm>
          <a:prstGeom prst="rect">
            <a:avLst/>
          </a:prstGeom>
          <a:ln>
            <a:noFill/>
          </a:ln>
        </p:spPr>
      </p:pic>
      <p:sp>
        <p:nvSpPr>
          <p:cNvPr id="492" name="TextShape 2"/>
          <p:cNvSpPr txBox="1"/>
          <p:nvPr/>
        </p:nvSpPr>
        <p:spPr>
          <a:xfrm>
            <a:off x="7236000" y="5148000"/>
            <a:ext cx="72000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 PL Mingti2L Big5"/>
                <a:ea typeface="AR PL Mingti2L Big5"/>
              </a:rPr>
              <a:t>Ω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TextShape 3"/>
          <p:cNvSpPr txBox="1"/>
          <p:nvPr/>
        </p:nvSpPr>
        <p:spPr>
          <a:xfrm>
            <a:off x="7128000" y="1458720"/>
            <a:ext cx="28800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4" name="" descr=""/>
          <p:cNvPicPr/>
          <p:nvPr/>
        </p:nvPicPr>
        <p:blipFill>
          <a:blip r:embed="rId2"/>
          <a:stretch/>
        </p:blipFill>
        <p:spPr>
          <a:xfrm>
            <a:off x="8359920" y="5580000"/>
            <a:ext cx="1097280" cy="1673280"/>
          </a:xfrm>
          <a:prstGeom prst="rect">
            <a:avLst/>
          </a:prstGeom>
          <a:ln>
            <a:noFill/>
          </a:ln>
        </p:spPr>
      </p:pic>
      <p:sp>
        <p:nvSpPr>
          <p:cNvPr id="495" name="TextShape 4"/>
          <p:cNvSpPr txBox="1"/>
          <p:nvPr/>
        </p:nvSpPr>
        <p:spPr>
          <a:xfrm>
            <a:off x="4608000" y="6322680"/>
            <a:ext cx="259200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Don‘t forget: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Thales of Miletus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96" name="Group 5"/>
          <p:cNvGrpSpPr/>
          <p:nvPr/>
        </p:nvGrpSpPr>
        <p:grpSpPr>
          <a:xfrm>
            <a:off x="6984000" y="6192000"/>
            <a:ext cx="1368000" cy="1080000"/>
            <a:chOff x="6984000" y="6192000"/>
            <a:chExt cx="1368000" cy="1080000"/>
          </a:xfrm>
        </p:grpSpPr>
        <p:sp>
          <p:nvSpPr>
            <p:cNvPr id="497" name="CustomShape 6"/>
            <p:cNvSpPr/>
            <p:nvPr/>
          </p:nvSpPr>
          <p:spPr>
            <a:xfrm>
              <a:off x="6984000" y="6696000"/>
              <a:ext cx="1368000" cy="57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98" name="Group 7"/>
            <p:cNvGrpSpPr/>
            <p:nvPr/>
          </p:nvGrpSpPr>
          <p:grpSpPr>
            <a:xfrm>
              <a:off x="7128000" y="6192000"/>
              <a:ext cx="1008000" cy="936000"/>
              <a:chOff x="7128000" y="6192000"/>
              <a:chExt cx="1008000" cy="936000"/>
            </a:xfrm>
          </p:grpSpPr>
          <p:sp>
            <p:nvSpPr>
              <p:cNvPr id="499" name="CustomShape 8"/>
              <p:cNvSpPr/>
              <p:nvPr/>
            </p:nvSpPr>
            <p:spPr>
              <a:xfrm>
                <a:off x="7128000" y="6192000"/>
                <a:ext cx="1008000" cy="936000"/>
              </a:xfrm>
              <a:prstGeom prst="ellipse">
                <a:avLst/>
              </a:prstGeom>
              <a:noFill/>
              <a:ln w="3672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0" name="Line 9"/>
              <p:cNvSpPr/>
              <p:nvPr/>
            </p:nvSpPr>
            <p:spPr>
              <a:xfrm>
                <a:off x="7128000" y="6696000"/>
                <a:ext cx="1008000" cy="0"/>
              </a:xfrm>
              <a:prstGeom prst="line">
                <a:avLst/>
              </a:prstGeom>
              <a:ln w="3672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1" name="Line 10"/>
              <p:cNvSpPr/>
              <p:nvPr/>
            </p:nvSpPr>
            <p:spPr>
              <a:xfrm flipV="1">
                <a:off x="7128000" y="6264000"/>
                <a:ext cx="792000" cy="432000"/>
              </a:xfrm>
              <a:prstGeom prst="line">
                <a:avLst/>
              </a:prstGeom>
              <a:ln w="3672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2" name="Line 11"/>
              <p:cNvSpPr/>
              <p:nvPr/>
            </p:nvSpPr>
            <p:spPr>
              <a:xfrm>
                <a:off x="7920000" y="6264000"/>
                <a:ext cx="216000" cy="432000"/>
              </a:xfrm>
              <a:prstGeom prst="line">
                <a:avLst/>
              </a:prstGeom>
              <a:ln w="3672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Radial evolution of the solar wind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4" name="" descr=""/>
          <p:cNvPicPr/>
          <p:nvPr/>
        </p:nvPicPr>
        <p:blipFill>
          <a:blip r:embed="rId1"/>
          <a:stretch/>
        </p:blipFill>
        <p:spPr>
          <a:xfrm>
            <a:off x="7560" y="3888000"/>
            <a:ext cx="10079280" cy="3152160"/>
          </a:xfrm>
          <a:prstGeom prst="rect">
            <a:avLst/>
          </a:prstGeom>
          <a:ln>
            <a:noFill/>
          </a:ln>
        </p:spPr>
      </p:pic>
      <p:grpSp>
        <p:nvGrpSpPr>
          <p:cNvPr id="505" name="Group 2"/>
          <p:cNvGrpSpPr/>
          <p:nvPr/>
        </p:nvGrpSpPr>
        <p:grpSpPr>
          <a:xfrm>
            <a:off x="7560" y="1064880"/>
            <a:ext cx="10079280" cy="2894400"/>
            <a:chOff x="7560" y="1064880"/>
            <a:chExt cx="10079280" cy="2894400"/>
          </a:xfrm>
        </p:grpSpPr>
        <p:pic>
          <p:nvPicPr>
            <p:cNvPr id="506" name="" descr=""/>
            <p:cNvPicPr/>
            <p:nvPr/>
          </p:nvPicPr>
          <p:blipFill>
            <a:blip r:embed="rId2"/>
            <a:stretch/>
          </p:blipFill>
          <p:spPr>
            <a:xfrm>
              <a:off x="7560" y="1064880"/>
              <a:ext cx="10079280" cy="2894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7" name="TextShape 3"/>
            <p:cNvSpPr txBox="1"/>
            <p:nvPr/>
          </p:nvSpPr>
          <p:spPr>
            <a:xfrm>
              <a:off x="6228000" y="3600000"/>
              <a:ext cx="2376000" cy="288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1400" spc="-1" strike="noStrike">
                  <a:solidFill>
                    <a:srgbClr val="000000"/>
                  </a:solidFill>
                  <a:latin typeface="Arial"/>
                </a:rPr>
                <a:t>(Telloni et al., ApJ, (2021))</a:t>
              </a:r>
              <a:endParaRPr b="0" lang="de-DE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Radial evolution of the solar wind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9" name="" descr=""/>
          <p:cNvPicPr/>
          <p:nvPr/>
        </p:nvPicPr>
        <p:blipFill>
          <a:blip r:embed="rId1"/>
          <a:stretch/>
        </p:blipFill>
        <p:spPr>
          <a:xfrm>
            <a:off x="7560" y="1064880"/>
            <a:ext cx="10079280" cy="2894400"/>
          </a:xfrm>
          <a:prstGeom prst="rect">
            <a:avLst/>
          </a:prstGeom>
          <a:ln>
            <a:noFill/>
          </a:ln>
        </p:spPr>
      </p:pic>
      <p:pic>
        <p:nvPicPr>
          <p:cNvPr id="510" name="" descr=""/>
          <p:cNvPicPr/>
          <p:nvPr/>
        </p:nvPicPr>
        <p:blipFill>
          <a:blip r:embed="rId2"/>
          <a:stretch/>
        </p:blipFill>
        <p:spPr>
          <a:xfrm>
            <a:off x="7560" y="4094640"/>
            <a:ext cx="10079280" cy="3099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Radial evolution of the solar wind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" name="" descr=""/>
          <p:cNvPicPr/>
          <p:nvPr/>
        </p:nvPicPr>
        <p:blipFill>
          <a:blip r:embed="rId1"/>
          <a:stretch/>
        </p:blipFill>
        <p:spPr>
          <a:xfrm>
            <a:off x="7560" y="1064880"/>
            <a:ext cx="9555480" cy="2743200"/>
          </a:xfrm>
          <a:prstGeom prst="rect">
            <a:avLst/>
          </a:prstGeom>
          <a:ln>
            <a:noFill/>
          </a:ln>
        </p:spPr>
      </p:pic>
      <p:grpSp>
        <p:nvGrpSpPr>
          <p:cNvPr id="513" name="Group 2"/>
          <p:cNvGrpSpPr/>
          <p:nvPr/>
        </p:nvGrpSpPr>
        <p:grpSpPr>
          <a:xfrm>
            <a:off x="115560" y="3648240"/>
            <a:ext cx="7581600" cy="3540240"/>
            <a:chOff x="115560" y="3648240"/>
            <a:chExt cx="7581600" cy="3540240"/>
          </a:xfrm>
        </p:grpSpPr>
        <p:pic>
          <p:nvPicPr>
            <p:cNvPr id="514" name="" descr=""/>
            <p:cNvPicPr/>
            <p:nvPr/>
          </p:nvPicPr>
          <p:blipFill>
            <a:blip r:embed="rId2"/>
            <a:stretch/>
          </p:blipFill>
          <p:spPr>
            <a:xfrm>
              <a:off x="115560" y="3944520"/>
              <a:ext cx="7581600" cy="324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5" name="CustomShape 3"/>
            <p:cNvSpPr/>
            <p:nvPr/>
          </p:nvSpPr>
          <p:spPr>
            <a:xfrm>
              <a:off x="1288080" y="3664800"/>
              <a:ext cx="155340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Trace of  δB</a:t>
              </a:r>
              <a:r>
                <a:rPr b="0" lang="en-US" sz="1800" spc="-1" strike="noStrike" baseline="33000">
                  <a:solidFill>
                    <a:srgbClr val="000000"/>
                  </a:solidFill>
                  <a:latin typeface="Arial"/>
                </a:rPr>
                <a:t>2</a:t>
              </a: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 </a:t>
              </a:r>
              <a:endParaRPr b="0" lang="de-DE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6" name="CustomShape 4"/>
            <p:cNvSpPr/>
            <p:nvPr/>
          </p:nvSpPr>
          <p:spPr>
            <a:xfrm>
              <a:off x="5045760" y="3648240"/>
              <a:ext cx="1828440" cy="456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Compressibility</a:t>
              </a:r>
              <a:endParaRPr b="0" lang="de-DE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17" name="CustomShape 5"/>
          <p:cNvSpPr/>
          <p:nvPr/>
        </p:nvSpPr>
        <p:spPr>
          <a:xfrm>
            <a:off x="7680960" y="4024800"/>
            <a:ext cx="2398680" cy="28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</a:rPr>
              <a:t>PSP (0.1 au):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</a:rPr>
              <a:t>highly Alfvénic, less developed turbulence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SolO (1 au):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Fully developed, intermittent turbulence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extShape 1"/>
          <p:cNvSpPr txBox="1"/>
          <p:nvPr/>
        </p:nvSpPr>
        <p:spPr>
          <a:xfrm>
            <a:off x="146160" y="557640"/>
            <a:ext cx="9360000" cy="54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3200" spc="-1" strike="noStrike">
                <a:solidFill>
                  <a:srgbClr val="000000"/>
                </a:solidFill>
                <a:latin typeface="Arial"/>
              </a:rPr>
              <a:t>Solar Wind Primer: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CustomShape 2"/>
          <p:cNvSpPr/>
          <p:nvPr/>
        </p:nvSpPr>
        <p:spPr>
          <a:xfrm>
            <a:off x="142200" y="1119600"/>
            <a:ext cx="5853600" cy="624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</a:rPr>
              <a:t>Fast solar wind (&gt; 450 km/s)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 from coronal holes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Fairly uniform but strong turbulence, dynamically „young“ SW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</a:rPr>
              <a:t>Slow solar wind (&lt; 450 km/s)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 from unknown regions in streamer belt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Highly variable, dynamically „old“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Active regions, interchange reconnection, S-web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(Interplanetary) Coronal Mass Ejections 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</a:rPr>
              <a:t>(I)CME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s, highly variable but very low turbulence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</a:rPr>
              <a:t>Stream interaction regions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 develop as fast wind catches up with slow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wind. Shocks develop beyond ~2 AU.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0" name="" descr=""/>
          <p:cNvPicPr/>
          <p:nvPr/>
        </p:nvPicPr>
        <p:blipFill>
          <a:blip r:embed="rId1"/>
          <a:stretch/>
        </p:blipFill>
        <p:spPr>
          <a:xfrm>
            <a:off x="5905800" y="1152000"/>
            <a:ext cx="4088520" cy="4088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Energy source for the solar wind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22" name="Group 2"/>
          <p:cNvGrpSpPr/>
          <p:nvPr/>
        </p:nvGrpSpPr>
        <p:grpSpPr>
          <a:xfrm>
            <a:off x="746640" y="3138840"/>
            <a:ext cx="8567280" cy="3939480"/>
            <a:chOff x="746640" y="3138840"/>
            <a:chExt cx="8567280" cy="3939480"/>
          </a:xfrm>
        </p:grpSpPr>
        <p:pic>
          <p:nvPicPr>
            <p:cNvPr id="523" name="Imagen 421_0" descr=""/>
            <p:cNvPicPr/>
            <p:nvPr/>
          </p:nvPicPr>
          <p:blipFill>
            <a:blip r:embed="rId1"/>
            <a:srcRect l="0" t="5150" r="0" b="13256"/>
            <a:stretch/>
          </p:blipFill>
          <p:spPr>
            <a:xfrm>
              <a:off x="746640" y="3138840"/>
              <a:ext cx="8567280" cy="3930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4" name="CustomShape 3"/>
            <p:cNvSpPr/>
            <p:nvPr/>
          </p:nvSpPr>
          <p:spPr>
            <a:xfrm>
              <a:off x="8326800" y="6929640"/>
              <a:ext cx="973440" cy="14868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25" name="TextShape 4"/>
          <p:cNvSpPr txBox="1"/>
          <p:nvPr/>
        </p:nvSpPr>
        <p:spPr>
          <a:xfrm>
            <a:off x="142920" y="1260000"/>
            <a:ext cx="9649080" cy="1789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Long-standing problem: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What drives the solar wind?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Solar Orbiter: Berghmans et al., A&amp;A, (2021), 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hlinkClick r:id="rId2"/>
              </a:rPr>
              <a:t>https://doi.org/10.1051/0004-6361/202140380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Energy source for the solar wind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TextShape 2"/>
          <p:cNvSpPr txBox="1"/>
          <p:nvPr/>
        </p:nvSpPr>
        <p:spPr>
          <a:xfrm>
            <a:off x="142920" y="1260000"/>
            <a:ext cx="9649080" cy="1789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Long-standing problem: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What drives the solar wind?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Solar Orbiter: Berghmans et al., A&amp;A, (2021), 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hlinkClick r:id="rId1"/>
              </a:rPr>
              <a:t>https://doi.org/10.1051/0004-6361/202140380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8" name="Imagen 424" descr=""/>
          <p:cNvPicPr/>
          <p:nvPr/>
        </p:nvPicPr>
        <p:blipFill>
          <a:blip r:embed="rId2"/>
          <a:stretch/>
        </p:blipFill>
        <p:spPr>
          <a:xfrm>
            <a:off x="-9360" y="3150720"/>
            <a:ext cx="10115280" cy="3793680"/>
          </a:xfrm>
          <a:prstGeom prst="rect">
            <a:avLst/>
          </a:prstGeom>
          <a:ln>
            <a:noFill/>
          </a:ln>
        </p:spPr>
      </p:pic>
      <p:sp>
        <p:nvSpPr>
          <p:cNvPr id="529" name="CustomShape 3"/>
          <p:cNvSpPr/>
          <p:nvPr/>
        </p:nvSpPr>
        <p:spPr>
          <a:xfrm>
            <a:off x="9001440" y="4933440"/>
            <a:ext cx="359280" cy="359280"/>
          </a:xfrm>
          <a:prstGeom prst="ellipse">
            <a:avLst/>
          </a:prstGeom>
          <a:noFill/>
          <a:ln w="36000">
            <a:solidFill>
              <a:srgbClr val="ef292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30" name="" descr=""/>
          <p:cNvPicPr/>
          <p:nvPr/>
        </p:nvPicPr>
        <p:blipFill>
          <a:blip r:embed="rId3"/>
          <a:stretch/>
        </p:blipFill>
        <p:spPr>
          <a:xfrm>
            <a:off x="7385760" y="1046160"/>
            <a:ext cx="2586240" cy="1941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Energy source for the solar wind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" name="TextShape 2"/>
          <p:cNvSpPr txBox="1"/>
          <p:nvPr/>
        </p:nvSpPr>
        <p:spPr>
          <a:xfrm>
            <a:off x="142920" y="1260000"/>
            <a:ext cx="9649080" cy="1789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Long-standing problem: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What drives the solar wind?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Solar Orbiter: Berghmans et al., A&amp;A, (2021), 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hlinkClick r:id="rId1"/>
              </a:rPr>
              <a:t>https://doi.org/10.1051/0004-6361/202140380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3" name="Imagen 428" descr=""/>
          <p:cNvPicPr/>
          <p:nvPr/>
        </p:nvPicPr>
        <p:blipFill>
          <a:blip r:embed="rId2"/>
          <a:stretch/>
        </p:blipFill>
        <p:spPr>
          <a:xfrm>
            <a:off x="1790640" y="3061080"/>
            <a:ext cx="7863120" cy="3931200"/>
          </a:xfrm>
          <a:prstGeom prst="rect">
            <a:avLst/>
          </a:prstGeom>
          <a:ln>
            <a:noFill/>
          </a:ln>
        </p:spPr>
      </p:pic>
      <p:sp>
        <p:nvSpPr>
          <p:cNvPr id="534" name="TextShape 3"/>
          <p:cNvSpPr txBox="1"/>
          <p:nvPr/>
        </p:nvSpPr>
        <p:spPr>
          <a:xfrm>
            <a:off x="144000" y="3312000"/>
            <a:ext cx="1113480" cy="1109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Solar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Orbiter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EUI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TextShape 4"/>
          <p:cNvSpPr txBox="1"/>
          <p:nvPr/>
        </p:nvSpPr>
        <p:spPr>
          <a:xfrm>
            <a:off x="144360" y="5436000"/>
            <a:ext cx="84060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SDO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AIA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" descr=""/>
          <p:cNvPicPr/>
          <p:nvPr/>
        </p:nvPicPr>
        <p:blipFill>
          <a:blip r:embed="rId1"/>
          <a:stretch/>
        </p:blipFill>
        <p:spPr>
          <a:xfrm>
            <a:off x="609480" y="3871800"/>
            <a:ext cx="4719600" cy="1378080"/>
          </a:xfrm>
          <a:prstGeom prst="rect">
            <a:avLst/>
          </a:prstGeom>
          <a:ln>
            <a:noFill/>
          </a:ln>
        </p:spPr>
      </p:pic>
      <p:sp>
        <p:nvSpPr>
          <p:cNvPr id="323" name="CustomShape 1"/>
          <p:cNvSpPr/>
          <p:nvPr/>
        </p:nvSpPr>
        <p:spPr>
          <a:xfrm>
            <a:off x="84600" y="484200"/>
            <a:ext cx="9779400" cy="667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The Christian-Albrechts-University of Kiel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4553640" y="1141560"/>
            <a:ext cx="5636880" cy="5715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Founded in 1665 by Christian Albrecht, Duke of Holstein-Gottorp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Currently some 27'000 students of which ~2'000 foreigners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8 colleges (apart from the traditional 7, also a technical college)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00" spc="-1" strike="noStrike">
                <a:solidFill>
                  <a:srgbClr val="000000"/>
                </a:solidFill>
                <a:latin typeface="Arial"/>
              </a:rPr>
              <a:t>  </a:t>
            </a:r>
            <a:endParaRPr b="0" lang="de-DE" sz="2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2 (3) Centers of Excellence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10 'Sonderforschungsbereiche'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5" name="" descr=""/>
          <p:cNvPicPr/>
          <p:nvPr/>
        </p:nvPicPr>
        <p:blipFill>
          <a:blip r:embed="rId2"/>
          <a:stretch/>
        </p:blipFill>
        <p:spPr>
          <a:xfrm>
            <a:off x="598320" y="1268280"/>
            <a:ext cx="3749760" cy="2495520"/>
          </a:xfrm>
          <a:prstGeom prst="rect">
            <a:avLst/>
          </a:prstGeom>
          <a:ln>
            <a:noFill/>
          </a:ln>
        </p:spPr>
      </p:pic>
      <p:sp>
        <p:nvSpPr>
          <p:cNvPr id="326" name="CustomShape 3"/>
          <p:cNvSpPr/>
          <p:nvPr/>
        </p:nvSpPr>
        <p:spPr>
          <a:xfrm>
            <a:off x="871920" y="5328000"/>
            <a:ext cx="8758440" cy="1712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College of Mathematical and Natural Sciences has some 5'700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students, in near-perfect gender balance (!) and roughly 1'200 new students every year. About 150 PhDs per year (50/50 too). One of the highest amounts of third-party funding per professor in Germany.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Energy source for the solar wind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TextShape 2"/>
          <p:cNvSpPr txBox="1"/>
          <p:nvPr/>
        </p:nvSpPr>
        <p:spPr>
          <a:xfrm>
            <a:off x="142920" y="1260000"/>
            <a:ext cx="964908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Solar Orbiter: Berghmans et al., A&amp;A, (2021), 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hlinkClick r:id="rId1"/>
              </a:rPr>
              <a:t>https://doi.org/10.1051/0004-6361/202140380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CustomShape 3"/>
          <p:cNvSpPr/>
          <p:nvPr/>
        </p:nvSpPr>
        <p:spPr>
          <a:xfrm>
            <a:off x="3979440" y="2791440"/>
            <a:ext cx="2877840" cy="394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Subsample of 16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campfires also observed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with SDO/AIA allows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triangulation.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1000 – 5000 km above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photosphere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i.e., located above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chromospheric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network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9" name="Imagen 432" descr=""/>
          <p:cNvPicPr/>
          <p:nvPr/>
        </p:nvPicPr>
        <p:blipFill>
          <a:blip r:embed="rId2"/>
          <a:stretch/>
        </p:blipFill>
        <p:spPr>
          <a:xfrm>
            <a:off x="144000" y="2761560"/>
            <a:ext cx="3826080" cy="3682080"/>
          </a:xfrm>
          <a:prstGeom prst="rect">
            <a:avLst/>
          </a:prstGeom>
          <a:ln>
            <a:noFill/>
          </a:ln>
        </p:spPr>
      </p:pic>
      <p:sp>
        <p:nvSpPr>
          <p:cNvPr id="540" name="Line 4"/>
          <p:cNvSpPr/>
          <p:nvPr/>
        </p:nvSpPr>
        <p:spPr>
          <a:xfrm flipH="1" flipV="1">
            <a:off x="1152000" y="5868360"/>
            <a:ext cx="768240" cy="576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CustomShape 5"/>
          <p:cNvSpPr/>
          <p:nvPr/>
        </p:nvSpPr>
        <p:spPr>
          <a:xfrm>
            <a:off x="583560" y="6418080"/>
            <a:ext cx="3375720" cy="60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Expected for semi-circular loop.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Loops are elongated in height.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2" name="Imagen 435" descr=""/>
          <p:cNvPicPr/>
          <p:nvPr/>
        </p:nvPicPr>
        <p:blipFill>
          <a:blip r:embed="rId3"/>
          <a:stretch/>
        </p:blipFill>
        <p:spPr>
          <a:xfrm>
            <a:off x="6924960" y="2484720"/>
            <a:ext cx="2921760" cy="4556520"/>
          </a:xfrm>
          <a:prstGeom prst="rect">
            <a:avLst/>
          </a:prstGeom>
          <a:ln>
            <a:noFill/>
          </a:ln>
        </p:spPr>
      </p:pic>
      <p:sp>
        <p:nvSpPr>
          <p:cNvPr id="543" name="Line 6"/>
          <p:cNvSpPr/>
          <p:nvPr/>
        </p:nvSpPr>
        <p:spPr>
          <a:xfrm flipV="1">
            <a:off x="5760000" y="4716360"/>
            <a:ext cx="576000" cy="720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Energy source for the solar wind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TextShape 2"/>
          <p:cNvSpPr txBox="1"/>
          <p:nvPr/>
        </p:nvSpPr>
        <p:spPr>
          <a:xfrm>
            <a:off x="142920" y="1260000"/>
            <a:ext cx="964908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Solar Orbiter: Berghmans et al., A&amp;A, (2021), 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hlinkClick r:id="rId1"/>
              </a:rPr>
              <a:t>https://doi.org/10.1051/0004-6361/202140380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6" name="Imagen 438" descr=""/>
          <p:cNvPicPr/>
          <p:nvPr/>
        </p:nvPicPr>
        <p:blipFill>
          <a:blip r:embed="rId2"/>
          <a:stretch/>
        </p:blipFill>
        <p:spPr>
          <a:xfrm>
            <a:off x="-9000" y="2205360"/>
            <a:ext cx="10078920" cy="3311640"/>
          </a:xfrm>
          <a:prstGeom prst="rect">
            <a:avLst/>
          </a:prstGeom>
          <a:ln>
            <a:noFill/>
          </a:ln>
        </p:spPr>
      </p:pic>
      <p:sp>
        <p:nvSpPr>
          <p:cNvPr id="547" name="Line 3"/>
          <p:cNvSpPr/>
          <p:nvPr/>
        </p:nvSpPr>
        <p:spPr>
          <a:xfrm flipV="1">
            <a:off x="576360" y="5121000"/>
            <a:ext cx="0" cy="360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8" name="CustomShape 4"/>
          <p:cNvSpPr/>
          <p:nvPr/>
        </p:nvSpPr>
        <p:spPr>
          <a:xfrm>
            <a:off x="360360" y="5481000"/>
            <a:ext cx="292932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One single pixel (excluded)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Line 5"/>
          <p:cNvSpPr/>
          <p:nvPr/>
        </p:nvSpPr>
        <p:spPr>
          <a:xfrm flipV="1">
            <a:off x="3907800" y="5121360"/>
            <a:ext cx="0" cy="360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CustomShape 6"/>
          <p:cNvSpPr/>
          <p:nvPr/>
        </p:nvSpPr>
        <p:spPr>
          <a:xfrm>
            <a:off x="3691800" y="5481360"/>
            <a:ext cx="294156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Single exposure (excluded)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Line 7"/>
          <p:cNvSpPr/>
          <p:nvPr/>
        </p:nvSpPr>
        <p:spPr>
          <a:xfrm>
            <a:off x="7668360" y="2961000"/>
            <a:ext cx="2232000" cy="216000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52" name="Imagen 444" descr=""/>
          <p:cNvPicPr/>
          <p:nvPr/>
        </p:nvPicPr>
        <p:blipFill>
          <a:blip r:embed="rId3"/>
          <a:stretch/>
        </p:blipFill>
        <p:spPr>
          <a:xfrm>
            <a:off x="6748560" y="5517720"/>
            <a:ext cx="3218040" cy="913680"/>
          </a:xfrm>
          <a:prstGeom prst="rect">
            <a:avLst/>
          </a:prstGeom>
          <a:ln>
            <a:noFill/>
          </a:ln>
        </p:spPr>
      </p:pic>
      <p:grpSp>
        <p:nvGrpSpPr>
          <p:cNvPr id="553" name="Group 8"/>
          <p:cNvGrpSpPr/>
          <p:nvPr/>
        </p:nvGrpSpPr>
        <p:grpSpPr>
          <a:xfrm>
            <a:off x="7092360" y="6308640"/>
            <a:ext cx="360000" cy="360000"/>
            <a:chOff x="7092360" y="6308640"/>
            <a:chExt cx="360000" cy="360000"/>
          </a:xfrm>
        </p:grpSpPr>
        <p:sp>
          <p:nvSpPr>
            <p:cNvPr id="554" name="Line 9"/>
            <p:cNvSpPr/>
            <p:nvPr/>
          </p:nvSpPr>
          <p:spPr>
            <a:xfrm flipV="1">
              <a:off x="7092360" y="6308640"/>
              <a:ext cx="360000" cy="360000"/>
            </a:xfrm>
            <a:prstGeom prst="line">
              <a:avLst/>
            </a:prstGeom>
            <a:ln w="36000">
              <a:solidFill>
                <a:srgbClr val="ef292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5" name="Line 10"/>
            <p:cNvSpPr/>
            <p:nvPr/>
          </p:nvSpPr>
          <p:spPr>
            <a:xfrm>
              <a:off x="7092360" y="6308640"/>
              <a:ext cx="360000" cy="360000"/>
            </a:xfrm>
            <a:prstGeom prst="line">
              <a:avLst/>
            </a:prstGeom>
            <a:ln w="36000">
              <a:solidFill>
                <a:srgbClr val="ef292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556" name="Group 11"/>
          <p:cNvGrpSpPr/>
          <p:nvPr/>
        </p:nvGrpSpPr>
        <p:grpSpPr>
          <a:xfrm>
            <a:off x="7740360" y="6308640"/>
            <a:ext cx="360000" cy="360000"/>
            <a:chOff x="7740360" y="6308640"/>
            <a:chExt cx="360000" cy="360000"/>
          </a:xfrm>
        </p:grpSpPr>
        <p:sp>
          <p:nvSpPr>
            <p:cNvPr id="557" name="Line 12"/>
            <p:cNvSpPr/>
            <p:nvPr/>
          </p:nvSpPr>
          <p:spPr>
            <a:xfrm flipV="1">
              <a:off x="7740360" y="6308640"/>
              <a:ext cx="360000" cy="360000"/>
            </a:xfrm>
            <a:prstGeom prst="line">
              <a:avLst/>
            </a:prstGeom>
            <a:ln w="36000">
              <a:solidFill>
                <a:srgbClr val="ef292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8" name="Line 13"/>
            <p:cNvSpPr/>
            <p:nvPr/>
          </p:nvSpPr>
          <p:spPr>
            <a:xfrm>
              <a:off x="7740360" y="6308640"/>
              <a:ext cx="360000" cy="360000"/>
            </a:xfrm>
            <a:prstGeom prst="line">
              <a:avLst/>
            </a:prstGeom>
            <a:ln w="36000">
              <a:solidFill>
                <a:srgbClr val="ef292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Solar Orbiter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0" name="Imagen 6_1" descr="Imagen que contiene luz, oscuro, pequeño, colgando&#10;&#10;Descripción generada automáticamente"/>
          <p:cNvPicPr/>
          <p:nvPr/>
        </p:nvPicPr>
        <p:blipFill>
          <a:blip r:embed="rId1"/>
          <a:stretch/>
        </p:blipFill>
        <p:spPr>
          <a:xfrm>
            <a:off x="-20520" y="1362240"/>
            <a:ext cx="10143720" cy="5690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Solar Orbiter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62" name="Group 2"/>
          <p:cNvGrpSpPr/>
          <p:nvPr/>
        </p:nvGrpSpPr>
        <p:grpSpPr>
          <a:xfrm>
            <a:off x="-26640" y="1346760"/>
            <a:ext cx="10149840" cy="5706000"/>
            <a:chOff x="-26640" y="1346760"/>
            <a:chExt cx="10149840" cy="5706000"/>
          </a:xfrm>
        </p:grpSpPr>
        <p:pic>
          <p:nvPicPr>
            <p:cNvPr id="563" name="Imagen 6_1" descr="Imagen que contiene luz, oscuro, pequeño, colgando&#10;&#10;Descripción generada automáticamente"/>
            <p:cNvPicPr/>
            <p:nvPr/>
          </p:nvPicPr>
          <p:blipFill>
            <a:blip r:embed="rId1"/>
            <a:stretch/>
          </p:blipFill>
          <p:spPr>
            <a:xfrm>
              <a:off x="-20520" y="1362240"/>
              <a:ext cx="10143720" cy="5690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564" name="CustomShape 3"/>
            <p:cNvSpPr/>
            <p:nvPr/>
          </p:nvSpPr>
          <p:spPr>
            <a:xfrm>
              <a:off x="-26640" y="1346760"/>
              <a:ext cx="10149840" cy="570600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5" name="TextShape 4"/>
            <p:cNvSpPr txBox="1"/>
            <p:nvPr/>
          </p:nvSpPr>
          <p:spPr>
            <a:xfrm>
              <a:off x="620640" y="1631160"/>
              <a:ext cx="8907480" cy="5126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How does the Sun create and control the heliosphere – and why does solar activity change with time?</a:t>
              </a:r>
              <a:endParaRPr b="0" lang="de-DE" sz="2800" spc="-1" strike="noStrike">
                <a:solidFill>
                  <a:srgbClr val="000000"/>
                </a:solidFill>
                <a:latin typeface="Arial"/>
              </a:endParaRPr>
            </a:p>
            <a:p>
              <a:endParaRPr b="0" lang="de-DE" sz="2800" spc="-1" strike="noStrike">
                <a:solidFill>
                  <a:srgbClr val="000000"/>
                </a:solidFill>
                <a:latin typeface="Arial"/>
              </a:endParaRPr>
            </a:p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1" lang="en-US" sz="2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What drives the solar wind and where does the coronal magnetic field originate?</a:t>
              </a:r>
              <a:endParaRPr b="0" lang="de-DE" sz="2800" spc="-1" strike="noStrike">
                <a:solidFill>
                  <a:srgbClr val="000000"/>
                </a:solidFill>
                <a:latin typeface="Arial"/>
              </a:endParaRPr>
            </a:p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1" lang="en-US" sz="2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How do solar transients drive heliospheric variability?</a:t>
              </a:r>
              <a:endParaRPr b="0" lang="de-DE" sz="2800" spc="-1" strike="noStrike">
                <a:solidFill>
                  <a:srgbClr val="000000"/>
                </a:solidFill>
                <a:latin typeface="Arial"/>
              </a:endParaRPr>
            </a:p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1" lang="en-US" sz="2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How do solar eruptions produce energetic particle radiation that fills the heliosphere?</a:t>
              </a:r>
              <a:endParaRPr b="0" lang="de-DE" sz="2800" spc="-1" strike="noStrike">
                <a:solidFill>
                  <a:srgbClr val="000000"/>
                </a:solidFill>
                <a:latin typeface="Arial"/>
              </a:endParaRPr>
            </a:p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1" lang="en-US" sz="2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How does the solar dynamo work and drive connections between the sun and heliosphere?</a:t>
              </a:r>
              <a:endParaRPr b="0" lang="de-DE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Solar Orbiter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7" name="Imagen 128" descr=""/>
          <p:cNvPicPr/>
          <p:nvPr/>
        </p:nvPicPr>
        <p:blipFill>
          <a:blip r:embed="rId1"/>
          <a:stretch/>
        </p:blipFill>
        <p:spPr>
          <a:xfrm>
            <a:off x="-27360" y="1344240"/>
            <a:ext cx="10151280" cy="5708880"/>
          </a:xfrm>
          <a:prstGeom prst="rect">
            <a:avLst/>
          </a:prstGeom>
          <a:ln>
            <a:noFill/>
          </a:ln>
        </p:spPr>
      </p:pic>
      <p:sp>
        <p:nvSpPr>
          <p:cNvPr id="568" name="CustomShape 2"/>
          <p:cNvSpPr/>
          <p:nvPr/>
        </p:nvSpPr>
        <p:spPr>
          <a:xfrm>
            <a:off x="134640" y="1553760"/>
            <a:ext cx="10057680" cy="535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800" spc="-1" strike="noStrike">
                <a:solidFill>
                  <a:srgbClr val="ffff00"/>
                </a:solidFill>
                <a:latin typeface="Arial"/>
                <a:ea typeface="DejaVu Sans"/>
              </a:rPr>
              <a:t>Solar Orbiter: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  <a:ea typeface="DejaVu Sans"/>
              </a:rPr>
              <a:t>Launch: 10 February 2020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  <a:ea typeface="DejaVu Sans"/>
              </a:rPr>
              <a:t>Mission duration: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  <a:ea typeface="DejaVu Sans"/>
              </a:rPr>
              <a:t>7 years (nominal)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  <a:ea typeface="DejaVu Sans"/>
              </a:rPr>
              <a:t>3 years (extended)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  <a:ea typeface="DejaVu Sans"/>
              </a:rPr>
              <a:t>Orbital period: 168 d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  <a:ea typeface="DejaVu Sans"/>
              </a:rPr>
              <a:t>Perihelion: 0.28 au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  <a:ea typeface="DejaVu Sans"/>
              </a:rPr>
              <a:t>Highest lat.: 34 deg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9" name="Imagen 130" descr=""/>
          <p:cNvPicPr/>
          <p:nvPr/>
        </p:nvPicPr>
        <p:blipFill>
          <a:blip r:embed="rId2"/>
          <a:stretch/>
        </p:blipFill>
        <p:spPr>
          <a:xfrm>
            <a:off x="3462480" y="2370600"/>
            <a:ext cx="6505200" cy="456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Imagen 132" descr=""/>
          <p:cNvPicPr/>
          <p:nvPr/>
        </p:nvPicPr>
        <p:blipFill>
          <a:blip r:embed="rId1"/>
          <a:stretch/>
        </p:blipFill>
        <p:spPr>
          <a:xfrm>
            <a:off x="779760" y="613440"/>
            <a:ext cx="8439840" cy="6355080"/>
          </a:xfrm>
          <a:prstGeom prst="rect">
            <a:avLst/>
          </a:prstGeom>
          <a:ln>
            <a:noFill/>
          </a:ln>
        </p:spPr>
      </p:pic>
      <p:sp>
        <p:nvSpPr>
          <p:cNvPr id="571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Solar Orbiter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CustomShape 2"/>
          <p:cNvSpPr/>
          <p:nvPr/>
        </p:nvSpPr>
        <p:spPr>
          <a:xfrm>
            <a:off x="0" y="1224000"/>
            <a:ext cx="10149120" cy="57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3" name="CustomShape 3"/>
          <p:cNvSpPr/>
          <p:nvPr/>
        </p:nvSpPr>
        <p:spPr>
          <a:xfrm>
            <a:off x="7866720" y="1088640"/>
            <a:ext cx="2109600" cy="40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ff950e"/>
                </a:solidFill>
                <a:latin typeface="Arial"/>
                <a:ea typeface="DejaVu Sans"/>
              </a:rPr>
              <a:t>Heat shield (13 S</a:t>
            </a:r>
            <a:r>
              <a:rPr b="0" lang="en-US" sz="1800" spc="-1" strike="noStrike" baseline="-33000">
                <a:solidFill>
                  <a:srgbClr val="ff950e"/>
                </a:solidFill>
                <a:latin typeface="Arial"/>
                <a:ea typeface="Arial"/>
              </a:rPr>
              <a:t>ʘ</a:t>
            </a:r>
            <a:r>
              <a:rPr b="0" lang="en-US" sz="1800" spc="-1" strike="noStrike">
                <a:solidFill>
                  <a:srgbClr val="ff950e"/>
                </a:solidFill>
                <a:latin typeface="Arial"/>
                <a:ea typeface="Arial"/>
              </a:rPr>
              <a:t>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Line 4"/>
          <p:cNvSpPr/>
          <p:nvPr/>
        </p:nvSpPr>
        <p:spPr>
          <a:xfrm flipH="1">
            <a:off x="7896960" y="1454400"/>
            <a:ext cx="731520" cy="457200"/>
          </a:xfrm>
          <a:prstGeom prst="line">
            <a:avLst/>
          </a:prstGeom>
          <a:ln w="18360">
            <a:solidFill>
              <a:srgbClr val="ff950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5" name="Line 5"/>
          <p:cNvSpPr/>
          <p:nvPr/>
        </p:nvSpPr>
        <p:spPr>
          <a:xfrm>
            <a:off x="4114800" y="5521680"/>
            <a:ext cx="1014840" cy="525600"/>
          </a:xfrm>
          <a:prstGeom prst="line">
            <a:avLst/>
          </a:prstGeom>
          <a:ln w="18360">
            <a:solidFill>
              <a:srgbClr val="ff950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6" name="CustomShape 6"/>
          <p:cNvSpPr/>
          <p:nvPr/>
        </p:nvSpPr>
        <p:spPr>
          <a:xfrm>
            <a:off x="3765600" y="5230800"/>
            <a:ext cx="67536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ff950e"/>
                </a:solidFill>
                <a:latin typeface="Arial"/>
                <a:ea typeface="DejaVu Sans"/>
              </a:rPr>
              <a:t>HGA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CustomShape 7"/>
          <p:cNvSpPr/>
          <p:nvPr/>
        </p:nvSpPr>
        <p:spPr>
          <a:xfrm>
            <a:off x="483480" y="6291720"/>
            <a:ext cx="6644520" cy="60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Mission, science, and instrument descriptions: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https://www.aanda.org/component/toc/?task=topic&amp;id=1082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" descr=""/>
          <p:cNvPicPr/>
          <p:nvPr/>
        </p:nvPicPr>
        <p:blipFill>
          <a:blip r:embed="rId1"/>
          <a:stretch/>
        </p:blipFill>
        <p:spPr>
          <a:xfrm>
            <a:off x="-25560" y="-73080"/>
            <a:ext cx="10333080" cy="7753320"/>
          </a:xfrm>
          <a:prstGeom prst="rect">
            <a:avLst/>
          </a:prstGeom>
          <a:ln>
            <a:noFill/>
          </a:ln>
        </p:spPr>
      </p:pic>
      <p:sp>
        <p:nvSpPr>
          <p:cNvPr id="579" name="CustomShape 1"/>
          <p:cNvSpPr/>
          <p:nvPr/>
        </p:nvSpPr>
        <p:spPr>
          <a:xfrm>
            <a:off x="912240" y="-73080"/>
            <a:ext cx="9395280" cy="79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3200" spc="-1" strike="noStrike">
                <a:solidFill>
                  <a:srgbClr val="ffff00"/>
                </a:solidFill>
                <a:latin typeface="Arial"/>
              </a:rPr>
              <a:t>Solar wind interaction with planets and moons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TextShape 1"/>
          <p:cNvSpPr txBox="1"/>
          <p:nvPr/>
        </p:nvSpPr>
        <p:spPr>
          <a:xfrm>
            <a:off x="142920" y="553680"/>
            <a:ext cx="9649080" cy="101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Plasma interactions with planets and moons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TextShape 2"/>
          <p:cNvSpPr txBox="1"/>
          <p:nvPr/>
        </p:nvSpPr>
        <p:spPr>
          <a:xfrm>
            <a:off x="502920" y="1768320"/>
            <a:ext cx="9048600" cy="4967280"/>
          </a:xfrm>
          <a:prstGeom prst="rect">
            <a:avLst/>
          </a:prstGeom>
          <a:noFill/>
          <a:ln>
            <a:noFill/>
          </a:ln>
        </p:spPr>
        <p:txBody>
          <a:bodyPr lIns="0" rIns="0" tIns="28080" bIns="0">
            <a:normAutofit/>
          </a:bodyPr>
          <a:p>
            <a:pPr marL="342720" indent="-342720">
              <a:spcAft>
                <a:spcPts val="1423"/>
              </a:spcAft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Aft>
                <a:spcPts val="1423"/>
              </a:spcAft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2" name="" descr=""/>
          <p:cNvPicPr/>
          <p:nvPr/>
        </p:nvPicPr>
        <p:blipFill>
          <a:blip r:embed="rId1"/>
          <a:stretch/>
        </p:blipFill>
        <p:spPr>
          <a:xfrm>
            <a:off x="189000" y="1080000"/>
            <a:ext cx="5449680" cy="6035040"/>
          </a:xfrm>
          <a:prstGeom prst="rect">
            <a:avLst/>
          </a:prstGeom>
          <a:ln>
            <a:noFill/>
          </a:ln>
        </p:spPr>
      </p:pic>
      <p:sp>
        <p:nvSpPr>
          <p:cNvPr id="583" name="TextShape 3"/>
          <p:cNvSpPr txBox="1"/>
          <p:nvPr/>
        </p:nvSpPr>
        <p:spPr>
          <a:xfrm>
            <a:off x="5652000" y="1224000"/>
            <a:ext cx="44647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Kristian Birkeland (1867 - 1917)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TextShape 4"/>
          <p:cNvSpPr txBox="1"/>
          <p:nvPr/>
        </p:nvSpPr>
        <p:spPr>
          <a:xfrm>
            <a:off x="5788440" y="2161440"/>
            <a:ext cx="3931560" cy="467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Studied „space weather“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Terella – plasma interaction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Expeditions to northern Norway to study aurorae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Solar electrons influence the Earth‘s magnetosphere!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Shape 1"/>
          <p:cNvSpPr txBox="1"/>
          <p:nvPr/>
        </p:nvSpPr>
        <p:spPr>
          <a:xfrm>
            <a:off x="142920" y="553680"/>
            <a:ext cx="9649080" cy="101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Plasma interactions with planets and moons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" name="TextShape 2"/>
          <p:cNvSpPr txBox="1"/>
          <p:nvPr/>
        </p:nvSpPr>
        <p:spPr>
          <a:xfrm>
            <a:off x="288000" y="1008000"/>
            <a:ext cx="943200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Interaction of solar wind (a plasma) with the magnetic field of planets (and moons) leads to formation of magnetospheres.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7" name="" descr=""/>
          <p:cNvPicPr/>
          <p:nvPr/>
        </p:nvPicPr>
        <p:blipFill>
          <a:blip r:embed="rId1"/>
          <a:srcRect l="0" t="1826" r="0" b="6393"/>
          <a:stretch/>
        </p:blipFill>
        <p:spPr>
          <a:xfrm>
            <a:off x="1096200" y="1764000"/>
            <a:ext cx="7844760" cy="539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TextShape 1"/>
          <p:cNvSpPr txBox="1"/>
          <p:nvPr/>
        </p:nvSpPr>
        <p:spPr>
          <a:xfrm>
            <a:off x="142920" y="553680"/>
            <a:ext cx="9649080" cy="101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Plasma interactions with planets and moons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9" name="" descr=""/>
          <p:cNvPicPr/>
          <p:nvPr/>
        </p:nvPicPr>
        <p:blipFill>
          <a:blip r:embed="rId1"/>
          <a:stretch/>
        </p:blipFill>
        <p:spPr>
          <a:xfrm>
            <a:off x="5552280" y="1095480"/>
            <a:ext cx="4434840" cy="5943600"/>
          </a:xfrm>
          <a:prstGeom prst="rect">
            <a:avLst/>
          </a:prstGeom>
          <a:ln>
            <a:noFill/>
          </a:ln>
        </p:spPr>
      </p:pic>
      <p:sp>
        <p:nvSpPr>
          <p:cNvPr id="590" name="TextShape 2"/>
          <p:cNvSpPr txBox="1"/>
          <p:nvPr/>
        </p:nvSpPr>
        <p:spPr>
          <a:xfrm>
            <a:off x="6264000" y="5220000"/>
            <a:ext cx="792000" cy="345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Earth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TextShape 3"/>
          <p:cNvSpPr txBox="1"/>
          <p:nvPr/>
        </p:nvSpPr>
        <p:spPr>
          <a:xfrm>
            <a:off x="8532000" y="5220360"/>
            <a:ext cx="1044000" cy="345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Mercury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2" name="TextShape 4"/>
          <p:cNvSpPr txBox="1"/>
          <p:nvPr/>
        </p:nvSpPr>
        <p:spPr>
          <a:xfrm>
            <a:off x="288000" y="1152000"/>
            <a:ext cx="5120280" cy="216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Interaction of solar wind (a plasma) with the magnetic field of planets (and moons) leads to formation of magnetospheres.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TextShape 5"/>
          <p:cNvSpPr txBox="1"/>
          <p:nvPr/>
        </p:nvSpPr>
        <p:spPr>
          <a:xfrm>
            <a:off x="9108000" y="3924720"/>
            <a:ext cx="612000" cy="345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Sun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Outline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TextShape 2"/>
          <p:cNvSpPr txBox="1"/>
          <p:nvPr/>
        </p:nvSpPr>
        <p:spPr>
          <a:xfrm>
            <a:off x="360000" y="1944000"/>
            <a:ext cx="9216000" cy="5112000"/>
          </a:xfrm>
          <a:prstGeom prst="rect">
            <a:avLst/>
          </a:prstGeom>
          <a:noFill/>
          <a:ln>
            <a:noFill/>
          </a:ln>
        </p:spPr>
        <p:txBody>
          <a:bodyPr lIns="0" rIns="0" tIns="28080" bIns="0">
            <a:normAutofit/>
          </a:bodyPr>
          <a:p>
            <a:pPr marL="342720" indent="-342720"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The heliosphere: a plasma bubble in the interstellar medium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The solar wind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Solar wind interaction with planets and moons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Suprathermal and Solar Energetic Particles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Solar Energetic Particles &amp; Galactic cosmic rays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Implications for exploration of the solar system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extShape 1"/>
          <p:cNvSpPr txBox="1"/>
          <p:nvPr/>
        </p:nvSpPr>
        <p:spPr>
          <a:xfrm>
            <a:off x="142920" y="553680"/>
            <a:ext cx="9649080" cy="101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Plasma interactions with planets and moons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TextShape 2"/>
          <p:cNvSpPr txBox="1"/>
          <p:nvPr/>
        </p:nvSpPr>
        <p:spPr>
          <a:xfrm>
            <a:off x="288000" y="1008000"/>
            <a:ext cx="943200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Interaction of solar wind (a plasma) with the magnetic field of planets (and moons) leads to formation of magnetospheres.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6" name="" descr=""/>
          <p:cNvPicPr/>
          <p:nvPr/>
        </p:nvPicPr>
        <p:blipFill>
          <a:blip r:embed="rId1"/>
          <a:srcRect l="0" t="1826" r="0" b="6393"/>
          <a:stretch/>
        </p:blipFill>
        <p:spPr>
          <a:xfrm>
            <a:off x="1096200" y="1764000"/>
            <a:ext cx="7844760" cy="539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" descr=""/>
          <p:cNvPicPr/>
          <p:nvPr/>
        </p:nvPicPr>
        <p:blipFill>
          <a:blip r:embed="rId1"/>
          <a:stretch/>
        </p:blipFill>
        <p:spPr>
          <a:xfrm>
            <a:off x="979200" y="1843560"/>
            <a:ext cx="8257680" cy="5229000"/>
          </a:xfrm>
          <a:prstGeom prst="rect">
            <a:avLst/>
          </a:prstGeom>
          <a:ln>
            <a:noFill/>
          </a:ln>
        </p:spPr>
      </p:pic>
      <p:sp>
        <p:nvSpPr>
          <p:cNvPr id="598" name="TextShape 1"/>
          <p:cNvSpPr txBox="1"/>
          <p:nvPr/>
        </p:nvSpPr>
        <p:spPr>
          <a:xfrm>
            <a:off x="143280" y="554040"/>
            <a:ext cx="9649080" cy="669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1" lang="de-DE" sz="3600" spc="-1" strike="noStrike">
                <a:latin typeface="Arial"/>
              </a:rPr>
              <a:t>Plasma interactions with planets and moons</a:t>
            </a:r>
            <a:endParaRPr b="0" lang="de-DE" sz="3600" spc="-1" strike="noStrike">
              <a:latin typeface="Arial"/>
            </a:endParaRPr>
          </a:p>
        </p:txBody>
      </p:sp>
      <p:sp>
        <p:nvSpPr>
          <p:cNvPr id="599" name="TextShape 2"/>
          <p:cNvSpPr txBox="1"/>
          <p:nvPr/>
        </p:nvSpPr>
        <p:spPr>
          <a:xfrm>
            <a:off x="252000" y="1116000"/>
            <a:ext cx="961200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Comparison of the Moon and Jupiter‘s mangetosphere if it were visible from Earth.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" descr=""/>
          <p:cNvPicPr/>
          <p:nvPr/>
        </p:nvPicPr>
        <p:blipFill>
          <a:blip r:embed="rId1"/>
          <a:stretch/>
        </p:blipFill>
        <p:spPr>
          <a:xfrm>
            <a:off x="1054440" y="1103040"/>
            <a:ext cx="8053560" cy="6040080"/>
          </a:xfrm>
          <a:prstGeom prst="rect">
            <a:avLst/>
          </a:prstGeom>
          <a:ln>
            <a:noFill/>
          </a:ln>
        </p:spPr>
      </p:pic>
      <p:sp>
        <p:nvSpPr>
          <p:cNvPr id="601" name="TextShape 1"/>
          <p:cNvSpPr txBox="1"/>
          <p:nvPr/>
        </p:nvSpPr>
        <p:spPr>
          <a:xfrm>
            <a:off x="143640" y="554400"/>
            <a:ext cx="9649080" cy="669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1" lang="de-DE" sz="3600" spc="-1" strike="noStrike">
                <a:latin typeface="Arial"/>
              </a:rPr>
              <a:t>Plasma interactions with planets and moons</a:t>
            </a:r>
            <a:endParaRPr b="0" lang="de-DE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extShape 1"/>
          <p:cNvSpPr txBox="1"/>
          <p:nvPr/>
        </p:nvSpPr>
        <p:spPr>
          <a:xfrm>
            <a:off x="142920" y="553680"/>
            <a:ext cx="9649080" cy="101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Plasma interactions with planets and moons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TextShape 2"/>
          <p:cNvSpPr txBox="1"/>
          <p:nvPr/>
        </p:nvSpPr>
        <p:spPr>
          <a:xfrm>
            <a:off x="216000" y="4536000"/>
            <a:ext cx="3744000" cy="2448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Mars has no intrinsic magnetic field. So it only has an induced magneto-sphere. That is also why it has lost most of its atmosphere!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4" name="" descr=""/>
          <p:cNvPicPr/>
          <p:nvPr/>
        </p:nvPicPr>
        <p:blipFill>
          <a:blip r:embed="rId1"/>
          <a:stretch/>
        </p:blipFill>
        <p:spPr>
          <a:xfrm>
            <a:off x="218160" y="1064160"/>
            <a:ext cx="4046040" cy="3239280"/>
          </a:xfrm>
          <a:prstGeom prst="rect">
            <a:avLst/>
          </a:prstGeom>
          <a:ln>
            <a:noFill/>
          </a:ln>
        </p:spPr>
      </p:pic>
      <p:pic>
        <p:nvPicPr>
          <p:cNvPr id="605" name="" descr=""/>
          <p:cNvPicPr/>
          <p:nvPr/>
        </p:nvPicPr>
        <p:blipFill>
          <a:blip r:embed="rId2"/>
          <a:stretch/>
        </p:blipFill>
        <p:spPr>
          <a:xfrm>
            <a:off x="4147200" y="1064160"/>
            <a:ext cx="2908800" cy="3247560"/>
          </a:xfrm>
          <a:prstGeom prst="rect">
            <a:avLst/>
          </a:prstGeom>
          <a:ln>
            <a:noFill/>
          </a:ln>
        </p:spPr>
      </p:pic>
      <p:sp>
        <p:nvSpPr>
          <p:cNvPr id="606" name="TextShape 3"/>
          <p:cNvSpPr txBox="1"/>
          <p:nvPr/>
        </p:nvSpPr>
        <p:spPr>
          <a:xfrm>
            <a:off x="7266960" y="1526400"/>
            <a:ext cx="1373040" cy="600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Mars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extShape 1"/>
          <p:cNvSpPr txBox="1"/>
          <p:nvPr/>
        </p:nvSpPr>
        <p:spPr>
          <a:xfrm>
            <a:off x="142920" y="553680"/>
            <a:ext cx="9649080" cy="1020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No magnetosphere at Mars: Space radiation reaches Mars surface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08" name="Group 2"/>
          <p:cNvGrpSpPr/>
          <p:nvPr/>
        </p:nvGrpSpPr>
        <p:grpSpPr>
          <a:xfrm>
            <a:off x="648000" y="1620000"/>
            <a:ext cx="8695800" cy="5486400"/>
            <a:chOff x="648000" y="1620000"/>
            <a:chExt cx="8695800" cy="5486400"/>
          </a:xfrm>
        </p:grpSpPr>
        <p:pic>
          <p:nvPicPr>
            <p:cNvPr id="609" name="" descr=""/>
            <p:cNvPicPr/>
            <p:nvPr/>
          </p:nvPicPr>
          <p:blipFill>
            <a:blip r:embed="rId1"/>
            <a:stretch/>
          </p:blipFill>
          <p:spPr>
            <a:xfrm>
              <a:off x="648000" y="1620000"/>
              <a:ext cx="8695800" cy="5486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10" name="CustomShape 3"/>
            <p:cNvSpPr/>
            <p:nvPr/>
          </p:nvSpPr>
          <p:spPr>
            <a:xfrm>
              <a:off x="2808360" y="3744360"/>
              <a:ext cx="360000" cy="360000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1" name="CustomShape 4"/>
            <p:cNvSpPr/>
            <p:nvPr/>
          </p:nvSpPr>
          <p:spPr>
            <a:xfrm>
              <a:off x="3348720" y="2376720"/>
              <a:ext cx="360000" cy="360000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2" name="CustomShape 5"/>
            <p:cNvSpPr/>
            <p:nvPr/>
          </p:nvSpPr>
          <p:spPr>
            <a:xfrm>
              <a:off x="5238360" y="2053080"/>
              <a:ext cx="360000" cy="360000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3" name="CustomShape 6"/>
            <p:cNvSpPr/>
            <p:nvPr/>
          </p:nvSpPr>
          <p:spPr>
            <a:xfrm>
              <a:off x="4140000" y="3554640"/>
              <a:ext cx="360000" cy="360000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" descr=""/>
          <p:cNvPicPr/>
          <p:nvPr/>
        </p:nvPicPr>
        <p:blipFill>
          <a:blip r:embed="rId1"/>
          <a:stretch/>
        </p:blipFill>
        <p:spPr>
          <a:xfrm>
            <a:off x="-25560" y="-73080"/>
            <a:ext cx="10333080" cy="7753320"/>
          </a:xfrm>
          <a:prstGeom prst="rect">
            <a:avLst/>
          </a:prstGeom>
          <a:ln>
            <a:noFill/>
          </a:ln>
        </p:spPr>
      </p:pic>
      <p:sp>
        <p:nvSpPr>
          <p:cNvPr id="615" name="CustomShape 1"/>
          <p:cNvSpPr/>
          <p:nvPr/>
        </p:nvSpPr>
        <p:spPr>
          <a:xfrm>
            <a:off x="912240" y="-73080"/>
            <a:ext cx="9395280" cy="79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3200" spc="-1" strike="noStrike">
                <a:solidFill>
                  <a:srgbClr val="ffff00"/>
                </a:solidFill>
                <a:latin typeface="Arial"/>
              </a:rPr>
              <a:t>Particles in the Heliosphere: Suprathermals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" descr=""/>
          <p:cNvPicPr/>
          <p:nvPr/>
        </p:nvPicPr>
        <p:blipFill>
          <a:blip r:embed="rId1"/>
          <a:srcRect l="0" t="8031" r="0" b="0"/>
          <a:stretch/>
        </p:blipFill>
        <p:spPr>
          <a:xfrm>
            <a:off x="746280" y="1152000"/>
            <a:ext cx="8640720" cy="5959800"/>
          </a:xfrm>
          <a:prstGeom prst="rect">
            <a:avLst/>
          </a:prstGeom>
          <a:ln>
            <a:noFill/>
          </a:ln>
        </p:spPr>
      </p:pic>
      <p:sp>
        <p:nvSpPr>
          <p:cNvPr id="617" name="TextShape 1"/>
          <p:cNvSpPr txBox="1"/>
          <p:nvPr/>
        </p:nvSpPr>
        <p:spPr>
          <a:xfrm>
            <a:off x="146160" y="557640"/>
            <a:ext cx="9161640" cy="600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Long-term average particle spectrum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TextShape 2"/>
          <p:cNvSpPr txBox="1"/>
          <p:nvPr/>
        </p:nvSpPr>
        <p:spPr>
          <a:xfrm>
            <a:off x="2412000" y="3924000"/>
            <a:ext cx="109368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(thermal)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TextShape 3"/>
          <p:cNvSpPr txBox="1"/>
          <p:nvPr/>
        </p:nvSpPr>
        <p:spPr>
          <a:xfrm>
            <a:off x="2723040" y="1649520"/>
            <a:ext cx="151128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suprathermal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0" name="Line 4"/>
          <p:cNvSpPr/>
          <p:nvPr/>
        </p:nvSpPr>
        <p:spPr>
          <a:xfrm>
            <a:off x="2808000" y="2016000"/>
            <a:ext cx="10080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1" name="Line 5"/>
          <p:cNvSpPr/>
          <p:nvPr/>
        </p:nvSpPr>
        <p:spPr>
          <a:xfrm>
            <a:off x="4032000" y="2376000"/>
            <a:ext cx="11520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2" name="TextShape 6"/>
          <p:cNvSpPr txBox="1"/>
          <p:nvPr/>
        </p:nvSpPr>
        <p:spPr>
          <a:xfrm>
            <a:off x="3960000" y="2052000"/>
            <a:ext cx="111816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energetic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Line 7"/>
          <p:cNvSpPr/>
          <p:nvPr/>
        </p:nvSpPr>
        <p:spPr>
          <a:xfrm>
            <a:off x="6552000" y="4392000"/>
            <a:ext cx="1512000" cy="1368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4" name="Line 8"/>
          <p:cNvSpPr/>
          <p:nvPr/>
        </p:nvSpPr>
        <p:spPr>
          <a:xfrm flipH="1">
            <a:off x="5724000" y="3384000"/>
            <a:ext cx="1188000" cy="828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5" name="TextShape 9"/>
          <p:cNvSpPr txBox="1"/>
          <p:nvPr/>
        </p:nvSpPr>
        <p:spPr>
          <a:xfrm>
            <a:off x="6103800" y="3132000"/>
            <a:ext cx="190728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Proton rest mass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TextShape 10"/>
          <p:cNvSpPr txBox="1"/>
          <p:nvPr/>
        </p:nvSpPr>
        <p:spPr>
          <a:xfrm rot="2520000">
            <a:off x="6519960" y="4764960"/>
            <a:ext cx="1904400" cy="345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Very high energy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Variability of suprathermal particle flux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Variability of suprathermal particle flux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9" name="Imagen 164" descr=""/>
          <p:cNvPicPr/>
          <p:nvPr/>
        </p:nvPicPr>
        <p:blipFill>
          <a:blip r:embed="rId1"/>
          <a:stretch/>
        </p:blipFill>
        <p:spPr>
          <a:xfrm>
            <a:off x="969480" y="1217880"/>
            <a:ext cx="757116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Solar Energetic Particles (SEPs)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1" name="TextShape 2"/>
          <p:cNvSpPr txBox="1"/>
          <p:nvPr/>
        </p:nvSpPr>
        <p:spPr>
          <a:xfrm>
            <a:off x="5328000" y="1296000"/>
            <a:ext cx="4536000" cy="468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Solar activity has picked up again, we are now in solar activity cycle 25.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2" name="" descr=""/>
          <p:cNvPicPr/>
          <p:nvPr/>
        </p:nvPicPr>
        <p:blipFill>
          <a:blip r:embed="rId1"/>
          <a:srcRect l="0" t="9498" r="9504" b="0"/>
          <a:stretch/>
        </p:blipFill>
        <p:spPr>
          <a:xfrm>
            <a:off x="5135760" y="2592000"/>
            <a:ext cx="4799880" cy="3600000"/>
          </a:xfrm>
          <a:prstGeom prst="rect">
            <a:avLst/>
          </a:prstGeom>
          <a:ln>
            <a:noFill/>
          </a:ln>
        </p:spPr>
      </p:pic>
      <p:sp>
        <p:nvSpPr>
          <p:cNvPr id="633" name="TextShape 3"/>
          <p:cNvSpPr txBox="1"/>
          <p:nvPr/>
        </p:nvSpPr>
        <p:spPr>
          <a:xfrm>
            <a:off x="307800" y="6265440"/>
            <a:ext cx="9628200" cy="79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Sunspots are a manifestation of solar magnetism. Large sunspot numbers go with enhanced solar activity.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" descr=""/>
          <p:cNvPicPr/>
          <p:nvPr/>
        </p:nvPicPr>
        <p:blipFill>
          <a:blip r:embed="rId1"/>
          <a:stretch/>
        </p:blipFill>
        <p:spPr>
          <a:xfrm>
            <a:off x="-25560" y="-73080"/>
            <a:ext cx="10333080" cy="7753320"/>
          </a:xfrm>
          <a:prstGeom prst="rect">
            <a:avLst/>
          </a:prstGeom>
          <a:ln>
            <a:noFill/>
          </a:ln>
        </p:spPr>
      </p:pic>
      <p:sp>
        <p:nvSpPr>
          <p:cNvPr id="330" name="CustomShape 1"/>
          <p:cNvSpPr/>
          <p:nvPr/>
        </p:nvSpPr>
        <p:spPr>
          <a:xfrm>
            <a:off x="912240" y="-73080"/>
            <a:ext cx="9395280" cy="79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3200" spc="-1" strike="noStrike">
                <a:solidFill>
                  <a:srgbClr val="ffff00"/>
                </a:solidFill>
                <a:latin typeface="Arial"/>
              </a:rPr>
              <a:t>Particles in the Heliosphere: The heliosphere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Solar Energetic Particles (SEPs)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5" name="TextShape 2"/>
          <p:cNvSpPr txBox="1"/>
          <p:nvPr/>
        </p:nvSpPr>
        <p:spPr>
          <a:xfrm>
            <a:off x="5328000" y="1296000"/>
            <a:ext cx="4536000" cy="468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Solar activity has picked up again, we are now in solar activity cycle 25.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6" name="" descr=""/>
          <p:cNvPicPr/>
          <p:nvPr/>
        </p:nvPicPr>
        <p:blipFill>
          <a:blip r:embed="rId1"/>
          <a:srcRect l="0" t="9498" r="9504" b="0"/>
          <a:stretch/>
        </p:blipFill>
        <p:spPr>
          <a:xfrm>
            <a:off x="5135760" y="2592000"/>
            <a:ext cx="4799880" cy="3600000"/>
          </a:xfrm>
          <a:prstGeom prst="rect">
            <a:avLst/>
          </a:prstGeom>
          <a:ln>
            <a:noFill/>
          </a:ln>
        </p:spPr>
      </p:pic>
      <p:sp>
        <p:nvSpPr>
          <p:cNvPr id="637" name="TextShape 3"/>
          <p:cNvSpPr txBox="1"/>
          <p:nvPr/>
        </p:nvSpPr>
        <p:spPr>
          <a:xfrm>
            <a:off x="307800" y="6265440"/>
            <a:ext cx="9628200" cy="79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Sunspots are a manifestation of solar magnetism. Large sunspot numbers go with enhanced solar activity.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" descr=""/>
          <p:cNvPicPr/>
          <p:nvPr/>
        </p:nvPicPr>
        <p:blipFill>
          <a:blip r:embed="rId1"/>
          <a:stretch/>
        </p:blipFill>
        <p:spPr>
          <a:xfrm>
            <a:off x="-25560" y="-73080"/>
            <a:ext cx="10333080" cy="7753320"/>
          </a:xfrm>
          <a:prstGeom prst="rect">
            <a:avLst/>
          </a:prstGeom>
          <a:ln>
            <a:noFill/>
          </a:ln>
        </p:spPr>
      </p:pic>
      <p:sp>
        <p:nvSpPr>
          <p:cNvPr id="639" name="CustomShape 1"/>
          <p:cNvSpPr/>
          <p:nvPr/>
        </p:nvSpPr>
        <p:spPr>
          <a:xfrm>
            <a:off x="912240" y="-73080"/>
            <a:ext cx="9395280" cy="79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3200" spc="-1" strike="noStrike">
                <a:solidFill>
                  <a:srgbClr val="ffff00"/>
                </a:solidFill>
                <a:latin typeface="Arial"/>
              </a:rPr>
              <a:t>Particles in the Heliosphere: SEPs and GCRs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" descr=""/>
          <p:cNvPicPr/>
          <p:nvPr/>
        </p:nvPicPr>
        <p:blipFill>
          <a:blip r:embed="rId1"/>
          <a:srcRect l="0" t="8031" r="0" b="0"/>
          <a:stretch/>
        </p:blipFill>
        <p:spPr>
          <a:xfrm>
            <a:off x="746280" y="1152000"/>
            <a:ext cx="8640720" cy="5959800"/>
          </a:xfrm>
          <a:prstGeom prst="rect">
            <a:avLst/>
          </a:prstGeom>
          <a:ln>
            <a:noFill/>
          </a:ln>
        </p:spPr>
      </p:pic>
      <p:sp>
        <p:nvSpPr>
          <p:cNvPr id="641" name="TextShape 1"/>
          <p:cNvSpPr txBox="1"/>
          <p:nvPr/>
        </p:nvSpPr>
        <p:spPr>
          <a:xfrm>
            <a:off x="146160" y="557640"/>
            <a:ext cx="9161640" cy="600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Long-term average particle spectrum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2" name="TextShape 2"/>
          <p:cNvSpPr txBox="1"/>
          <p:nvPr/>
        </p:nvSpPr>
        <p:spPr>
          <a:xfrm>
            <a:off x="2412000" y="3924000"/>
            <a:ext cx="109368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(thermal)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TextShape 3"/>
          <p:cNvSpPr txBox="1"/>
          <p:nvPr/>
        </p:nvSpPr>
        <p:spPr>
          <a:xfrm>
            <a:off x="2723040" y="1649520"/>
            <a:ext cx="151128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suprathermal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4" name="Line 4"/>
          <p:cNvSpPr/>
          <p:nvPr/>
        </p:nvSpPr>
        <p:spPr>
          <a:xfrm>
            <a:off x="2808000" y="2016000"/>
            <a:ext cx="10080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5" name="Line 5"/>
          <p:cNvSpPr/>
          <p:nvPr/>
        </p:nvSpPr>
        <p:spPr>
          <a:xfrm>
            <a:off x="4032000" y="2376000"/>
            <a:ext cx="11520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6" name="TextShape 6"/>
          <p:cNvSpPr txBox="1"/>
          <p:nvPr/>
        </p:nvSpPr>
        <p:spPr>
          <a:xfrm>
            <a:off x="3960000" y="2052000"/>
            <a:ext cx="111816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energetic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7" name="Line 7"/>
          <p:cNvSpPr/>
          <p:nvPr/>
        </p:nvSpPr>
        <p:spPr>
          <a:xfrm>
            <a:off x="6552000" y="4392000"/>
            <a:ext cx="1512000" cy="1368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Line 8"/>
          <p:cNvSpPr/>
          <p:nvPr/>
        </p:nvSpPr>
        <p:spPr>
          <a:xfrm flipH="1">
            <a:off x="5724000" y="3384000"/>
            <a:ext cx="1188000" cy="828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9" name="TextShape 9"/>
          <p:cNvSpPr txBox="1"/>
          <p:nvPr/>
        </p:nvSpPr>
        <p:spPr>
          <a:xfrm>
            <a:off x="6103800" y="3132000"/>
            <a:ext cx="190728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Proton rest mass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0" name="TextShape 10"/>
          <p:cNvSpPr txBox="1"/>
          <p:nvPr/>
        </p:nvSpPr>
        <p:spPr>
          <a:xfrm rot="2520000">
            <a:off x="6519960" y="4764960"/>
            <a:ext cx="1904400" cy="345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Very high energy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CustomShape 1"/>
          <p:cNvSpPr/>
          <p:nvPr/>
        </p:nvSpPr>
        <p:spPr>
          <a:xfrm>
            <a:off x="146160" y="557640"/>
            <a:ext cx="9718920" cy="6372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>
            <a:noAutofit/>
          </a:bodyPr>
          <a:p>
            <a:pPr marL="215640" indent="-210600">
              <a:lnSpc>
                <a:spcPct val="100000"/>
              </a:lnSpc>
              <a:tabLst>
                <a:tab algn="l" pos="0"/>
              </a:tabLst>
            </a:pPr>
            <a:r>
              <a:rPr b="1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Interaction of charged radiation with matter</a:t>
            </a:r>
            <a:endParaRPr b="0" lang="de-DE" sz="3200" spc="-1" strike="noStrike">
              <a:latin typeface="Arial"/>
            </a:endParaRPr>
          </a:p>
          <a:p>
            <a:pPr marL="215640" indent="-210600">
              <a:lnSpc>
                <a:spcPct val="100000"/>
              </a:lnSpc>
              <a:tabLst>
                <a:tab algn="l" pos="0"/>
              </a:tabLst>
            </a:pPr>
            <a:r>
              <a:rPr b="1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de-DE" sz="3200" spc="-1" strike="noStrike">
              <a:latin typeface="Arial"/>
            </a:endParaRPr>
          </a:p>
          <a:p>
            <a:pPr marL="210960" indent="-210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Ionizing radiation“:</a:t>
            </a:r>
            <a:endParaRPr b="0" lang="de-DE" sz="2800" spc="-1" strike="noStrike">
              <a:latin typeface="Arial"/>
            </a:endParaRPr>
          </a:p>
          <a:p>
            <a:pPr lvl="3" marL="858600" indent="-212400">
              <a:lnSpc>
                <a:spcPct val="9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roid Sans Fallback"/>
              </a:rPr>
              <a:t>Collisions with electrons</a:t>
            </a:r>
            <a:endParaRPr b="0" lang="de-DE" sz="2800" spc="-1" strike="noStrike">
              <a:latin typeface="Arial"/>
            </a:endParaRPr>
          </a:p>
          <a:p>
            <a:pPr marL="215640" indent="-210600">
              <a:lnSpc>
                <a:spcPct val="94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de-DE" sz="2800" spc="-1" strike="noStrike">
              <a:latin typeface="Arial"/>
            </a:endParaRPr>
          </a:p>
          <a:p>
            <a:pPr marL="210960" indent="-210600">
              <a:lnSpc>
                <a:spcPct val="9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Other interactions (not necessarily ionizing):</a:t>
            </a:r>
            <a:endParaRPr b="0" lang="de-DE" sz="2800" spc="-1" strike="noStrike">
              <a:latin typeface="Arial"/>
            </a:endParaRPr>
          </a:p>
          <a:p>
            <a:pPr lvl="3" marL="858600" indent="-212400">
              <a:lnSpc>
                <a:spcPct val="9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roid Sans Fallback"/>
              </a:rPr>
              <a:t>Collisions with nuclei</a:t>
            </a:r>
            <a:endParaRPr b="0" lang="de-DE" sz="2800" spc="-1" strike="noStrike">
              <a:latin typeface="Arial"/>
            </a:endParaRPr>
          </a:p>
          <a:p>
            <a:pPr lvl="3" marL="858600" indent="-212400">
              <a:lnSpc>
                <a:spcPct val="9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roid Sans Fallback"/>
              </a:rPr>
              <a:t>Nuclear reactions</a:t>
            </a:r>
            <a:endParaRPr b="0" lang="de-DE" sz="2800" spc="-1" strike="noStrike">
              <a:latin typeface="Arial"/>
            </a:endParaRPr>
          </a:p>
          <a:p>
            <a:pPr lvl="3" marL="858600" indent="-212400">
              <a:lnSpc>
                <a:spcPct val="9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roid Sans Fallback"/>
              </a:rPr>
              <a:t>Excitation of phonons </a:t>
            </a:r>
            <a:endParaRPr b="0" lang="de-DE" sz="2800" spc="-1" strike="noStrike">
              <a:latin typeface="Arial"/>
            </a:endParaRPr>
          </a:p>
          <a:p>
            <a:pPr marL="863280" indent="-210600">
              <a:lnSpc>
                <a:spcPct val="94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roid Sans Fallback"/>
              </a:rPr>
              <a:t> </a:t>
            </a:r>
            <a:endParaRPr b="0" lang="de-DE" sz="2800" spc="-1" strike="noStrike">
              <a:latin typeface="Arial"/>
            </a:endParaRPr>
          </a:p>
          <a:p>
            <a:pPr marL="863280" indent="-210600">
              <a:lnSpc>
                <a:spcPct val="94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Reactions need to be described by cross sections, but</a:t>
            </a:r>
            <a:endParaRPr b="0" lang="de-DE" sz="2800" spc="-1" strike="noStrike">
              <a:latin typeface="Arial"/>
            </a:endParaRPr>
          </a:p>
          <a:p>
            <a:pPr marL="863280" indent="-210600">
              <a:lnSpc>
                <a:spcPct val="94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some analytic approximations are sometimes helpful.</a:t>
            </a:r>
            <a:endParaRPr b="0" lang="de-DE" sz="2800" spc="-1" strike="noStrike">
              <a:latin typeface="Arial"/>
            </a:endParaRPr>
          </a:p>
          <a:p>
            <a:pPr marL="863280" indent="-210600">
              <a:lnSpc>
                <a:spcPct val="94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The most important is the one by Bethe, Bloch,</a:t>
            </a:r>
            <a:endParaRPr b="0" lang="de-DE" sz="2800" spc="-1" strike="noStrike">
              <a:latin typeface="Arial"/>
            </a:endParaRPr>
          </a:p>
          <a:p>
            <a:pPr marL="863280" indent="-210600">
              <a:lnSpc>
                <a:spcPct val="94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Lindhard, and Schjott.</a:t>
            </a:r>
            <a:endParaRPr b="0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" descr=""/>
          <p:cNvPicPr/>
          <p:nvPr/>
        </p:nvPicPr>
        <p:blipFill>
          <a:blip r:embed="rId1"/>
          <a:stretch/>
        </p:blipFill>
        <p:spPr>
          <a:xfrm>
            <a:off x="-183960" y="1776240"/>
            <a:ext cx="7984080" cy="6170760"/>
          </a:xfrm>
          <a:prstGeom prst="rect">
            <a:avLst/>
          </a:prstGeom>
          <a:ln>
            <a:noFill/>
          </a:ln>
        </p:spPr>
      </p:pic>
      <p:sp>
        <p:nvSpPr>
          <p:cNvPr id="653" name="CustomShape 1"/>
          <p:cNvSpPr/>
          <p:nvPr/>
        </p:nvSpPr>
        <p:spPr>
          <a:xfrm>
            <a:off x="7127280" y="2374920"/>
            <a:ext cx="2807280" cy="468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Because a particle looses more energy when it has less energy, it looses most of its energy at the end of its trajectory.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5 MeV </a:t>
            </a:r>
            <a:r>
              <a:rPr b="0" lang="de-DE" sz="2400" spc="-1" strike="noStrike">
                <a:solidFill>
                  <a:srgbClr val="000000"/>
                </a:solidFill>
                <a:latin typeface="Symbol"/>
                <a:ea typeface="Symbol"/>
              </a:rPr>
              <a:t>a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particle only penetrates few cm of air.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4" name="CustomShape 2"/>
          <p:cNvSpPr/>
          <p:nvPr/>
        </p:nvSpPr>
        <p:spPr>
          <a:xfrm>
            <a:off x="163080" y="412920"/>
            <a:ext cx="9914400" cy="1142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Times New Roman"/>
              </a:rPr>
              <a:t>Energy loss of charged particles in matter: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Times New Roman"/>
              </a:rPr>
              <a:t>Deposition profile – The Bragg Peak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5" name="" descr=""/>
          <p:cNvPicPr/>
          <p:nvPr/>
        </p:nvPicPr>
        <p:blipFill>
          <a:blip r:embed="rId2"/>
          <a:stretch/>
        </p:blipFill>
        <p:spPr>
          <a:xfrm>
            <a:off x="502920" y="1511280"/>
            <a:ext cx="7362000" cy="942480"/>
          </a:xfrm>
          <a:prstGeom prst="rect">
            <a:avLst/>
          </a:prstGeom>
          <a:ln>
            <a:noFill/>
          </a:ln>
        </p:spPr>
      </p:pic>
      <p:sp>
        <p:nvSpPr>
          <p:cNvPr id="656" name="CustomShape 3"/>
          <p:cNvSpPr/>
          <p:nvPr/>
        </p:nvSpPr>
        <p:spPr>
          <a:xfrm>
            <a:off x="7835040" y="1739880"/>
            <a:ext cx="1095120" cy="45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where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7" name="" descr=""/>
          <p:cNvPicPr/>
          <p:nvPr/>
        </p:nvPicPr>
        <p:blipFill>
          <a:blip r:embed="rId3"/>
          <a:stretch/>
        </p:blipFill>
        <p:spPr>
          <a:xfrm>
            <a:off x="8819640" y="1832040"/>
            <a:ext cx="1161720" cy="399600"/>
          </a:xfrm>
          <a:prstGeom prst="rect">
            <a:avLst/>
          </a:prstGeom>
          <a:ln>
            <a:noFill/>
          </a:ln>
        </p:spPr>
      </p:pic>
      <p:sp>
        <p:nvSpPr>
          <p:cNvPr id="658" name="TextShape 4"/>
          <p:cNvSpPr txBox="1"/>
          <p:nvPr/>
        </p:nvSpPr>
        <p:spPr>
          <a:xfrm>
            <a:off x="6840000" y="972000"/>
            <a:ext cx="3096000" cy="505080"/>
          </a:xfrm>
          <a:prstGeom prst="rect">
            <a:avLst/>
          </a:prstGeom>
          <a:noFill/>
          <a:ln w="18360">
            <a:solidFill>
              <a:srgbClr val="ff0000"/>
            </a:solidFill>
            <a:round/>
          </a:ln>
        </p:spPr>
        <p:txBody>
          <a:bodyPr lIns="99000" rIns="99000" tIns="54000" bIns="54000">
            <a:noAutofit/>
          </a:bodyPr>
          <a:p>
            <a:r>
              <a:rPr b="0" lang="de-DE" sz="28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de-DE" sz="2800" spc="-1" strike="noStrike">
                <a:solidFill>
                  <a:srgbClr val="ff0000"/>
                </a:solidFill>
                <a:latin typeface="Arial"/>
              </a:rPr>
              <a:t>Bethe-Bloch eqn.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extShape 1"/>
          <p:cNvSpPr txBox="1"/>
          <p:nvPr/>
        </p:nvSpPr>
        <p:spPr>
          <a:xfrm>
            <a:off x="146160" y="557640"/>
            <a:ext cx="9792000" cy="101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Implications for astronauts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0" name="" descr=""/>
          <p:cNvPicPr/>
          <p:nvPr/>
        </p:nvPicPr>
        <p:blipFill>
          <a:blip r:embed="rId1"/>
          <a:stretch/>
        </p:blipFill>
        <p:spPr>
          <a:xfrm>
            <a:off x="392400" y="1080000"/>
            <a:ext cx="2091600" cy="2116800"/>
          </a:xfrm>
          <a:prstGeom prst="rect">
            <a:avLst/>
          </a:prstGeom>
          <a:ln>
            <a:noFill/>
          </a:ln>
        </p:spPr>
      </p:pic>
      <p:pic>
        <p:nvPicPr>
          <p:cNvPr id="661" name="" descr=""/>
          <p:cNvPicPr/>
          <p:nvPr/>
        </p:nvPicPr>
        <p:blipFill>
          <a:blip r:embed="rId2"/>
          <a:stretch/>
        </p:blipFill>
        <p:spPr>
          <a:xfrm>
            <a:off x="392400" y="5101200"/>
            <a:ext cx="2091600" cy="2098800"/>
          </a:xfrm>
          <a:prstGeom prst="rect">
            <a:avLst/>
          </a:prstGeom>
          <a:ln>
            <a:noFill/>
          </a:ln>
        </p:spPr>
      </p:pic>
      <p:sp>
        <p:nvSpPr>
          <p:cNvPr id="662" name="TextShape 2"/>
          <p:cNvSpPr txBox="1"/>
          <p:nvPr/>
        </p:nvSpPr>
        <p:spPr>
          <a:xfrm>
            <a:off x="2619720" y="1152000"/>
            <a:ext cx="6344280" cy="14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Apollo 16: 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16 April 1972, 17:54 launch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21 April 1972, 02:23 landed on moon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663" name="TextShape 3"/>
          <p:cNvSpPr txBox="1"/>
          <p:nvPr/>
        </p:nvSpPr>
        <p:spPr>
          <a:xfrm>
            <a:off x="2620080" y="6192360"/>
            <a:ext cx="6344280" cy="14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Apollo 17: 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7 Dez. 1972, 05:33 launch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11 Dez 1972, 19:55 landed on moon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664" name="TextShape 4"/>
          <p:cNvSpPr txBox="1"/>
          <p:nvPr/>
        </p:nvSpPr>
        <p:spPr>
          <a:xfrm>
            <a:off x="324000" y="3312360"/>
            <a:ext cx="2336400" cy="1789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Inbetween: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An enormous solar explosion!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extShape 1"/>
          <p:cNvSpPr txBox="1"/>
          <p:nvPr/>
        </p:nvSpPr>
        <p:spPr>
          <a:xfrm>
            <a:off x="146160" y="557640"/>
            <a:ext cx="9792000" cy="101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Implications for astronauts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6" name="" descr=""/>
          <p:cNvPicPr/>
          <p:nvPr/>
        </p:nvPicPr>
        <p:blipFill>
          <a:blip r:embed="rId1"/>
          <a:stretch/>
        </p:blipFill>
        <p:spPr>
          <a:xfrm>
            <a:off x="392400" y="1080000"/>
            <a:ext cx="2091600" cy="2116800"/>
          </a:xfrm>
          <a:prstGeom prst="rect">
            <a:avLst/>
          </a:prstGeom>
          <a:ln>
            <a:noFill/>
          </a:ln>
        </p:spPr>
      </p:pic>
      <p:pic>
        <p:nvPicPr>
          <p:cNvPr id="667" name="" descr=""/>
          <p:cNvPicPr/>
          <p:nvPr/>
        </p:nvPicPr>
        <p:blipFill>
          <a:blip r:embed="rId2"/>
          <a:stretch/>
        </p:blipFill>
        <p:spPr>
          <a:xfrm>
            <a:off x="392400" y="5101200"/>
            <a:ext cx="2091600" cy="2098800"/>
          </a:xfrm>
          <a:prstGeom prst="rect">
            <a:avLst/>
          </a:prstGeom>
          <a:ln>
            <a:noFill/>
          </a:ln>
        </p:spPr>
      </p:pic>
      <p:sp>
        <p:nvSpPr>
          <p:cNvPr id="668" name="TextShape 2"/>
          <p:cNvSpPr txBox="1"/>
          <p:nvPr/>
        </p:nvSpPr>
        <p:spPr>
          <a:xfrm>
            <a:off x="2619720" y="1152000"/>
            <a:ext cx="6344280" cy="14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Apollo 16: 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16 April 1972, 17:54 launch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21 April 1972, 02:23 landed on moon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669" name="TextShape 3"/>
          <p:cNvSpPr txBox="1"/>
          <p:nvPr/>
        </p:nvSpPr>
        <p:spPr>
          <a:xfrm>
            <a:off x="2620080" y="6192360"/>
            <a:ext cx="6344280" cy="14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Apollo 17: 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7 Dez. 1972, 05:33 launch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11 Dez 1972, 19:55 landed on moon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670" name="TextShape 4"/>
          <p:cNvSpPr txBox="1"/>
          <p:nvPr/>
        </p:nvSpPr>
        <p:spPr>
          <a:xfrm>
            <a:off x="324000" y="3312360"/>
            <a:ext cx="2336400" cy="1789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Inbetween: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An enormous solar explosion!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671" name="" descr=""/>
          <p:cNvPicPr/>
          <p:nvPr/>
        </p:nvPicPr>
        <p:blipFill>
          <a:blip r:embed="rId3"/>
          <a:stretch/>
        </p:blipFill>
        <p:spPr>
          <a:xfrm>
            <a:off x="3704400" y="2214360"/>
            <a:ext cx="6051600" cy="4068360"/>
          </a:xfrm>
          <a:prstGeom prst="rect">
            <a:avLst/>
          </a:prstGeom>
          <a:ln>
            <a:noFill/>
          </a:ln>
        </p:spPr>
      </p:pic>
      <p:sp>
        <p:nvSpPr>
          <p:cNvPr id="672" name="TextShape 5"/>
          <p:cNvSpPr txBox="1"/>
          <p:nvPr/>
        </p:nvSpPr>
        <p:spPr>
          <a:xfrm>
            <a:off x="7380000" y="5940360"/>
            <a:ext cx="2425680" cy="29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Lockwood &amp; Hapgood, 2007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CustomShape 6"/>
          <p:cNvSpPr/>
          <p:nvPr/>
        </p:nvSpPr>
        <p:spPr>
          <a:xfrm>
            <a:off x="6732000" y="2376360"/>
            <a:ext cx="1872000" cy="576000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" descr=""/>
          <p:cNvPicPr/>
          <p:nvPr/>
        </p:nvPicPr>
        <p:blipFill>
          <a:blip r:embed="rId1"/>
          <a:stretch/>
        </p:blipFill>
        <p:spPr>
          <a:xfrm>
            <a:off x="1282680" y="1008000"/>
            <a:ext cx="8751600" cy="6198120"/>
          </a:xfrm>
          <a:prstGeom prst="rect">
            <a:avLst/>
          </a:prstGeom>
          <a:ln>
            <a:noFill/>
          </a:ln>
        </p:spPr>
      </p:pic>
      <p:sp>
        <p:nvSpPr>
          <p:cNvPr id="675" name="TextShape 1"/>
          <p:cNvSpPr txBox="1"/>
          <p:nvPr/>
        </p:nvSpPr>
        <p:spPr>
          <a:xfrm>
            <a:off x="146160" y="55764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Radiation – a major risk to astronauts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" name="CustomShape 2"/>
          <p:cNvSpPr/>
          <p:nvPr/>
        </p:nvSpPr>
        <p:spPr>
          <a:xfrm>
            <a:off x="1131120" y="2153160"/>
            <a:ext cx="1872000" cy="288000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TextShape 1"/>
          <p:cNvSpPr txBox="1"/>
          <p:nvPr/>
        </p:nvSpPr>
        <p:spPr>
          <a:xfrm>
            <a:off x="146160" y="557640"/>
            <a:ext cx="8244000" cy="510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Space radiation is a health risk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8" name="" descr=""/>
          <p:cNvPicPr/>
          <p:nvPr/>
        </p:nvPicPr>
        <p:blipFill>
          <a:blip r:embed="rId1"/>
          <a:stretch/>
        </p:blipFill>
        <p:spPr>
          <a:xfrm>
            <a:off x="566640" y="1703160"/>
            <a:ext cx="3689640" cy="2521080"/>
          </a:xfrm>
          <a:prstGeom prst="rect">
            <a:avLst/>
          </a:prstGeom>
          <a:ln>
            <a:noFill/>
          </a:ln>
        </p:spPr>
      </p:pic>
      <p:pic>
        <p:nvPicPr>
          <p:cNvPr id="679" name="" descr=""/>
          <p:cNvPicPr/>
          <p:nvPr/>
        </p:nvPicPr>
        <p:blipFill>
          <a:blip r:embed="rId2"/>
          <a:stretch/>
        </p:blipFill>
        <p:spPr>
          <a:xfrm>
            <a:off x="566640" y="4371840"/>
            <a:ext cx="3689640" cy="2444760"/>
          </a:xfrm>
          <a:prstGeom prst="rect">
            <a:avLst/>
          </a:prstGeom>
          <a:ln>
            <a:noFill/>
          </a:ln>
        </p:spPr>
      </p:pic>
      <p:sp>
        <p:nvSpPr>
          <p:cNvPr id="680" name="CustomShape 2"/>
          <p:cNvSpPr/>
          <p:nvPr/>
        </p:nvSpPr>
        <p:spPr>
          <a:xfrm>
            <a:off x="4780080" y="1703160"/>
            <a:ext cx="4608360" cy="187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de-DE" sz="2400" spc="-1" strike="noStrike">
                <a:latin typeface="Arial"/>
              </a:rPr>
              <a:t>Radiation is </a:t>
            </a:r>
            <a:r>
              <a:rPr b="1" i="1" lang="de-DE" sz="2400" spc="-1" strike="noStrike">
                <a:latin typeface="Arial"/>
              </a:rPr>
              <a:t>the</a:t>
            </a:r>
            <a:r>
              <a:rPr b="0" lang="de-DE" sz="2400" spc="-1" strike="noStrike">
                <a:latin typeface="Arial"/>
              </a:rPr>
              <a:t> long-term risk for astronauts. Damage can appear long after the stay in space. 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681" name="" descr=""/>
          <p:cNvPicPr/>
          <p:nvPr/>
        </p:nvPicPr>
        <p:blipFill>
          <a:blip r:embed="rId3"/>
          <a:stretch/>
        </p:blipFill>
        <p:spPr>
          <a:xfrm>
            <a:off x="4527360" y="3719520"/>
            <a:ext cx="4500000" cy="2980800"/>
          </a:xfrm>
          <a:prstGeom prst="rect">
            <a:avLst/>
          </a:prstGeom>
          <a:ln>
            <a:noFill/>
          </a:ln>
        </p:spPr>
      </p:pic>
      <p:grpSp>
        <p:nvGrpSpPr>
          <p:cNvPr id="682" name="Group 3"/>
          <p:cNvGrpSpPr/>
          <p:nvPr/>
        </p:nvGrpSpPr>
        <p:grpSpPr>
          <a:xfrm>
            <a:off x="819720" y="3144600"/>
            <a:ext cx="3128400" cy="4166640"/>
            <a:chOff x="819720" y="3144600"/>
            <a:chExt cx="3128400" cy="4166640"/>
          </a:xfrm>
        </p:grpSpPr>
        <p:sp>
          <p:nvSpPr>
            <p:cNvPr id="683" name="CustomShape 4"/>
            <p:cNvSpPr/>
            <p:nvPr/>
          </p:nvSpPr>
          <p:spPr>
            <a:xfrm>
              <a:off x="855720" y="6168960"/>
              <a:ext cx="1292400" cy="573120"/>
            </a:xfrm>
            <a:prstGeom prst="rect">
              <a:avLst/>
            </a:prstGeom>
            <a:noFill/>
            <a:ln cap="sq" w="25560">
              <a:solidFill>
                <a:srgbClr val="0000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4" name="CustomShape 5"/>
            <p:cNvSpPr/>
            <p:nvPr/>
          </p:nvSpPr>
          <p:spPr>
            <a:xfrm>
              <a:off x="2727360" y="3144600"/>
              <a:ext cx="717480" cy="284400"/>
            </a:xfrm>
            <a:prstGeom prst="rect">
              <a:avLst/>
            </a:prstGeom>
            <a:noFill/>
            <a:ln cap="sq" w="25560">
              <a:solidFill>
                <a:srgbClr val="0000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5" name="CustomShape 6"/>
            <p:cNvSpPr/>
            <p:nvPr/>
          </p:nvSpPr>
          <p:spPr>
            <a:xfrm>
              <a:off x="2727360" y="6311880"/>
              <a:ext cx="1220760" cy="285840"/>
            </a:xfrm>
            <a:prstGeom prst="rect">
              <a:avLst/>
            </a:prstGeom>
            <a:noFill/>
            <a:ln cap="sq" w="25560">
              <a:solidFill>
                <a:srgbClr val="0000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6" name="CustomShape 7"/>
            <p:cNvSpPr/>
            <p:nvPr/>
          </p:nvSpPr>
          <p:spPr>
            <a:xfrm>
              <a:off x="819720" y="6851520"/>
              <a:ext cx="2957400" cy="459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0" lang="de-DE" sz="2400" spc="-1" strike="noStrike">
                  <a:solidFill>
                    <a:srgbClr val="0000ff"/>
                  </a:solidFill>
                  <a:latin typeface="Arial"/>
                </a:rPr>
                <a:t>Personal dosimeters</a:t>
              </a:r>
              <a:endParaRPr b="0" lang="de-DE" sz="2400" spc="-1" strike="noStrike">
                <a:latin typeface="Arial"/>
              </a:endParaRPr>
            </a:p>
          </p:txBody>
        </p:sp>
      </p:grpSp>
      <p:sp>
        <p:nvSpPr>
          <p:cNvPr id="687" name="CustomShape 8"/>
          <p:cNvSpPr/>
          <p:nvPr/>
        </p:nvSpPr>
        <p:spPr>
          <a:xfrm rot="1200000">
            <a:off x="6008040" y="4390200"/>
            <a:ext cx="848160" cy="2013120"/>
          </a:xfrm>
          <a:prstGeom prst="rect">
            <a:avLst/>
          </a:prstGeom>
          <a:noFill/>
          <a:ln cap="sq" w="25560">
            <a:solidFill>
              <a:srgbClr val="8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CustomShape 9"/>
          <p:cNvSpPr/>
          <p:nvPr/>
        </p:nvSpPr>
        <p:spPr>
          <a:xfrm>
            <a:off x="7695720" y="7177680"/>
            <a:ext cx="1628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/>
            <a:r>
              <a:rPr b="0" lang="de-DE" sz="1400" spc="-1" strike="noStrike">
                <a:latin typeface="Arial"/>
              </a:rPr>
              <a:t>(Photos: G. Reitz)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689" name="TextShape 10"/>
          <p:cNvSpPr txBox="1"/>
          <p:nvPr/>
        </p:nvSpPr>
        <p:spPr>
          <a:xfrm>
            <a:off x="4356000" y="6732000"/>
            <a:ext cx="49842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800000"/>
                </a:solidFill>
                <a:latin typeface="Arial"/>
              </a:rPr>
              <a:t>Phantom experiment MATROSHKA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extShape 1"/>
          <p:cNvSpPr txBox="1"/>
          <p:nvPr/>
        </p:nvSpPr>
        <p:spPr>
          <a:xfrm>
            <a:off x="146160" y="557640"/>
            <a:ext cx="9501840" cy="738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Effects of (charged) ionizing radiation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CustomShape 2"/>
          <p:cNvSpPr/>
          <p:nvPr/>
        </p:nvSpPr>
        <p:spPr>
          <a:xfrm>
            <a:off x="3260880" y="4961520"/>
            <a:ext cx="210348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2" name="" descr=""/>
          <p:cNvPicPr/>
          <p:nvPr/>
        </p:nvPicPr>
        <p:blipFill>
          <a:blip r:embed="rId1"/>
          <a:stretch/>
        </p:blipFill>
        <p:spPr>
          <a:xfrm>
            <a:off x="2298960" y="1764000"/>
            <a:ext cx="6629040" cy="4571640"/>
          </a:xfrm>
          <a:prstGeom prst="rect">
            <a:avLst/>
          </a:prstGeom>
          <a:ln>
            <a:noFill/>
          </a:ln>
        </p:spPr>
      </p:pic>
      <p:sp>
        <p:nvSpPr>
          <p:cNvPr id="693" name="Line 3"/>
          <p:cNvSpPr/>
          <p:nvPr/>
        </p:nvSpPr>
        <p:spPr>
          <a:xfrm flipV="1">
            <a:off x="4824000" y="6048000"/>
            <a:ext cx="1584000" cy="360000"/>
          </a:xfrm>
          <a:prstGeom prst="line">
            <a:avLst/>
          </a:prstGeom>
          <a:ln cap="sq"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4" name="TextShape 4"/>
          <p:cNvSpPr txBox="1"/>
          <p:nvPr/>
        </p:nvSpPr>
        <p:spPr>
          <a:xfrm>
            <a:off x="3060000" y="1224000"/>
            <a:ext cx="50400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Radiation ionizes → free radicals!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5" name="Line 5"/>
          <p:cNvSpPr/>
          <p:nvPr/>
        </p:nvSpPr>
        <p:spPr>
          <a:xfrm flipH="1">
            <a:off x="5652000" y="1620000"/>
            <a:ext cx="1476000" cy="1044000"/>
          </a:xfrm>
          <a:prstGeom prst="line">
            <a:avLst/>
          </a:prstGeom>
          <a:ln cap="sq"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6" name="TextShape 6"/>
          <p:cNvSpPr txBox="1"/>
          <p:nvPr/>
        </p:nvSpPr>
        <p:spPr>
          <a:xfrm>
            <a:off x="2772000" y="6480000"/>
            <a:ext cx="576756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Radiation breaks molecular bonds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" descr=""/>
          <p:cNvPicPr/>
          <p:nvPr/>
        </p:nvPicPr>
        <p:blipFill>
          <a:blip r:embed="rId1"/>
          <a:stretch/>
        </p:blipFill>
        <p:spPr>
          <a:xfrm>
            <a:off x="-1155960" y="471240"/>
            <a:ext cx="11832120" cy="6656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extShape 1"/>
          <p:cNvSpPr txBox="1"/>
          <p:nvPr/>
        </p:nvSpPr>
        <p:spPr>
          <a:xfrm>
            <a:off x="146160" y="557640"/>
            <a:ext cx="9645840" cy="101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Space radiation: sources and risks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8" name="" descr=""/>
          <p:cNvPicPr/>
          <p:nvPr/>
        </p:nvPicPr>
        <p:blipFill>
          <a:blip r:embed="rId1"/>
          <a:stretch/>
        </p:blipFill>
        <p:spPr>
          <a:xfrm>
            <a:off x="225000" y="1186920"/>
            <a:ext cx="2519640" cy="2519640"/>
          </a:xfrm>
          <a:prstGeom prst="rect">
            <a:avLst/>
          </a:prstGeom>
          <a:ln>
            <a:noFill/>
          </a:ln>
        </p:spPr>
      </p:pic>
      <p:pic>
        <p:nvPicPr>
          <p:cNvPr id="699" name="" descr=""/>
          <p:cNvPicPr/>
          <p:nvPr/>
        </p:nvPicPr>
        <p:blipFill>
          <a:blip r:embed="rId2"/>
          <a:stretch/>
        </p:blipFill>
        <p:spPr>
          <a:xfrm>
            <a:off x="225000" y="3536640"/>
            <a:ext cx="2519640" cy="1774800"/>
          </a:xfrm>
          <a:prstGeom prst="rect">
            <a:avLst/>
          </a:prstGeom>
          <a:ln>
            <a:noFill/>
          </a:ln>
        </p:spPr>
      </p:pic>
      <p:pic>
        <p:nvPicPr>
          <p:cNvPr id="700" name="" descr=""/>
          <p:cNvPicPr/>
          <p:nvPr/>
        </p:nvPicPr>
        <p:blipFill>
          <a:blip r:embed="rId3"/>
          <a:stretch/>
        </p:blipFill>
        <p:spPr>
          <a:xfrm>
            <a:off x="225000" y="5270040"/>
            <a:ext cx="2519640" cy="1857600"/>
          </a:xfrm>
          <a:prstGeom prst="rect">
            <a:avLst/>
          </a:prstGeom>
          <a:ln>
            <a:noFill/>
          </a:ln>
        </p:spPr>
      </p:pic>
      <p:sp>
        <p:nvSpPr>
          <p:cNvPr id="701" name="CustomShape 2"/>
          <p:cNvSpPr/>
          <p:nvPr/>
        </p:nvSpPr>
        <p:spPr>
          <a:xfrm>
            <a:off x="3895920" y="1368000"/>
            <a:ext cx="5968080" cy="153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</a:rPr>
              <a:t>Galactic cosmic radiation: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Very high energies, H to U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Highly penetrating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Solar modulation, predictable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CustomShape 3"/>
          <p:cNvSpPr/>
          <p:nvPr/>
        </p:nvSpPr>
        <p:spPr>
          <a:xfrm>
            <a:off x="3895920" y="3312720"/>
            <a:ext cx="5896080" cy="187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</a:rPr>
              <a:t>Solar energetic radiation: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High energies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Shielding possible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High variability of dose rate (~10.000)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Solar activity, not predictable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3" name="CustomShape 4"/>
          <p:cNvSpPr/>
          <p:nvPr/>
        </p:nvSpPr>
        <p:spPr>
          <a:xfrm>
            <a:off x="3895920" y="5471640"/>
            <a:ext cx="5905440" cy="153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</a:rPr>
              <a:t>Earth‘s radiation belts: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Very high eneries, protons, electrons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Highly penetrating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Very high dose rate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extShape 1"/>
          <p:cNvSpPr txBox="1"/>
          <p:nvPr/>
        </p:nvSpPr>
        <p:spPr>
          <a:xfrm>
            <a:off x="144000" y="553680"/>
            <a:ext cx="9047520" cy="742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Radiation exposure: Dose comparison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5" name="CustomShape 2"/>
          <p:cNvSpPr/>
          <p:nvPr/>
        </p:nvSpPr>
        <p:spPr>
          <a:xfrm>
            <a:off x="82080" y="1068120"/>
            <a:ext cx="4114800" cy="5448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Measurements show: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The dose exposure for a flight to Mars and back is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Flight: 662 +/- 108 mSv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Mars: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320 +/- 50 mSv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Total ~ 1000 mSv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180 days on the Moon: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250 mSv (shielded by space suit)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 u="sng">
                <a:solidFill>
                  <a:srgbClr val="000000"/>
                </a:solidFill>
                <a:uFillTx/>
                <a:latin typeface="Arial"/>
              </a:rPr>
              <a:t>For comparison: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6 months ISS: 75-90 mSv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Radiation worker: 20 mSv/y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CT-scan: 8 mSv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6" name="Group 3"/>
          <p:cNvGrpSpPr/>
          <p:nvPr/>
        </p:nvGrpSpPr>
        <p:grpSpPr>
          <a:xfrm>
            <a:off x="4709880" y="1101600"/>
            <a:ext cx="5148000" cy="5987880"/>
            <a:chOff x="4709880" y="1101600"/>
            <a:chExt cx="5148000" cy="5987880"/>
          </a:xfrm>
        </p:grpSpPr>
        <p:pic>
          <p:nvPicPr>
            <p:cNvPr id="707" name="" descr=""/>
            <p:cNvPicPr/>
            <p:nvPr/>
          </p:nvPicPr>
          <p:blipFill>
            <a:blip r:embed="rId1"/>
            <a:stretch/>
          </p:blipFill>
          <p:spPr>
            <a:xfrm>
              <a:off x="4709880" y="1101600"/>
              <a:ext cx="5078520" cy="5738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08" name="CustomShape 4"/>
            <p:cNvSpPr/>
            <p:nvPr/>
          </p:nvSpPr>
          <p:spPr>
            <a:xfrm>
              <a:off x="6784560" y="6744960"/>
              <a:ext cx="3073320" cy="3445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(Zeitlin et al., Science, 2013</a:t>
              </a:r>
              <a:endParaRPr b="0" lang="de-DE" sz="1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Zhang et al., 2020)</a:t>
              </a:r>
              <a:endParaRPr b="0" lang="de-DE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9" name="CustomShape 5"/>
          <p:cNvSpPr/>
          <p:nvPr/>
        </p:nvSpPr>
        <p:spPr>
          <a:xfrm>
            <a:off x="9426960" y="1656000"/>
            <a:ext cx="140400" cy="25293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0" name="TextShape 6"/>
          <p:cNvSpPr txBox="1"/>
          <p:nvPr/>
        </p:nvSpPr>
        <p:spPr>
          <a:xfrm rot="16200000">
            <a:off x="8477640" y="5046840"/>
            <a:ext cx="2040120" cy="29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1400" spc="-1" strike="noStrike">
                <a:solidFill>
                  <a:srgbClr val="000000"/>
                </a:solidFill>
                <a:latin typeface="Arial"/>
              </a:rPr>
              <a:t>180 days on the Moon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TextShape 1"/>
          <p:cNvSpPr txBox="1"/>
          <p:nvPr/>
        </p:nvSpPr>
        <p:spPr>
          <a:xfrm>
            <a:off x="142920" y="553680"/>
            <a:ext cx="9048600" cy="7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Summary &amp; Conclusions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2" name="TextShape 2"/>
          <p:cNvSpPr txBox="1"/>
          <p:nvPr/>
        </p:nvSpPr>
        <p:spPr>
          <a:xfrm>
            <a:off x="216000" y="1044000"/>
            <a:ext cx="9648000" cy="6012000"/>
          </a:xfrm>
          <a:prstGeom prst="rect">
            <a:avLst/>
          </a:prstGeom>
          <a:noFill/>
          <a:ln>
            <a:noFill/>
          </a:ln>
        </p:spPr>
        <p:txBody>
          <a:bodyPr lIns="0" rIns="0" tIns="28080" bIns="0">
            <a:normAutofit/>
          </a:bodyPr>
          <a:p>
            <a:pPr marL="342720" indent="-342720"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The heliosphere: a plasma bubble in the interstellar medium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The solar wind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Solar wind interaction with planets and moons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Suprathermal and Solar Energetic Particles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Solar Energetic Particle &amp; Galactic cosmic rays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6200"/>
                <a:tab algn="l" pos="555480"/>
                <a:tab algn="l" pos="1004760"/>
                <a:tab algn="l" pos="1454040"/>
                <a:tab algn="l" pos="1903320"/>
                <a:tab algn="l" pos="2352600"/>
                <a:tab algn="l" pos="2801880"/>
                <a:tab algn="l" pos="3251160"/>
                <a:tab algn="l" pos="3700440"/>
                <a:tab algn="l" pos="4149720"/>
                <a:tab algn="l" pos="4598640"/>
                <a:tab algn="l" pos="5047920"/>
                <a:tab algn="l" pos="5497200"/>
                <a:tab algn="l" pos="5946480"/>
                <a:tab algn="l" pos="6395760"/>
                <a:tab algn="l" pos="6845040"/>
                <a:tab algn="l" pos="7294320"/>
                <a:tab algn="l" pos="7743600"/>
                <a:tab algn="l" pos="8192880"/>
                <a:tab algn="l" pos="864216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Implications for exploration of the solar system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3" name="" descr=""/>
          <p:cNvPicPr/>
          <p:nvPr/>
        </p:nvPicPr>
        <p:blipFill>
          <a:blip r:embed="rId1"/>
          <a:stretch/>
        </p:blipFill>
        <p:spPr>
          <a:xfrm>
            <a:off x="3710160" y="5169240"/>
            <a:ext cx="2998800" cy="1765440"/>
          </a:xfrm>
          <a:prstGeom prst="rect">
            <a:avLst/>
          </a:prstGeom>
          <a:ln>
            <a:noFill/>
          </a:ln>
        </p:spPr>
      </p:pic>
      <p:pic>
        <p:nvPicPr>
          <p:cNvPr id="714" name="" descr=""/>
          <p:cNvPicPr/>
          <p:nvPr/>
        </p:nvPicPr>
        <p:blipFill>
          <a:blip r:embed="rId2"/>
          <a:stretch/>
        </p:blipFill>
        <p:spPr>
          <a:xfrm>
            <a:off x="416520" y="5256000"/>
            <a:ext cx="1380600" cy="640080"/>
          </a:xfrm>
          <a:prstGeom prst="rect">
            <a:avLst/>
          </a:prstGeom>
          <a:ln>
            <a:noFill/>
          </a:ln>
        </p:spPr>
      </p:pic>
      <p:pic>
        <p:nvPicPr>
          <p:cNvPr id="715" name="" descr=""/>
          <p:cNvPicPr/>
          <p:nvPr/>
        </p:nvPicPr>
        <p:blipFill>
          <a:blip r:embed="rId3"/>
          <a:srcRect l="0" t="0" r="20921" b="0"/>
          <a:stretch/>
        </p:blipFill>
        <p:spPr>
          <a:xfrm>
            <a:off x="1872000" y="5205600"/>
            <a:ext cx="1655640" cy="1737360"/>
          </a:xfrm>
          <a:prstGeom prst="rect">
            <a:avLst/>
          </a:prstGeom>
          <a:ln>
            <a:noFill/>
          </a:ln>
        </p:spPr>
      </p:pic>
      <p:pic>
        <p:nvPicPr>
          <p:cNvPr id="716" name="" descr=""/>
          <p:cNvPicPr/>
          <p:nvPr/>
        </p:nvPicPr>
        <p:blipFill>
          <a:blip r:embed="rId4"/>
          <a:stretch/>
        </p:blipFill>
        <p:spPr>
          <a:xfrm>
            <a:off x="468000" y="5976000"/>
            <a:ext cx="1371600" cy="1143000"/>
          </a:xfrm>
          <a:prstGeom prst="rect">
            <a:avLst/>
          </a:prstGeom>
          <a:ln>
            <a:noFill/>
          </a:ln>
        </p:spPr>
      </p:pic>
      <p:pic>
        <p:nvPicPr>
          <p:cNvPr id="717" name="" descr=""/>
          <p:cNvPicPr/>
          <p:nvPr/>
        </p:nvPicPr>
        <p:blipFill>
          <a:blip r:embed="rId5"/>
          <a:stretch/>
        </p:blipFill>
        <p:spPr>
          <a:xfrm>
            <a:off x="6584040" y="4930560"/>
            <a:ext cx="1828800" cy="1149480"/>
          </a:xfrm>
          <a:prstGeom prst="rect">
            <a:avLst/>
          </a:prstGeom>
          <a:ln>
            <a:noFill/>
          </a:ln>
        </p:spPr>
      </p:pic>
      <p:pic>
        <p:nvPicPr>
          <p:cNvPr id="718" name="" descr=""/>
          <p:cNvPicPr/>
          <p:nvPr/>
        </p:nvPicPr>
        <p:blipFill>
          <a:blip r:embed="rId6"/>
          <a:stretch/>
        </p:blipFill>
        <p:spPr>
          <a:xfrm>
            <a:off x="6807600" y="5996520"/>
            <a:ext cx="1545120" cy="753840"/>
          </a:xfrm>
          <a:prstGeom prst="rect">
            <a:avLst/>
          </a:prstGeom>
          <a:ln>
            <a:noFill/>
          </a:ln>
        </p:spPr>
      </p:pic>
      <p:pic>
        <p:nvPicPr>
          <p:cNvPr id="719" name="" descr=""/>
          <p:cNvPicPr/>
          <p:nvPr/>
        </p:nvPicPr>
        <p:blipFill>
          <a:blip r:embed="rId7"/>
          <a:stretch/>
        </p:blipFill>
        <p:spPr>
          <a:xfrm>
            <a:off x="8300160" y="5433840"/>
            <a:ext cx="1095840" cy="1190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extShape 1"/>
          <p:cNvSpPr txBox="1"/>
          <p:nvPr/>
        </p:nvSpPr>
        <p:spPr>
          <a:xfrm>
            <a:off x="142920" y="3145680"/>
            <a:ext cx="9793080" cy="1530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Appendix with details about points I could not cover but which may be of interest to some.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extShape 1"/>
          <p:cNvSpPr txBox="1"/>
          <p:nvPr/>
        </p:nvSpPr>
        <p:spPr>
          <a:xfrm>
            <a:off x="142920" y="3145680"/>
            <a:ext cx="9793080" cy="958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Derivation of the angle of the Parker spiral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TextShape 1"/>
          <p:cNvSpPr txBox="1"/>
          <p:nvPr/>
        </p:nvSpPr>
        <p:spPr>
          <a:xfrm>
            <a:off x="137160" y="557640"/>
            <a:ext cx="9069480" cy="563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The Parker Spiral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3" name="CustomShape 2"/>
          <p:cNvSpPr/>
          <p:nvPr/>
        </p:nvSpPr>
        <p:spPr>
          <a:xfrm>
            <a:off x="289080" y="399960"/>
            <a:ext cx="8988120" cy="5527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Then the behavior of the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heliospheric field is determined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by the flow of the solar wind.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In a frame co-rotating with the Sun: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because the solar wind flows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radially outwards from the Sun.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4" name="" descr=""/>
          <p:cNvPicPr/>
          <p:nvPr/>
        </p:nvPicPr>
        <p:blipFill>
          <a:blip r:embed="rId1"/>
          <a:stretch/>
        </p:blipFill>
        <p:spPr>
          <a:xfrm>
            <a:off x="503280" y="3173400"/>
            <a:ext cx="3273480" cy="1716120"/>
          </a:xfrm>
          <a:prstGeom prst="rect">
            <a:avLst/>
          </a:prstGeom>
          <a:ln>
            <a:noFill/>
          </a:ln>
        </p:spPr>
      </p:pic>
      <p:sp>
        <p:nvSpPr>
          <p:cNvPr id="725" name="Line 3"/>
          <p:cNvSpPr/>
          <p:nvPr/>
        </p:nvSpPr>
        <p:spPr>
          <a:xfrm>
            <a:off x="338040" y="5653080"/>
            <a:ext cx="4173480" cy="1440"/>
          </a:xfrm>
          <a:prstGeom prst="line">
            <a:avLst/>
          </a:prstGeom>
          <a:ln cap="sq"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26" name="" descr=""/>
          <p:cNvPicPr/>
          <p:nvPr/>
        </p:nvPicPr>
        <p:blipFill>
          <a:blip r:embed="rId2"/>
          <a:stretch/>
        </p:blipFill>
        <p:spPr>
          <a:xfrm>
            <a:off x="5315040" y="5573880"/>
            <a:ext cx="4440240" cy="1415880"/>
          </a:xfrm>
          <a:prstGeom prst="rect">
            <a:avLst/>
          </a:prstGeom>
          <a:ln>
            <a:noFill/>
          </a:ln>
        </p:spPr>
      </p:pic>
      <p:pic>
        <p:nvPicPr>
          <p:cNvPr id="727" name="" descr=""/>
          <p:cNvPicPr/>
          <p:nvPr/>
        </p:nvPicPr>
        <p:blipFill>
          <a:blip r:embed="rId3"/>
          <a:stretch/>
        </p:blipFill>
        <p:spPr>
          <a:xfrm>
            <a:off x="5183280" y="1433520"/>
            <a:ext cx="5010120" cy="4289400"/>
          </a:xfrm>
          <a:prstGeom prst="rect">
            <a:avLst/>
          </a:prstGeom>
          <a:ln>
            <a:noFill/>
          </a:ln>
        </p:spPr>
      </p:pic>
      <p:sp>
        <p:nvSpPr>
          <p:cNvPr id="728" name="CustomShape 4"/>
          <p:cNvSpPr/>
          <p:nvPr/>
        </p:nvSpPr>
        <p:spPr>
          <a:xfrm>
            <a:off x="295200" y="5899320"/>
            <a:ext cx="4638600" cy="110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The so-called Parker-angle,      ,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is the angle between the radial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and the magnetic field directions.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9" name="" descr=""/>
          <p:cNvPicPr/>
          <p:nvPr/>
        </p:nvPicPr>
        <p:blipFill>
          <a:blip r:embed="rId4"/>
          <a:stretch/>
        </p:blipFill>
        <p:spPr>
          <a:xfrm>
            <a:off x="4154400" y="5894280"/>
            <a:ext cx="470160" cy="490680"/>
          </a:xfrm>
          <a:prstGeom prst="rect">
            <a:avLst/>
          </a:prstGeom>
          <a:ln>
            <a:noFill/>
          </a:ln>
        </p:spPr>
      </p:pic>
      <p:sp>
        <p:nvSpPr>
          <p:cNvPr id="730" name="CustomShape 5"/>
          <p:cNvSpPr/>
          <p:nvPr/>
        </p:nvSpPr>
        <p:spPr>
          <a:xfrm>
            <a:off x="6551640" y="6840360"/>
            <a:ext cx="3000240" cy="36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(typically about 45° at 1 AU)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TextShape 1"/>
          <p:cNvSpPr txBox="1"/>
          <p:nvPr/>
        </p:nvSpPr>
        <p:spPr>
          <a:xfrm>
            <a:off x="142920" y="3037680"/>
            <a:ext cx="9793080" cy="958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Why is the IMF frozen in to the solar wind?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" descr=""/>
          <p:cNvPicPr/>
          <p:nvPr/>
        </p:nvPicPr>
        <p:blipFill>
          <a:blip r:embed="rId1"/>
          <a:stretch/>
        </p:blipFill>
        <p:spPr>
          <a:xfrm>
            <a:off x="3892680" y="3672000"/>
            <a:ext cx="4171680" cy="1028520"/>
          </a:xfrm>
          <a:prstGeom prst="rect">
            <a:avLst/>
          </a:prstGeom>
          <a:ln>
            <a:noFill/>
          </a:ln>
        </p:spPr>
      </p:pic>
      <p:sp>
        <p:nvSpPr>
          <p:cNvPr id="733" name="TextShape 1"/>
          <p:cNvSpPr txBox="1"/>
          <p:nvPr/>
        </p:nvSpPr>
        <p:spPr>
          <a:xfrm>
            <a:off x="502920" y="588960"/>
            <a:ext cx="9069480" cy="920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800" spc="-1" strike="noStrike">
                <a:solidFill>
                  <a:srgbClr val="000000"/>
                </a:solidFill>
                <a:latin typeface="Arial"/>
              </a:rPr>
              <a:t>The Magnetic Field in the Solar Wind</a:t>
            </a:r>
            <a:endParaRPr b="1" lang="de-DE" sz="3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4" name="" descr=""/>
          <p:cNvPicPr/>
          <p:nvPr/>
        </p:nvPicPr>
        <p:blipFill>
          <a:blip r:embed="rId2"/>
          <a:stretch/>
        </p:blipFill>
        <p:spPr>
          <a:xfrm>
            <a:off x="503280" y="1655640"/>
            <a:ext cx="3019320" cy="4496040"/>
          </a:xfrm>
          <a:prstGeom prst="rect">
            <a:avLst/>
          </a:prstGeom>
          <a:ln>
            <a:noFill/>
          </a:ln>
        </p:spPr>
      </p:pic>
      <p:pic>
        <p:nvPicPr>
          <p:cNvPr id="735" name="" descr=""/>
          <p:cNvPicPr/>
          <p:nvPr/>
        </p:nvPicPr>
        <p:blipFill>
          <a:blip r:embed="rId3"/>
          <a:stretch/>
        </p:blipFill>
        <p:spPr>
          <a:xfrm>
            <a:off x="5172120" y="1638360"/>
            <a:ext cx="2676600" cy="990720"/>
          </a:xfrm>
          <a:prstGeom prst="rect">
            <a:avLst/>
          </a:prstGeom>
          <a:ln>
            <a:noFill/>
          </a:ln>
        </p:spPr>
      </p:pic>
      <p:pic>
        <p:nvPicPr>
          <p:cNvPr id="736" name="" descr=""/>
          <p:cNvPicPr/>
          <p:nvPr/>
        </p:nvPicPr>
        <p:blipFill>
          <a:blip r:embed="rId4"/>
          <a:stretch/>
        </p:blipFill>
        <p:spPr>
          <a:xfrm>
            <a:off x="3276720" y="5145120"/>
            <a:ext cx="6153120" cy="1047600"/>
          </a:xfrm>
          <a:prstGeom prst="rect">
            <a:avLst/>
          </a:prstGeom>
          <a:ln>
            <a:noFill/>
          </a:ln>
        </p:spPr>
      </p:pic>
      <p:pic>
        <p:nvPicPr>
          <p:cNvPr id="737" name="" descr=""/>
          <p:cNvPicPr/>
          <p:nvPr/>
        </p:nvPicPr>
        <p:blipFill>
          <a:blip r:embed="rId5"/>
          <a:stretch/>
        </p:blipFill>
        <p:spPr>
          <a:xfrm>
            <a:off x="1650960" y="6191280"/>
            <a:ext cx="4181400" cy="1000080"/>
          </a:xfrm>
          <a:prstGeom prst="rect">
            <a:avLst/>
          </a:prstGeom>
          <a:ln>
            <a:noFill/>
          </a:ln>
        </p:spPr>
      </p:pic>
      <p:sp>
        <p:nvSpPr>
          <p:cNvPr id="738" name="CustomShape 2"/>
          <p:cNvSpPr/>
          <p:nvPr/>
        </p:nvSpPr>
        <p:spPr>
          <a:xfrm>
            <a:off x="3887640" y="1187280"/>
            <a:ext cx="5865840" cy="45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We define a fieldline as an entity for which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9" name="CustomShape 3"/>
          <p:cNvSpPr/>
          <p:nvPr/>
        </p:nvSpPr>
        <p:spPr>
          <a:xfrm>
            <a:off x="3959280" y="2639880"/>
            <a:ext cx="5759280" cy="1679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We define a flux tube as an entity for which the enclosed magnetic flux is conserved.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0" name="CustomShape 4"/>
          <p:cNvSpPr/>
          <p:nvPr/>
        </p:nvSpPr>
        <p:spPr>
          <a:xfrm>
            <a:off x="8352000" y="3851280"/>
            <a:ext cx="502920" cy="45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(*)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1" name="CustomShape 5"/>
          <p:cNvSpPr/>
          <p:nvPr/>
        </p:nvSpPr>
        <p:spPr>
          <a:xfrm>
            <a:off x="3959280" y="4680000"/>
            <a:ext cx="4892760" cy="45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Because               =0 for surface S,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2" name="" descr=""/>
          <p:cNvPicPr/>
          <p:nvPr/>
        </p:nvPicPr>
        <p:blipFill>
          <a:blip r:embed="rId6"/>
          <a:stretch/>
        </p:blipFill>
        <p:spPr>
          <a:xfrm>
            <a:off x="5327640" y="4629240"/>
            <a:ext cx="1095480" cy="466560"/>
          </a:xfrm>
          <a:prstGeom prst="rect">
            <a:avLst/>
          </a:prstGeom>
          <a:ln>
            <a:noFill/>
          </a:ln>
        </p:spPr>
      </p:pic>
      <p:sp>
        <p:nvSpPr>
          <p:cNvPr id="743" name="CustomShape 6"/>
          <p:cNvSpPr/>
          <p:nvPr/>
        </p:nvSpPr>
        <p:spPr>
          <a:xfrm>
            <a:off x="936720" y="6335640"/>
            <a:ext cx="637920" cy="45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But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4" name="CustomShape 7"/>
          <p:cNvSpPr/>
          <p:nvPr/>
        </p:nvSpPr>
        <p:spPr>
          <a:xfrm>
            <a:off x="5975280" y="6335640"/>
            <a:ext cx="3822840" cy="45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vanishes, which proves (*).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TextShape 1"/>
          <p:cNvSpPr txBox="1"/>
          <p:nvPr/>
        </p:nvSpPr>
        <p:spPr>
          <a:xfrm>
            <a:off x="502920" y="588960"/>
            <a:ext cx="9069480" cy="920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800" spc="-1" strike="noStrike">
                <a:solidFill>
                  <a:srgbClr val="000000"/>
                </a:solidFill>
                <a:latin typeface="Arial"/>
              </a:rPr>
              <a:t>The Frozen-in Magnetic Field</a:t>
            </a:r>
            <a:endParaRPr b="1" lang="de-DE" sz="3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6" name="" descr=""/>
          <p:cNvPicPr/>
          <p:nvPr/>
        </p:nvPicPr>
        <p:blipFill>
          <a:blip r:embed="rId1"/>
          <a:stretch/>
        </p:blipFill>
        <p:spPr>
          <a:xfrm>
            <a:off x="503280" y="1368360"/>
            <a:ext cx="3400560" cy="2638440"/>
          </a:xfrm>
          <a:prstGeom prst="rect">
            <a:avLst/>
          </a:prstGeom>
          <a:ln>
            <a:noFill/>
          </a:ln>
        </p:spPr>
      </p:pic>
      <p:pic>
        <p:nvPicPr>
          <p:cNvPr id="747" name="" descr=""/>
          <p:cNvPicPr/>
          <p:nvPr/>
        </p:nvPicPr>
        <p:blipFill>
          <a:blip r:embed="rId2"/>
          <a:stretch/>
        </p:blipFill>
        <p:spPr>
          <a:xfrm>
            <a:off x="4356000" y="3240000"/>
            <a:ext cx="2772000" cy="628560"/>
          </a:xfrm>
          <a:prstGeom prst="rect">
            <a:avLst/>
          </a:prstGeom>
          <a:ln>
            <a:noFill/>
          </a:ln>
        </p:spPr>
      </p:pic>
      <p:pic>
        <p:nvPicPr>
          <p:cNvPr id="748" name="" descr=""/>
          <p:cNvPicPr/>
          <p:nvPr/>
        </p:nvPicPr>
        <p:blipFill>
          <a:blip r:embed="rId3"/>
          <a:stretch/>
        </p:blipFill>
        <p:spPr>
          <a:xfrm>
            <a:off x="4451400" y="2090880"/>
            <a:ext cx="4981680" cy="933480"/>
          </a:xfrm>
          <a:prstGeom prst="rect">
            <a:avLst/>
          </a:prstGeom>
          <a:ln>
            <a:noFill/>
          </a:ln>
        </p:spPr>
      </p:pic>
      <p:sp>
        <p:nvSpPr>
          <p:cNvPr id="749" name="CustomShape 2"/>
          <p:cNvSpPr/>
          <p:nvPr/>
        </p:nvSpPr>
        <p:spPr>
          <a:xfrm>
            <a:off x="4392720" y="1368360"/>
            <a:ext cx="4895640" cy="936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For the well-conducting solar wind, the MHD induction equation,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0" name="CustomShape 3"/>
          <p:cNvSpPr/>
          <p:nvPr/>
        </p:nvSpPr>
        <p:spPr>
          <a:xfrm>
            <a:off x="4324320" y="2808360"/>
            <a:ext cx="143496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turns into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1" name="CustomShape 4"/>
          <p:cNvSpPr/>
          <p:nvPr/>
        </p:nvSpPr>
        <p:spPr>
          <a:xfrm>
            <a:off x="4392720" y="3851280"/>
            <a:ext cx="5603760" cy="45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that the flux through C does not change.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2" name="CustomShape 5"/>
          <p:cNvSpPr/>
          <p:nvPr/>
        </p:nvSpPr>
        <p:spPr>
          <a:xfrm>
            <a:off x="7245360" y="3384720"/>
            <a:ext cx="204300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which means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3" name="CustomShape 6"/>
          <p:cNvSpPr/>
          <p:nvPr/>
        </p:nvSpPr>
        <p:spPr>
          <a:xfrm>
            <a:off x="576360" y="4392720"/>
            <a:ext cx="8640720" cy="114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5640" indent="-210960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There are two ways in which the flux through C could change: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210960" indent="-210960"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The field, B, within C changes,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210960" indent="-210960"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The curve C moves with respect to B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54" name="Group 7"/>
          <p:cNvGrpSpPr/>
          <p:nvPr/>
        </p:nvGrpSpPr>
        <p:grpSpPr>
          <a:xfrm>
            <a:off x="655560" y="6018120"/>
            <a:ext cx="5794560" cy="1013040"/>
            <a:chOff x="655560" y="6018120"/>
            <a:chExt cx="5794560" cy="1013040"/>
          </a:xfrm>
        </p:grpSpPr>
        <p:pic>
          <p:nvPicPr>
            <p:cNvPr id="755" name="" descr=""/>
            <p:cNvPicPr/>
            <p:nvPr/>
          </p:nvPicPr>
          <p:blipFill>
            <a:blip r:embed="rId4"/>
            <a:stretch/>
          </p:blipFill>
          <p:spPr>
            <a:xfrm>
              <a:off x="655560" y="6018120"/>
              <a:ext cx="5794560" cy="1013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756" name="CustomShape 8"/>
            <p:cNvSpPr/>
            <p:nvPr/>
          </p:nvSpPr>
          <p:spPr>
            <a:xfrm>
              <a:off x="3529080" y="6110280"/>
              <a:ext cx="617400" cy="358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de-DE" sz="1800" spc="-1" strike="noStrike">
                  <a:solidFill>
                    <a:srgbClr val="000000"/>
                  </a:solidFill>
                  <a:latin typeface="Arial"/>
                </a:rPr>
                <a:t>over</a:t>
              </a:r>
              <a:endParaRPr b="0" lang="de-DE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7" name="CustomShape 9"/>
          <p:cNvSpPr/>
          <p:nvPr/>
        </p:nvSpPr>
        <p:spPr>
          <a:xfrm>
            <a:off x="576360" y="5580000"/>
            <a:ext cx="4111560" cy="45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For the first possibility we get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" name="CustomShape 10"/>
          <p:cNvSpPr/>
          <p:nvPr/>
        </p:nvSpPr>
        <p:spPr>
          <a:xfrm>
            <a:off x="9396360" y="2268360"/>
            <a:ext cx="266760" cy="45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,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" descr=""/>
          <p:cNvPicPr/>
          <p:nvPr/>
        </p:nvPicPr>
        <p:blipFill>
          <a:blip r:embed="rId1"/>
          <a:stretch/>
        </p:blipFill>
        <p:spPr>
          <a:xfrm>
            <a:off x="1233360" y="4863960"/>
            <a:ext cx="7693200" cy="1079640"/>
          </a:xfrm>
          <a:prstGeom prst="rect">
            <a:avLst/>
          </a:prstGeom>
          <a:ln>
            <a:noFill/>
          </a:ln>
        </p:spPr>
      </p:pic>
      <p:sp>
        <p:nvSpPr>
          <p:cNvPr id="760" name="TextShape 1"/>
          <p:cNvSpPr txBox="1"/>
          <p:nvPr/>
        </p:nvSpPr>
        <p:spPr>
          <a:xfrm>
            <a:off x="502920" y="588960"/>
            <a:ext cx="9069480" cy="920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800" spc="-1" strike="noStrike">
                <a:solidFill>
                  <a:srgbClr val="000000"/>
                </a:solidFill>
                <a:latin typeface="Arial"/>
              </a:rPr>
              <a:t>The Frozen-in Magnetic Field II</a:t>
            </a:r>
            <a:endParaRPr b="1" lang="de-DE" sz="3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1" name="" descr=""/>
          <p:cNvPicPr/>
          <p:nvPr/>
        </p:nvPicPr>
        <p:blipFill>
          <a:blip r:embed="rId2"/>
          <a:stretch/>
        </p:blipFill>
        <p:spPr>
          <a:xfrm>
            <a:off x="503280" y="1368360"/>
            <a:ext cx="3400560" cy="2638440"/>
          </a:xfrm>
          <a:prstGeom prst="rect">
            <a:avLst/>
          </a:prstGeom>
          <a:ln>
            <a:noFill/>
          </a:ln>
        </p:spPr>
      </p:pic>
      <p:sp>
        <p:nvSpPr>
          <p:cNvPr id="762" name="CustomShape 2"/>
          <p:cNvSpPr/>
          <p:nvPr/>
        </p:nvSpPr>
        <p:spPr>
          <a:xfrm>
            <a:off x="4319640" y="1440000"/>
            <a:ext cx="5400720" cy="208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For the second case, we consider the infinitesimal displacement of curve C. The infinitesimal change in the flux is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3" name="CustomShape 3"/>
          <p:cNvSpPr/>
          <p:nvPr/>
        </p:nvSpPr>
        <p:spPr>
          <a:xfrm>
            <a:off x="4392720" y="3456000"/>
            <a:ext cx="5472000" cy="144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The full change in flux is obtained by integration along C. Using the identity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4" name="" descr=""/>
          <p:cNvPicPr/>
          <p:nvPr/>
        </p:nvPicPr>
        <p:blipFill>
          <a:blip r:embed="rId3"/>
          <a:stretch/>
        </p:blipFill>
        <p:spPr>
          <a:xfrm>
            <a:off x="4535640" y="4319640"/>
            <a:ext cx="4324320" cy="438120"/>
          </a:xfrm>
          <a:prstGeom prst="rect">
            <a:avLst/>
          </a:prstGeom>
          <a:ln>
            <a:noFill/>
          </a:ln>
        </p:spPr>
      </p:pic>
      <p:sp>
        <p:nvSpPr>
          <p:cNvPr id="765" name="CustomShape 4"/>
          <p:cNvSpPr/>
          <p:nvPr/>
        </p:nvSpPr>
        <p:spPr>
          <a:xfrm>
            <a:off x="395280" y="4608360"/>
            <a:ext cx="1077840" cy="45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we get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6" name="" descr=""/>
          <p:cNvPicPr/>
          <p:nvPr/>
        </p:nvPicPr>
        <p:blipFill>
          <a:blip r:embed="rId4"/>
          <a:stretch/>
        </p:blipFill>
        <p:spPr>
          <a:xfrm>
            <a:off x="247680" y="6342120"/>
            <a:ext cx="8848800" cy="1162080"/>
          </a:xfrm>
          <a:prstGeom prst="rect">
            <a:avLst/>
          </a:prstGeom>
          <a:ln>
            <a:noFill/>
          </a:ln>
        </p:spPr>
      </p:pic>
      <p:sp>
        <p:nvSpPr>
          <p:cNvPr id="767" name="CustomShape 5"/>
          <p:cNvSpPr/>
          <p:nvPr/>
        </p:nvSpPr>
        <p:spPr>
          <a:xfrm>
            <a:off x="360360" y="5940360"/>
            <a:ext cx="9502920" cy="45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Using Stokes' theorem, we have the induction equation in integral, so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" name="CustomShape 6"/>
          <p:cNvSpPr/>
          <p:nvPr/>
        </p:nvSpPr>
        <p:spPr>
          <a:xfrm>
            <a:off x="9072720" y="6624720"/>
            <a:ext cx="841320" cy="45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QED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9" name="" descr=""/>
          <p:cNvPicPr/>
          <p:nvPr/>
        </p:nvPicPr>
        <p:blipFill>
          <a:blip r:embed="rId5"/>
          <a:stretch/>
        </p:blipFill>
        <p:spPr>
          <a:xfrm>
            <a:off x="4489560" y="2540160"/>
            <a:ext cx="2381040" cy="99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146160" y="557640"/>
            <a:ext cx="9360000" cy="54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3200" spc="-1" strike="noStrike">
                <a:solidFill>
                  <a:srgbClr val="000000"/>
                </a:solidFill>
                <a:latin typeface="Arial"/>
              </a:rPr>
              <a:t>Solar Wind Primer: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3" name="" descr=""/>
          <p:cNvPicPr/>
          <p:nvPr/>
        </p:nvPicPr>
        <p:blipFill>
          <a:blip r:embed="rId1"/>
          <a:stretch/>
        </p:blipFill>
        <p:spPr>
          <a:xfrm>
            <a:off x="5060160" y="1527480"/>
            <a:ext cx="4913280" cy="4520520"/>
          </a:xfrm>
          <a:prstGeom prst="rect">
            <a:avLst/>
          </a:prstGeom>
          <a:ln>
            <a:noFill/>
          </a:ln>
        </p:spPr>
      </p:pic>
      <p:sp>
        <p:nvSpPr>
          <p:cNvPr id="334" name="TextShape 2"/>
          <p:cNvSpPr txBox="1"/>
          <p:nvPr/>
        </p:nvSpPr>
        <p:spPr>
          <a:xfrm>
            <a:off x="7236000" y="5148000"/>
            <a:ext cx="72000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 PL Mingti2L Big5"/>
                <a:ea typeface="AR PL Mingti2L Big5"/>
              </a:rPr>
              <a:t>Ω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TextShape 3"/>
          <p:cNvSpPr txBox="1"/>
          <p:nvPr/>
        </p:nvSpPr>
        <p:spPr>
          <a:xfrm>
            <a:off x="7128000" y="1458720"/>
            <a:ext cx="28800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CustomShape 1"/>
          <p:cNvSpPr/>
          <p:nvPr/>
        </p:nvSpPr>
        <p:spPr>
          <a:xfrm>
            <a:off x="223560" y="3503520"/>
            <a:ext cx="8573040" cy="57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Interaction of charged radiation with matter</a:t>
            </a:r>
            <a:endParaRPr b="0" lang="de-DE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CustomShape 1"/>
          <p:cNvSpPr/>
          <p:nvPr/>
        </p:nvSpPr>
        <p:spPr>
          <a:xfrm>
            <a:off x="223560" y="587520"/>
            <a:ext cx="8573040" cy="57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Interaction of charged radiation with matter</a:t>
            </a:r>
            <a:endParaRPr b="0" lang="de-DE" sz="3200" spc="-1" strike="noStrike">
              <a:latin typeface="Arial"/>
            </a:endParaRPr>
          </a:p>
        </p:txBody>
      </p:sp>
      <p:pic>
        <p:nvPicPr>
          <p:cNvPr id="772" name="" descr=""/>
          <p:cNvPicPr/>
          <p:nvPr/>
        </p:nvPicPr>
        <p:blipFill>
          <a:blip r:embed="rId1"/>
          <a:stretch/>
        </p:blipFill>
        <p:spPr>
          <a:xfrm>
            <a:off x="367920" y="1413000"/>
            <a:ext cx="3999960" cy="3533400"/>
          </a:xfrm>
          <a:prstGeom prst="rect">
            <a:avLst/>
          </a:prstGeom>
          <a:ln>
            <a:noFill/>
          </a:ln>
        </p:spPr>
      </p:pic>
      <p:pic>
        <p:nvPicPr>
          <p:cNvPr id="773" name="" descr=""/>
          <p:cNvPicPr/>
          <p:nvPr/>
        </p:nvPicPr>
        <p:blipFill>
          <a:blip r:embed="rId2"/>
          <a:stretch/>
        </p:blipFill>
        <p:spPr>
          <a:xfrm>
            <a:off x="4750920" y="1800360"/>
            <a:ext cx="2723400" cy="771120"/>
          </a:xfrm>
          <a:prstGeom prst="rect">
            <a:avLst/>
          </a:prstGeom>
          <a:ln>
            <a:noFill/>
          </a:ln>
        </p:spPr>
      </p:pic>
      <p:sp>
        <p:nvSpPr>
          <p:cNvPr id="774" name="CustomShape 2"/>
          <p:cNvSpPr/>
          <p:nvPr/>
        </p:nvSpPr>
        <p:spPr>
          <a:xfrm>
            <a:off x="4642920" y="1260360"/>
            <a:ext cx="3309480" cy="51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Force on electron is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775" name="" descr=""/>
          <p:cNvPicPr/>
          <p:nvPr/>
        </p:nvPicPr>
        <p:blipFill>
          <a:blip r:embed="rId3"/>
          <a:stretch/>
        </p:blipFill>
        <p:spPr>
          <a:xfrm>
            <a:off x="4811400" y="3141720"/>
            <a:ext cx="4037760" cy="866520"/>
          </a:xfrm>
          <a:prstGeom prst="rect">
            <a:avLst/>
          </a:prstGeom>
          <a:ln>
            <a:noFill/>
          </a:ln>
        </p:spPr>
      </p:pic>
      <p:sp>
        <p:nvSpPr>
          <p:cNvPr id="776" name="CustomShape 3"/>
          <p:cNvSpPr/>
          <p:nvPr/>
        </p:nvSpPr>
        <p:spPr>
          <a:xfrm>
            <a:off x="4644720" y="2592360"/>
            <a:ext cx="3722040" cy="51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Momentum transfer is: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777" name="" descr=""/>
          <p:cNvPicPr/>
          <p:nvPr/>
        </p:nvPicPr>
        <p:blipFill>
          <a:blip r:embed="rId4"/>
          <a:stretch/>
        </p:blipFill>
        <p:spPr>
          <a:xfrm>
            <a:off x="5274720" y="4002120"/>
            <a:ext cx="4409280" cy="875880"/>
          </a:xfrm>
          <a:prstGeom prst="rect">
            <a:avLst/>
          </a:prstGeom>
          <a:ln>
            <a:noFill/>
          </a:ln>
        </p:spPr>
      </p:pic>
      <p:sp>
        <p:nvSpPr>
          <p:cNvPr id="778" name="CustomShape 4"/>
          <p:cNvSpPr/>
          <p:nvPr/>
        </p:nvSpPr>
        <p:spPr>
          <a:xfrm>
            <a:off x="215640" y="5040360"/>
            <a:ext cx="2499840" cy="51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Use Gauß' law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779" name="" descr=""/>
          <p:cNvPicPr/>
          <p:nvPr/>
        </p:nvPicPr>
        <p:blipFill>
          <a:blip r:embed="rId5"/>
          <a:stretch/>
        </p:blipFill>
        <p:spPr>
          <a:xfrm>
            <a:off x="2757240" y="4923000"/>
            <a:ext cx="5771160" cy="761400"/>
          </a:xfrm>
          <a:prstGeom prst="rect">
            <a:avLst/>
          </a:prstGeom>
          <a:ln>
            <a:noFill/>
          </a:ln>
        </p:spPr>
      </p:pic>
      <p:pic>
        <p:nvPicPr>
          <p:cNvPr id="780" name="" descr=""/>
          <p:cNvPicPr/>
          <p:nvPr/>
        </p:nvPicPr>
        <p:blipFill>
          <a:blip r:embed="rId6"/>
          <a:stretch/>
        </p:blipFill>
        <p:spPr>
          <a:xfrm>
            <a:off x="4346280" y="5749920"/>
            <a:ext cx="4971240" cy="1771200"/>
          </a:xfrm>
          <a:prstGeom prst="rect">
            <a:avLst/>
          </a:prstGeom>
          <a:ln>
            <a:noFill/>
          </a:ln>
        </p:spPr>
      </p:pic>
      <p:sp>
        <p:nvSpPr>
          <p:cNvPr id="781" name="CustomShape 5"/>
          <p:cNvSpPr/>
          <p:nvPr/>
        </p:nvSpPr>
        <p:spPr>
          <a:xfrm>
            <a:off x="360000" y="5975280"/>
            <a:ext cx="3742560" cy="129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and obtain momentum and energy transfer.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782" name="CustomShape 6"/>
          <p:cNvSpPr/>
          <p:nvPr/>
        </p:nvSpPr>
        <p:spPr>
          <a:xfrm>
            <a:off x="8279640" y="5832360"/>
            <a:ext cx="720360" cy="57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" descr=""/>
          <p:cNvPicPr/>
          <p:nvPr/>
        </p:nvPicPr>
        <p:blipFill>
          <a:blip r:embed="rId1"/>
          <a:stretch/>
        </p:blipFill>
        <p:spPr>
          <a:xfrm>
            <a:off x="-75960" y="1793880"/>
            <a:ext cx="7984080" cy="6170760"/>
          </a:xfrm>
          <a:prstGeom prst="rect">
            <a:avLst/>
          </a:prstGeom>
          <a:ln>
            <a:noFill/>
          </a:ln>
        </p:spPr>
      </p:pic>
      <p:sp>
        <p:nvSpPr>
          <p:cNvPr id="784" name="CustomShape 1"/>
          <p:cNvSpPr/>
          <p:nvPr/>
        </p:nvSpPr>
        <p:spPr>
          <a:xfrm>
            <a:off x="163080" y="412920"/>
            <a:ext cx="9914400" cy="1142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Times New Roman"/>
              </a:rPr>
              <a:t>Ionizing energy loss of charged particles in matter:</a:t>
            </a:r>
            <a:endParaRPr b="0" lang="de-DE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Times New Roman"/>
              </a:rPr>
              <a:t>Bethe-Bloch</a:t>
            </a:r>
            <a:endParaRPr b="0" lang="de-DE" sz="3200" spc="-1" strike="noStrike">
              <a:latin typeface="Arial"/>
            </a:endParaRPr>
          </a:p>
        </p:txBody>
      </p:sp>
      <p:pic>
        <p:nvPicPr>
          <p:cNvPr id="785" name="" descr=""/>
          <p:cNvPicPr/>
          <p:nvPr/>
        </p:nvPicPr>
        <p:blipFill>
          <a:blip r:embed="rId2"/>
          <a:stretch/>
        </p:blipFill>
        <p:spPr>
          <a:xfrm>
            <a:off x="502920" y="1655640"/>
            <a:ext cx="7362000" cy="942840"/>
          </a:xfrm>
          <a:prstGeom prst="rect">
            <a:avLst/>
          </a:prstGeom>
          <a:ln>
            <a:noFill/>
          </a:ln>
        </p:spPr>
      </p:pic>
      <p:sp>
        <p:nvSpPr>
          <p:cNvPr id="786" name="CustomShape 2"/>
          <p:cNvSpPr/>
          <p:nvPr/>
        </p:nvSpPr>
        <p:spPr>
          <a:xfrm>
            <a:off x="7835040" y="1884240"/>
            <a:ext cx="1095120" cy="45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where 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787" name="" descr=""/>
          <p:cNvPicPr/>
          <p:nvPr/>
        </p:nvPicPr>
        <p:blipFill>
          <a:blip r:embed="rId3"/>
          <a:stretch/>
        </p:blipFill>
        <p:spPr>
          <a:xfrm>
            <a:off x="8819280" y="1940040"/>
            <a:ext cx="1161720" cy="399600"/>
          </a:xfrm>
          <a:prstGeom prst="rect">
            <a:avLst/>
          </a:prstGeom>
          <a:ln>
            <a:noFill/>
          </a:ln>
        </p:spPr>
      </p:pic>
      <p:sp>
        <p:nvSpPr>
          <p:cNvPr id="788" name="CustomShape 3"/>
          <p:cNvSpPr/>
          <p:nvPr/>
        </p:nvSpPr>
        <p:spPr>
          <a:xfrm>
            <a:off x="5292000" y="2735280"/>
            <a:ext cx="4895280" cy="273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5640" indent="-213840">
              <a:lnSpc>
                <a:spcPct val="100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Energy loss goes with:</a:t>
            </a:r>
            <a:endParaRPr b="0" lang="de-DE" sz="2800" spc="-1" strike="noStrike">
              <a:latin typeface="Arial"/>
            </a:endParaRPr>
          </a:p>
          <a:p>
            <a:pPr marL="2142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Square of projectile charge </a:t>
            </a:r>
            <a:endParaRPr b="0" lang="de-DE" sz="2800" spc="-1" strike="noStrike">
              <a:latin typeface="Arial"/>
            </a:endParaRPr>
          </a:p>
          <a:p>
            <a:pPr marL="2142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1/v</a:t>
            </a:r>
            <a:r>
              <a:rPr b="0" lang="de-DE" sz="28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 (or ~ E/m) of projectile</a:t>
            </a:r>
            <a:endParaRPr b="0" lang="de-DE" sz="2800" spc="-1" strike="noStrike">
              <a:latin typeface="Arial"/>
            </a:endParaRPr>
          </a:p>
          <a:p>
            <a:pPr marL="2142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Target electron density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789" name="" descr=""/>
          <p:cNvPicPr/>
          <p:nvPr/>
        </p:nvPicPr>
        <p:blipFill>
          <a:blip r:embed="rId4"/>
          <a:stretch/>
        </p:blipFill>
        <p:spPr>
          <a:xfrm>
            <a:off x="1944360" y="3508200"/>
            <a:ext cx="3094920" cy="1676160"/>
          </a:xfrm>
          <a:prstGeom prst="rect">
            <a:avLst/>
          </a:prstGeom>
          <a:ln>
            <a:noFill/>
          </a:ln>
        </p:spPr>
      </p:pic>
      <p:sp>
        <p:nvSpPr>
          <p:cNvPr id="790" name="CustomShape 4"/>
          <p:cNvSpPr/>
          <p:nvPr/>
        </p:nvSpPr>
        <p:spPr>
          <a:xfrm>
            <a:off x="2376000" y="3456000"/>
            <a:ext cx="1008000" cy="1007640"/>
          </a:xfrm>
          <a:prstGeom prst="ellipse">
            <a:avLst/>
          </a:prstGeom>
          <a:noFill/>
          <a:ln w="72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1" name="CustomShape 5"/>
          <p:cNvSpPr/>
          <p:nvPr/>
        </p:nvSpPr>
        <p:spPr>
          <a:xfrm>
            <a:off x="3455640" y="4356000"/>
            <a:ext cx="863280" cy="828360"/>
          </a:xfrm>
          <a:prstGeom prst="ellipse">
            <a:avLst/>
          </a:prstGeom>
          <a:noFill/>
          <a:ln w="72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CustomShape 6"/>
          <p:cNvSpPr/>
          <p:nvPr/>
        </p:nvSpPr>
        <p:spPr>
          <a:xfrm>
            <a:off x="3634920" y="3527280"/>
            <a:ext cx="865080" cy="863280"/>
          </a:xfrm>
          <a:prstGeom prst="ellipse">
            <a:avLst/>
          </a:prstGeom>
          <a:noFill/>
          <a:ln w="72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" descr=""/>
          <p:cNvPicPr/>
          <p:nvPr/>
        </p:nvPicPr>
        <p:blipFill>
          <a:blip r:embed="rId1"/>
          <a:stretch/>
        </p:blipFill>
        <p:spPr>
          <a:xfrm>
            <a:off x="-75960" y="2387520"/>
            <a:ext cx="7984080" cy="6170760"/>
          </a:xfrm>
          <a:prstGeom prst="rect">
            <a:avLst/>
          </a:prstGeom>
          <a:ln>
            <a:noFill/>
          </a:ln>
        </p:spPr>
      </p:pic>
      <p:sp>
        <p:nvSpPr>
          <p:cNvPr id="794" name="CustomShape 1"/>
          <p:cNvSpPr/>
          <p:nvPr/>
        </p:nvSpPr>
        <p:spPr>
          <a:xfrm>
            <a:off x="163080" y="412920"/>
            <a:ext cx="9914400" cy="1142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Times New Roman"/>
              </a:rPr>
              <a:t>Ionizing energy loss of charged particles in matter:</a:t>
            </a:r>
            <a:endParaRPr b="0" lang="de-DE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Times New Roman"/>
              </a:rPr>
              <a:t>Bethe-Bloch</a:t>
            </a:r>
            <a:endParaRPr b="0" lang="de-DE" sz="3200" spc="-1" strike="noStrike">
              <a:latin typeface="Arial"/>
            </a:endParaRPr>
          </a:p>
        </p:txBody>
      </p:sp>
      <p:pic>
        <p:nvPicPr>
          <p:cNvPr id="795" name="" descr=""/>
          <p:cNvPicPr/>
          <p:nvPr/>
        </p:nvPicPr>
        <p:blipFill>
          <a:blip r:embed="rId2"/>
          <a:stretch/>
        </p:blipFill>
        <p:spPr>
          <a:xfrm>
            <a:off x="502920" y="1655640"/>
            <a:ext cx="7362000" cy="942840"/>
          </a:xfrm>
          <a:prstGeom prst="rect">
            <a:avLst/>
          </a:prstGeom>
          <a:ln>
            <a:noFill/>
          </a:ln>
        </p:spPr>
      </p:pic>
      <p:sp>
        <p:nvSpPr>
          <p:cNvPr id="796" name="CustomShape 2"/>
          <p:cNvSpPr/>
          <p:nvPr/>
        </p:nvSpPr>
        <p:spPr>
          <a:xfrm>
            <a:off x="7835040" y="1884240"/>
            <a:ext cx="1095120" cy="45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where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797" name="CustomShape 3"/>
          <p:cNvSpPr/>
          <p:nvPr/>
        </p:nvSpPr>
        <p:spPr>
          <a:xfrm>
            <a:off x="5758560" y="5400720"/>
            <a:ext cx="876240" cy="45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MIPs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798" name="Line 4"/>
          <p:cNvSpPr/>
          <p:nvPr/>
        </p:nvSpPr>
        <p:spPr>
          <a:xfrm>
            <a:off x="6334920" y="5832360"/>
            <a:ext cx="287280" cy="43200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9" name="CustomShape 5"/>
          <p:cNvSpPr/>
          <p:nvPr/>
        </p:nvSpPr>
        <p:spPr>
          <a:xfrm>
            <a:off x="1294920" y="5724360"/>
            <a:ext cx="4720680" cy="682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See: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http://www.nist.gov/pml/data/star/index.cfm  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800" name="CustomShape 6"/>
          <p:cNvSpPr/>
          <p:nvPr/>
        </p:nvSpPr>
        <p:spPr>
          <a:xfrm>
            <a:off x="-144000" y="2644920"/>
            <a:ext cx="7774560" cy="70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1" name="CustomShape 7"/>
          <p:cNvSpPr/>
          <p:nvPr/>
        </p:nvSpPr>
        <p:spPr>
          <a:xfrm>
            <a:off x="7703280" y="2664000"/>
            <a:ext cx="2231640" cy="345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You can calculate the stopping power at NIST for all sorts of combinations of projectile and target materials.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802" name="CustomShape 8"/>
          <p:cNvSpPr/>
          <p:nvPr/>
        </p:nvSpPr>
        <p:spPr>
          <a:xfrm>
            <a:off x="647280" y="7343640"/>
            <a:ext cx="2663280" cy="502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3" name="CustomShape 9"/>
          <p:cNvSpPr/>
          <p:nvPr/>
        </p:nvSpPr>
        <p:spPr>
          <a:xfrm>
            <a:off x="7414560" y="2664000"/>
            <a:ext cx="215640" cy="5975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4" name="" descr=""/>
          <p:cNvPicPr/>
          <p:nvPr/>
        </p:nvPicPr>
        <p:blipFill>
          <a:blip r:embed="rId3"/>
          <a:stretch/>
        </p:blipFill>
        <p:spPr>
          <a:xfrm>
            <a:off x="8819640" y="1940040"/>
            <a:ext cx="1161720" cy="399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" descr=""/>
          <p:cNvPicPr/>
          <p:nvPr/>
        </p:nvPicPr>
        <p:blipFill>
          <a:blip r:embed="rId1"/>
          <a:stretch/>
        </p:blipFill>
        <p:spPr>
          <a:xfrm>
            <a:off x="150480" y="1440000"/>
            <a:ext cx="4384080" cy="3387240"/>
          </a:xfrm>
          <a:prstGeom prst="rect">
            <a:avLst/>
          </a:prstGeom>
          <a:ln>
            <a:noFill/>
          </a:ln>
        </p:spPr>
      </p:pic>
      <p:sp>
        <p:nvSpPr>
          <p:cNvPr id="806" name="CustomShape 1"/>
          <p:cNvSpPr/>
          <p:nvPr/>
        </p:nvSpPr>
        <p:spPr>
          <a:xfrm>
            <a:off x="163080" y="412920"/>
            <a:ext cx="9914400" cy="1142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Times New Roman"/>
              </a:rPr>
              <a:t>Energy loss of charged particles in matter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7" name="CustomShape 2"/>
          <p:cNvSpPr/>
          <p:nvPr/>
        </p:nvSpPr>
        <p:spPr>
          <a:xfrm>
            <a:off x="4500000" y="1584360"/>
            <a:ext cx="5566680" cy="3206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So energy loss is given as MeV/(g/cm</a:t>
            </a:r>
            <a:r>
              <a:rPr b="0" lang="de-DE" sz="24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What does that mean?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Multiply by density, </a:t>
            </a:r>
            <a:r>
              <a:rPr b="0" lang="de-DE" sz="2400" spc="-1" strike="noStrike">
                <a:solidFill>
                  <a:srgbClr val="000000"/>
                </a:solidFill>
                <a:latin typeface="AR PL Mingti2L Big5"/>
                <a:ea typeface="AR PL Mingti2L Big5"/>
              </a:rPr>
              <a:t>ρ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= g/cm3 to obtain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dE/dx in units of MeV/cm.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Air: 1kg/m</a:t>
            </a:r>
            <a:r>
              <a:rPr b="0" lang="de-DE" sz="24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= 1mg/cm</a:t>
            </a:r>
            <a:r>
              <a:rPr b="0" lang="de-DE" sz="24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8" name="CustomShape 3"/>
          <p:cNvSpPr/>
          <p:nvPr/>
        </p:nvSpPr>
        <p:spPr>
          <a:xfrm>
            <a:off x="215640" y="4967280"/>
            <a:ext cx="9790560" cy="208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So 10</a:t>
            </a:r>
            <a:r>
              <a:rPr b="0" lang="de-DE" sz="24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MeV/(g/cm</a:t>
            </a:r>
            <a:r>
              <a:rPr b="0" lang="de-DE" sz="24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) = 1 MeV/cm. Compare this to binding energy of N</a:t>
            </a:r>
            <a:r>
              <a:rPr b="0" lang="de-DE" sz="24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molecules of 15.6 eV. In fact, ions will also loose energy to nuclei, so 37 eV is the correct number to be used for &lt;E</a:t>
            </a:r>
            <a:r>
              <a:rPr b="0" lang="de-DE" sz="24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B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&gt;.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Ionizing radiation ionizes air!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" name="Line 4"/>
          <p:cNvSpPr/>
          <p:nvPr/>
        </p:nvSpPr>
        <p:spPr>
          <a:xfrm flipV="1">
            <a:off x="1294920" y="2152800"/>
            <a:ext cx="432000" cy="282096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TextShape 1"/>
          <p:cNvSpPr txBox="1"/>
          <p:nvPr/>
        </p:nvSpPr>
        <p:spPr>
          <a:xfrm>
            <a:off x="1476000" y="517320"/>
            <a:ext cx="8316000" cy="510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de-DE" sz="3600" spc="-1" strike="noStrike">
                <a:solidFill>
                  <a:srgbClr val="000000"/>
                </a:solidFill>
                <a:latin typeface="Arial"/>
              </a:rPr>
              <a:t>Radiation effects on humans</a:t>
            </a:r>
            <a:endParaRPr b="1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1" name="" descr=""/>
          <p:cNvPicPr/>
          <p:nvPr/>
        </p:nvPicPr>
        <p:blipFill>
          <a:blip r:embed="rId1"/>
          <a:stretch/>
        </p:blipFill>
        <p:spPr>
          <a:xfrm>
            <a:off x="2829240" y="1008000"/>
            <a:ext cx="5335560" cy="654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CustomShape 1"/>
          <p:cNvSpPr/>
          <p:nvPr/>
        </p:nvSpPr>
        <p:spPr>
          <a:xfrm>
            <a:off x="223560" y="3503520"/>
            <a:ext cx="8573040" cy="57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Gyro radius and other micro-physical quantities</a:t>
            </a:r>
            <a:endParaRPr b="0" lang="de-DE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CustomShape 1"/>
          <p:cNvSpPr/>
          <p:nvPr/>
        </p:nvSpPr>
        <p:spPr>
          <a:xfrm>
            <a:off x="457200" y="2136600"/>
            <a:ext cx="9418680" cy="4629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4120" bIns="0">
            <a:noAutofit/>
          </a:bodyPr>
          <a:p>
            <a:pPr marL="207720" indent="-207720">
              <a:lnSpc>
                <a:spcPct val="9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Particles bound to B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207720" indent="-207720">
              <a:lnSpc>
                <a:spcPct val="9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Gyro-radius, r</a:t>
            </a:r>
            <a:r>
              <a:rPr b="0" lang="en-US" sz="3200" spc="-1" strike="noStrike" baseline="-33000">
                <a:solidFill>
                  <a:srgbClr val="000000"/>
                </a:solidFill>
                <a:latin typeface="Arial"/>
              </a:rPr>
              <a:t>c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207720" indent="-207720">
              <a:lnSpc>
                <a:spcPct val="9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Pitch angle </a:t>
            </a:r>
            <a:r>
              <a:rPr b="0" lang="en-US" sz="3200" spc="-1" strike="noStrike">
                <a:solidFill>
                  <a:srgbClr val="000000"/>
                </a:solidFill>
                <a:latin typeface="Symbol"/>
                <a:ea typeface="Symbol"/>
              </a:rPr>
              <a:t>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207720" indent="-207720">
              <a:lnSpc>
                <a:spcPct val="9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Gyrofrequency </a:t>
            </a:r>
            <a:r>
              <a:rPr b="0" lang="en-US" sz="3200" spc="-1" strike="noStrike">
                <a:solidFill>
                  <a:srgbClr val="000000"/>
                </a:solidFill>
                <a:latin typeface="Symbol"/>
                <a:ea typeface="Symbol"/>
              </a:rPr>
              <a:t>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212400" indent="-207720">
              <a:lnSpc>
                <a:spcPct val="94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4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4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4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4" name="" descr=""/>
          <p:cNvPicPr/>
          <p:nvPr/>
        </p:nvPicPr>
        <p:blipFill>
          <a:blip r:embed="rId1"/>
          <a:stretch/>
        </p:blipFill>
        <p:spPr>
          <a:xfrm>
            <a:off x="5702400" y="1758960"/>
            <a:ext cx="4114800" cy="5357880"/>
          </a:xfrm>
          <a:prstGeom prst="rect">
            <a:avLst/>
          </a:prstGeom>
          <a:ln>
            <a:noFill/>
          </a:ln>
        </p:spPr>
      </p:pic>
      <p:grpSp>
        <p:nvGrpSpPr>
          <p:cNvPr id="815" name="Group 2"/>
          <p:cNvGrpSpPr/>
          <p:nvPr/>
        </p:nvGrpSpPr>
        <p:grpSpPr>
          <a:xfrm>
            <a:off x="5211720" y="1968480"/>
            <a:ext cx="2276640" cy="1206360"/>
            <a:chOff x="5211720" y="1968480"/>
            <a:chExt cx="2276640" cy="1206360"/>
          </a:xfrm>
        </p:grpSpPr>
        <p:pic>
          <p:nvPicPr>
            <p:cNvPr id="816" name="" descr=""/>
            <p:cNvPicPr/>
            <p:nvPr/>
          </p:nvPicPr>
          <p:blipFill>
            <a:blip r:embed="rId2"/>
            <a:stretch/>
          </p:blipFill>
          <p:spPr>
            <a:xfrm>
              <a:off x="5211720" y="2290680"/>
              <a:ext cx="1257480" cy="563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7" name="" descr=""/>
            <p:cNvPicPr/>
            <p:nvPr/>
          </p:nvPicPr>
          <p:blipFill>
            <a:blip r:embed="rId3"/>
            <a:stretch/>
          </p:blipFill>
          <p:spPr>
            <a:xfrm>
              <a:off x="6423120" y="1968480"/>
              <a:ext cx="1065240" cy="1206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18" name="CustomShape 3"/>
          <p:cNvSpPr/>
          <p:nvPr/>
        </p:nvSpPr>
        <p:spPr>
          <a:xfrm>
            <a:off x="4584600" y="5013360"/>
            <a:ext cx="3645000" cy="156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6240" bIns="45000">
            <a:noAutofit/>
          </a:bodyPr>
          <a:p>
            <a:pPr>
              <a:lnSpc>
                <a:spcPct val="94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For a 1 keV proton,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4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en-US" sz="2800" spc="-1" strike="noStrike" baseline="-33000">
                <a:solidFill>
                  <a:srgbClr val="000000"/>
                </a:solidFill>
                <a:latin typeface="Arial"/>
              </a:rPr>
              <a:t>c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is only 30 km at 1 au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" name="CustomShape 4"/>
          <p:cNvSpPr/>
          <p:nvPr/>
        </p:nvSpPr>
        <p:spPr>
          <a:xfrm>
            <a:off x="146160" y="449640"/>
            <a:ext cx="9573840" cy="774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Gyro-radius, gyro-</a:t>
            </a:r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period, and pitch</a:t>
            </a:r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-angle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0" name="" descr=""/>
          <p:cNvPicPr/>
          <p:nvPr/>
        </p:nvPicPr>
        <p:blipFill>
          <a:blip r:embed="rId4"/>
          <a:stretch/>
        </p:blipFill>
        <p:spPr>
          <a:xfrm>
            <a:off x="3400560" y="3440160"/>
            <a:ext cx="2038320" cy="990720"/>
          </a:xfrm>
          <a:prstGeom prst="rect">
            <a:avLst/>
          </a:prstGeom>
          <a:ln>
            <a:noFill/>
          </a:ln>
        </p:spPr>
      </p:pic>
      <p:pic>
        <p:nvPicPr>
          <p:cNvPr id="821" name="" descr=""/>
          <p:cNvPicPr/>
          <p:nvPr/>
        </p:nvPicPr>
        <p:blipFill>
          <a:blip r:embed="rId5"/>
          <a:stretch/>
        </p:blipFill>
        <p:spPr>
          <a:xfrm>
            <a:off x="701640" y="4500720"/>
            <a:ext cx="2610000" cy="904680"/>
          </a:xfrm>
          <a:prstGeom prst="rect">
            <a:avLst/>
          </a:prstGeom>
          <a:ln>
            <a:noFill/>
          </a:ln>
        </p:spPr>
      </p:pic>
      <p:sp>
        <p:nvSpPr>
          <p:cNvPr id="822" name="CustomShape 5"/>
          <p:cNvSpPr/>
          <p:nvPr/>
        </p:nvSpPr>
        <p:spPr>
          <a:xfrm>
            <a:off x="612720" y="4068720"/>
            <a:ext cx="1292400" cy="577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where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3" name="" descr=""/>
          <p:cNvPicPr/>
          <p:nvPr/>
        </p:nvPicPr>
        <p:blipFill>
          <a:blip r:embed="rId6"/>
          <a:stretch/>
        </p:blipFill>
        <p:spPr>
          <a:xfrm>
            <a:off x="-12600" y="-23760"/>
            <a:ext cx="10104480" cy="520560"/>
          </a:xfrm>
          <a:prstGeom prst="rect">
            <a:avLst/>
          </a:prstGeom>
          <a:ln>
            <a:noFill/>
          </a:ln>
        </p:spPr>
      </p:pic>
      <p:pic>
        <p:nvPicPr>
          <p:cNvPr id="824" name="" descr=""/>
          <p:cNvPicPr/>
          <p:nvPr/>
        </p:nvPicPr>
        <p:blipFill>
          <a:blip r:embed="rId7"/>
          <a:stretch/>
        </p:blipFill>
        <p:spPr>
          <a:xfrm>
            <a:off x="2052720" y="5364000"/>
            <a:ext cx="2220840" cy="990720"/>
          </a:xfrm>
          <a:prstGeom prst="rect">
            <a:avLst/>
          </a:prstGeom>
          <a:ln>
            <a:noFill/>
          </a:ln>
        </p:spPr>
      </p:pic>
      <p:sp>
        <p:nvSpPr>
          <p:cNvPr id="825" name="CustomShape 6"/>
          <p:cNvSpPr/>
          <p:nvPr/>
        </p:nvSpPr>
        <p:spPr>
          <a:xfrm>
            <a:off x="371520" y="5433840"/>
            <a:ext cx="3443400" cy="57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07720" indent="-207720">
              <a:lnSpc>
                <a:spcPct val="94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Rigidity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6400" cy="7561800"/>
          </a:xfrm>
          <a:prstGeom prst="rect">
            <a:avLst/>
          </a:prstGeom>
          <a:ln>
            <a:noFill/>
          </a:ln>
        </p:spPr>
      </p:pic>
      <p:sp>
        <p:nvSpPr>
          <p:cNvPr id="337" name="CustomShape 1"/>
          <p:cNvSpPr/>
          <p:nvPr/>
        </p:nvSpPr>
        <p:spPr>
          <a:xfrm>
            <a:off x="5256000" y="365832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TextShape 2"/>
          <p:cNvSpPr txBox="1"/>
          <p:nvPr/>
        </p:nvSpPr>
        <p:spPr>
          <a:xfrm>
            <a:off x="222120" y="6782400"/>
            <a:ext cx="9483120" cy="532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800" spc="-1" strike="noStrike">
                <a:latin typeface="Arial"/>
              </a:rPr>
              <a:t>The Sun is in the center</a:t>
            </a:r>
            <a:endParaRPr b="0" lang="de-DE" sz="28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42585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2011-08-21T08:45:52Z</dcterms:created>
  <dc:creator>Robert Wimmer</dc:creator>
  <dc:description/>
  <dc:language>en-US</dc:language>
  <cp:lastModifiedBy>Robert Wimmer</cp:lastModifiedBy>
  <dcterms:modified xsi:type="dcterms:W3CDTF">2022-08-01T16:50:17Z</dcterms:modified>
  <cp:revision>145</cp:revision>
  <dc:subject/>
  <dc:title/>
</cp:coreProperties>
</file>